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4300" r:id="rId2"/>
  </p:sldMasterIdLst>
  <p:notesMasterIdLst>
    <p:notesMasterId r:id="rId102"/>
  </p:notesMasterIdLst>
  <p:handoutMasterIdLst>
    <p:handoutMasterId r:id="rId103"/>
  </p:handoutMasterIdLst>
  <p:sldIdLst>
    <p:sldId id="702" r:id="rId3"/>
    <p:sldId id="587" r:id="rId4"/>
    <p:sldId id="588" r:id="rId5"/>
    <p:sldId id="595" r:id="rId6"/>
    <p:sldId id="605" r:id="rId7"/>
    <p:sldId id="589" r:id="rId8"/>
    <p:sldId id="592" r:id="rId9"/>
    <p:sldId id="593" r:id="rId10"/>
    <p:sldId id="594" r:id="rId11"/>
    <p:sldId id="596" r:id="rId12"/>
    <p:sldId id="598" r:id="rId13"/>
    <p:sldId id="599" r:id="rId14"/>
    <p:sldId id="600" r:id="rId15"/>
    <p:sldId id="604" r:id="rId16"/>
    <p:sldId id="606" r:id="rId17"/>
    <p:sldId id="590" r:id="rId18"/>
    <p:sldId id="591" r:id="rId19"/>
    <p:sldId id="607" r:id="rId20"/>
    <p:sldId id="608" r:id="rId21"/>
    <p:sldId id="609" r:id="rId22"/>
    <p:sldId id="613" r:id="rId23"/>
    <p:sldId id="614" r:id="rId24"/>
    <p:sldId id="615" r:id="rId25"/>
    <p:sldId id="616" r:id="rId26"/>
    <p:sldId id="617" r:id="rId27"/>
    <p:sldId id="618" r:id="rId28"/>
    <p:sldId id="619" r:id="rId29"/>
    <p:sldId id="622" r:id="rId30"/>
    <p:sldId id="620" r:id="rId31"/>
    <p:sldId id="621" r:id="rId32"/>
    <p:sldId id="623" r:id="rId33"/>
    <p:sldId id="624" r:id="rId34"/>
    <p:sldId id="626" r:id="rId35"/>
    <p:sldId id="627" r:id="rId36"/>
    <p:sldId id="629" r:id="rId37"/>
    <p:sldId id="630" r:id="rId38"/>
    <p:sldId id="628" r:id="rId39"/>
    <p:sldId id="631" r:id="rId40"/>
    <p:sldId id="632" r:id="rId41"/>
    <p:sldId id="634" r:id="rId42"/>
    <p:sldId id="635" r:id="rId43"/>
    <p:sldId id="636" r:id="rId44"/>
    <p:sldId id="637" r:id="rId45"/>
    <p:sldId id="638" r:id="rId46"/>
    <p:sldId id="639" r:id="rId47"/>
    <p:sldId id="640" r:id="rId48"/>
    <p:sldId id="641" r:id="rId49"/>
    <p:sldId id="642" r:id="rId50"/>
    <p:sldId id="643" r:id="rId51"/>
    <p:sldId id="644" r:id="rId52"/>
    <p:sldId id="645" r:id="rId53"/>
    <p:sldId id="646" r:id="rId54"/>
    <p:sldId id="647" r:id="rId55"/>
    <p:sldId id="648" r:id="rId56"/>
    <p:sldId id="650" r:id="rId57"/>
    <p:sldId id="653" r:id="rId58"/>
    <p:sldId id="651" r:id="rId59"/>
    <p:sldId id="652" r:id="rId60"/>
    <p:sldId id="654" r:id="rId61"/>
    <p:sldId id="667" r:id="rId62"/>
    <p:sldId id="661" r:id="rId63"/>
    <p:sldId id="668" r:id="rId64"/>
    <p:sldId id="669" r:id="rId65"/>
    <p:sldId id="670" r:id="rId66"/>
    <p:sldId id="671" r:id="rId67"/>
    <p:sldId id="658" r:id="rId68"/>
    <p:sldId id="659" r:id="rId69"/>
    <p:sldId id="672" r:id="rId70"/>
    <p:sldId id="673" r:id="rId71"/>
    <p:sldId id="674" r:id="rId72"/>
    <p:sldId id="676" r:id="rId73"/>
    <p:sldId id="675" r:id="rId74"/>
    <p:sldId id="677" r:id="rId75"/>
    <p:sldId id="678" r:id="rId76"/>
    <p:sldId id="679" r:id="rId77"/>
    <p:sldId id="680" r:id="rId78"/>
    <p:sldId id="681" r:id="rId79"/>
    <p:sldId id="682" r:id="rId80"/>
    <p:sldId id="683" r:id="rId81"/>
    <p:sldId id="684" r:id="rId82"/>
    <p:sldId id="685" r:id="rId83"/>
    <p:sldId id="686" r:id="rId84"/>
    <p:sldId id="687" r:id="rId85"/>
    <p:sldId id="688" r:id="rId86"/>
    <p:sldId id="689" r:id="rId87"/>
    <p:sldId id="665" r:id="rId88"/>
    <p:sldId id="690" r:id="rId89"/>
    <p:sldId id="691" r:id="rId90"/>
    <p:sldId id="694" r:id="rId91"/>
    <p:sldId id="692" r:id="rId92"/>
    <p:sldId id="693" r:id="rId93"/>
    <p:sldId id="695" r:id="rId94"/>
    <p:sldId id="696" r:id="rId95"/>
    <p:sldId id="697" r:id="rId96"/>
    <p:sldId id="698" r:id="rId97"/>
    <p:sldId id="662" r:id="rId98"/>
    <p:sldId id="699" r:id="rId99"/>
    <p:sldId id="700" r:id="rId100"/>
    <p:sldId id="701" r:id="rId10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FF0066"/>
    <a:srgbClr val="FF9999"/>
    <a:srgbClr val="FFCC66"/>
    <a:srgbClr val="3B689F"/>
    <a:srgbClr val="969696"/>
    <a:srgbClr val="5485C0"/>
    <a:srgbClr val="6691C6"/>
    <a:srgbClr val="4478B6"/>
    <a:srgbClr val="3054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872" autoAdjust="0"/>
  </p:normalViewPr>
  <p:slideViewPr>
    <p:cSldViewPr>
      <p:cViewPr varScale="1">
        <p:scale>
          <a:sx n="99" d="100"/>
          <a:sy n="99" d="100"/>
        </p:scale>
        <p:origin x="-1980" y="-96"/>
      </p:cViewPr>
      <p:guideLst>
        <p:guide orient="horz" pos="2160"/>
        <p:guide pos="2880"/>
      </p:guideLst>
    </p:cSldViewPr>
  </p:slideViewPr>
  <p:notesTextViewPr>
    <p:cViewPr>
      <p:scale>
        <a:sx n="100" d="100"/>
        <a:sy n="100" d="100"/>
      </p:scale>
      <p:origin x="0" y="0"/>
    </p:cViewPr>
  </p:notesTextViewPr>
  <p:notesViewPr>
    <p:cSldViewPr>
      <p:cViewPr varScale="1">
        <p:scale>
          <a:sx n="55" d="100"/>
          <a:sy n="55" d="100"/>
        </p:scale>
        <p:origin x="2538"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07" Type="http://schemas.openxmlformats.org/officeDocument/2006/relationships/tableStyles" Target="tableStyles.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DA1C8-008A-4B27-870E-710D163F8164}" type="datetimeFigureOut">
              <a:rPr lang="vi-VN" smtClean="0"/>
              <a:t>18/09/2023</a:t>
            </a:fld>
            <a:endParaRPr lang="vi-V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1D5AB3-0D0D-4938-9D7F-1841290813A3}" type="slidenum">
              <a:rPr lang="vi-VN" smtClean="0"/>
              <a:t>‹#›</a:t>
            </a:fld>
            <a:endParaRPr lang="vi-VN"/>
          </a:p>
        </p:txBody>
      </p:sp>
    </p:spTree>
    <p:extLst>
      <p:ext uri="{BB962C8B-B14F-4D97-AF65-F5344CB8AC3E}">
        <p14:creationId xmlns:p14="http://schemas.microsoft.com/office/powerpoint/2010/main" val="30590578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34" charset="0"/>
                <a:cs typeface="Arial"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cs typeface="Arial" charset="0"/>
              </a:defRPr>
            </a:lvl1pPr>
          </a:lstStyle>
          <a:p>
            <a:pPr>
              <a:defRPr/>
            </a:pPr>
            <a:fld id="{1B7B101F-22BF-4040-A657-B6AD49538C23}" type="datetimeFigureOut">
              <a:rPr lang="en-US"/>
              <a:pPr>
                <a:defRPr/>
              </a:pPr>
              <a:t>9/18/2023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34" charset="0"/>
                <a:cs typeface="Arial"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09372F0E-621F-424C-89FF-24BEB03BD4CE}" type="slidenum">
              <a:rPr lang="en-US" altLang="vi-VN"/>
              <a:pPr/>
              <a:t>‹#›</a:t>
            </a:fld>
            <a:endParaRPr lang="en-US" altLang="vi-VN"/>
          </a:p>
        </p:txBody>
      </p:sp>
    </p:spTree>
    <p:extLst>
      <p:ext uri="{BB962C8B-B14F-4D97-AF65-F5344CB8AC3E}">
        <p14:creationId xmlns:p14="http://schemas.microsoft.com/office/powerpoint/2010/main" val="150430960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en.wikipedia.org/wiki/Symmetric-key_algorithm" TargetMode="External"/><Relationship Id="rId3" Type="http://schemas.openxmlformats.org/officeDocument/2006/relationships/hyperlink" Target="https://en.wikipedia.org/wiki/Free_software" TargetMode="External"/><Relationship Id="rId7" Type="http://schemas.openxmlformats.org/officeDocument/2006/relationships/hyperlink" Target="https://en.wikipedia.org/wiki/Hybrid_encryption"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en.wikipedia.org/wiki/Cryptography" TargetMode="External"/><Relationship Id="rId5" Type="http://schemas.openxmlformats.org/officeDocument/2006/relationships/hyperlink" Target="https://en.wikipedia.org/wiki/Pretty_Good_Privacy" TargetMode="External"/><Relationship Id="rId10" Type="http://schemas.openxmlformats.org/officeDocument/2006/relationships/hyperlink" Target="https://en.wikipedia.org/wiki/Session_key" TargetMode="External"/><Relationship Id="rId4" Type="http://schemas.openxmlformats.org/officeDocument/2006/relationships/hyperlink" Target="https://en.wikipedia.org/wiki/Symantec" TargetMode="External"/><Relationship Id="rId9" Type="http://schemas.openxmlformats.org/officeDocument/2006/relationships/hyperlink" Target="https://en.wikipedia.org/wiki/Public-key_cryptography"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8" Type="http://schemas.openxmlformats.org/officeDocument/2006/relationships/hyperlink" Target="https://vi.wikipedia.org/wiki/L%C3%BD_thuy%E1%BA%BFt_m%E1%BA%ADt_m%C3%A3" TargetMode="External"/><Relationship Id="rId13" Type="http://schemas.openxmlformats.org/officeDocument/2006/relationships/hyperlink" Target="https://vi.wikipedia.org/wiki/S%E1%BB%AD_k%C3%BD_T%C6%B0_M%C3%A3_Thi%C3%AAn" TargetMode="External"/><Relationship Id="rId3" Type="http://schemas.openxmlformats.org/officeDocument/2006/relationships/hyperlink" Target="https://vi.wikipedia.org/wiki/Trung_Qu%E1%BB%91c" TargetMode="External"/><Relationship Id="rId7" Type="http://schemas.openxmlformats.org/officeDocument/2006/relationships/hyperlink" Target="https://vi.wikipedia.org/wiki/S%E1%BB%AD_k%C3%BD_T%C6%B0_M%C3%A3_Thi%C3%AAn" TargetMode="External"/><Relationship Id="rId12" Type="http://schemas.openxmlformats.org/officeDocument/2006/relationships/hyperlink" Target="https://vi.wikipedia.org/wiki/H%C3%A1n_Cao_T%E1%BB%95"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vi.wikipedia.org/wiki/H%C3%A1n_Cao_T%E1%BB%95" TargetMode="External"/><Relationship Id="rId11" Type="http://schemas.openxmlformats.org/officeDocument/2006/relationships/hyperlink" Target="https://vi.wikipedia.org/wiki/H%C3%A1n_S%E1%BB%9F" TargetMode="External"/><Relationship Id="rId5" Type="http://schemas.openxmlformats.org/officeDocument/2006/relationships/hyperlink" Target="https://vi.wikipedia.org/wiki/H%C3%A1n_S%E1%BB%9F" TargetMode="External"/><Relationship Id="rId10" Type="http://schemas.openxmlformats.org/officeDocument/2006/relationships/hyperlink" Target="https://vi.wikipedia.org/wiki/H%C3%A0n_T%C3%ADn" TargetMode="External"/><Relationship Id="rId4" Type="http://schemas.openxmlformats.org/officeDocument/2006/relationships/hyperlink" Target="https://vi.wikipedia.org/wiki/H%C3%A0n_T%C3%ADn" TargetMode="External"/><Relationship Id="rId9" Type="http://schemas.openxmlformats.org/officeDocument/2006/relationships/hyperlink" Target="https://vi.wikipedia.org/wiki/Trung_Qu%E1%BB%91c" TargetMode="External"/><Relationship Id="rId14" Type="http://schemas.openxmlformats.org/officeDocument/2006/relationships/hyperlink" Target="https://vi.wikipedia.org/wiki/L%C3%BD_thuy%E1%BA%BFt_m%E1%BA%ADt_m%C3%A3"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8" Type="http://schemas.openxmlformats.org/officeDocument/2006/relationships/hyperlink" Target="https://vi.wikipedia.org/wiki/S%E1%BB%91_0" TargetMode="External"/><Relationship Id="rId13" Type="http://schemas.openxmlformats.org/officeDocument/2006/relationships/hyperlink" Target="https://vi.wikipedia.org/wiki/Ph%C3%A9p_to%C3%A1n" TargetMode="External"/><Relationship Id="rId18" Type="http://schemas.openxmlformats.org/officeDocument/2006/relationships/hyperlink" Target="https://vi.wikipedia.org/wiki/V%C3%A0nh" TargetMode="External"/><Relationship Id="rId3" Type="http://schemas.openxmlformats.org/officeDocument/2006/relationships/hyperlink" Target="https://vi.wikipedia.org/wiki/To%C3%A1n_h%E1%BB%8Dc" TargetMode="External"/><Relationship Id="rId7" Type="http://schemas.openxmlformats.org/officeDocument/2006/relationships/hyperlink" Target="https://vi.wikipedia.org/wiki/Ph%E1%BA%A7n_t%E1%BB%AD_(to%C3%A1n_h%E1%BB%8Dc)" TargetMode="External"/><Relationship Id="rId12" Type="http://schemas.openxmlformats.org/officeDocument/2006/relationships/hyperlink" Target="https://vi.wikipedia.org/wiki/T%E1%BA%ADp_h%E1%BB%A3p_(to%C3%A1n_h%E1%BB%8Dc)" TargetMode="External"/><Relationship Id="rId17" Type="http://schemas.openxmlformats.org/officeDocument/2006/relationships/hyperlink" Target="https://vi.wikipedia.org/wiki/Nh%C3%B3m_(to%C3%A1n_h%E1%BB%8Dc)" TargetMode="External"/><Relationship Id="rId2" Type="http://schemas.openxmlformats.org/officeDocument/2006/relationships/slide" Target="../slides/slide64.xml"/><Relationship Id="rId16" Type="http://schemas.openxmlformats.org/officeDocument/2006/relationships/hyperlink" Target="https://vi.wikipedia.org/wiki/S%E1%BB%91_0" TargetMode="External"/><Relationship Id="rId1" Type="http://schemas.openxmlformats.org/officeDocument/2006/relationships/notesMaster" Target="../notesMasters/notesMaster1.xml"/><Relationship Id="rId6" Type="http://schemas.openxmlformats.org/officeDocument/2006/relationships/hyperlink" Target="https://vi.wikipedia.org/wiki/C%E1%BB%99ng" TargetMode="External"/><Relationship Id="rId11" Type="http://schemas.openxmlformats.org/officeDocument/2006/relationships/hyperlink" Target="https://vi.wikipedia.org/wiki/To%C3%A1n_h%E1%BB%8Dc" TargetMode="External"/><Relationship Id="rId5" Type="http://schemas.openxmlformats.org/officeDocument/2006/relationships/hyperlink" Target="https://vi.wikipedia.org/wiki/Ph%C3%A9p_to%C3%A1n" TargetMode="External"/><Relationship Id="rId15" Type="http://schemas.openxmlformats.org/officeDocument/2006/relationships/hyperlink" Target="https://vi.wikipedia.org/wiki/Ph%E1%BA%A7n_t%E1%BB%AD_(to%C3%A1n_h%E1%BB%8Dc)" TargetMode="External"/><Relationship Id="rId10" Type="http://schemas.openxmlformats.org/officeDocument/2006/relationships/hyperlink" Target="https://vi.wikipedia.org/wiki/V%C3%A0nh" TargetMode="External"/><Relationship Id="rId4" Type="http://schemas.openxmlformats.org/officeDocument/2006/relationships/hyperlink" Target="https://vi.wikipedia.org/wiki/T%E1%BA%ADp_h%E1%BB%A3p_(to%C3%A1n_h%E1%BB%8Dc)" TargetMode="External"/><Relationship Id="rId9" Type="http://schemas.openxmlformats.org/officeDocument/2006/relationships/hyperlink" Target="https://vi.wikipedia.org/wiki/Nh%C3%B3m_(to%C3%A1n_h%E1%BB%8Dc)" TargetMode="External"/><Relationship Id="rId14" Type="http://schemas.openxmlformats.org/officeDocument/2006/relationships/hyperlink" Target="https://vi.wikipedia.org/wiki/C%E1%BB%99ng" TargetMode="External"/></Relationships>
</file>

<file path=ppt/notesSlides/_rels/notesSlide54.xml.rels><?xml version="1.0" encoding="UTF-8" standalone="yes"?>
<Relationships xmlns="http://schemas.openxmlformats.org/package/2006/relationships"><Relationship Id="rId8" Type="http://schemas.openxmlformats.org/officeDocument/2006/relationships/hyperlink" Target="https://vi.wikipedia.org/wiki/S%E1%BB%91_0" TargetMode="External"/><Relationship Id="rId3" Type="http://schemas.openxmlformats.org/officeDocument/2006/relationships/hyperlink" Target="https://vi.wikipedia.org/wiki/To%C3%A1n_h%E1%BB%8Dc" TargetMode="External"/><Relationship Id="rId7" Type="http://schemas.openxmlformats.org/officeDocument/2006/relationships/hyperlink" Target="https://vi.wikipedia.org/wiki/Ph%E1%BA%A7n_t%E1%BB%AD_(to%C3%A1n_h%E1%BB%8Dc)" TargetMode="External"/><Relationship Id="rId2" Type="http://schemas.openxmlformats.org/officeDocument/2006/relationships/slide" Target="../slides/slide65.xml"/><Relationship Id="rId1" Type="http://schemas.openxmlformats.org/officeDocument/2006/relationships/notesMaster" Target="../notesMasters/notesMaster1.xml"/><Relationship Id="rId6" Type="http://schemas.openxmlformats.org/officeDocument/2006/relationships/hyperlink" Target="https://vi.wikipedia.org/wiki/C%E1%BB%99ng" TargetMode="External"/><Relationship Id="rId5" Type="http://schemas.openxmlformats.org/officeDocument/2006/relationships/hyperlink" Target="https://vi.wikipedia.org/wiki/Ph%C3%A9p_to%C3%A1n" TargetMode="External"/><Relationship Id="rId10" Type="http://schemas.openxmlformats.org/officeDocument/2006/relationships/hyperlink" Target="https://vi.wikipedia.org/wiki/V%C3%A0nh" TargetMode="External"/><Relationship Id="rId4" Type="http://schemas.openxmlformats.org/officeDocument/2006/relationships/hyperlink" Target="https://vi.wikipedia.org/wiki/T%E1%BA%ADp_h%E1%BB%A3p_(to%C3%A1n_h%E1%BB%8Dc)" TargetMode="External"/><Relationship Id="rId9" Type="http://schemas.openxmlformats.org/officeDocument/2006/relationships/hyperlink" Target="https://vi.wikipedia.org/wiki/Nh%C3%B3m_(to%C3%A1n_h%E1%BB%8Dc)" TargetMode="Externa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en.bitcoin.it/wiki/Secp256k1" TargetMode="External"/><Relationship Id="rId2" Type="http://schemas.openxmlformats.org/officeDocument/2006/relationships/slide" Target="../slides/slide96.xml"/><Relationship Id="rId1" Type="http://schemas.openxmlformats.org/officeDocument/2006/relationships/notesMaster" Target="../notesMasters/notesMaster1.xml"/><Relationship Id="rId4" Type="http://schemas.openxmlformats.org/officeDocument/2006/relationships/hyperlink" Target="https://en.bitcoin.it/wiki/Secp256k1" TargetMode="Externa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4175431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1.</a:t>
            </a:r>
            <a:r>
              <a:rPr lang="en-US" baseline="0"/>
              <a:t> </a:t>
            </a:r>
            <a:r>
              <a:rPr lang="en-US"/>
              <a:t>Chứn</a:t>
            </a:r>
            <a:r>
              <a:rPr lang="en-US" baseline="0"/>
              <a:t>g chỉ số do CA phát hành cho phép g</a:t>
            </a:r>
            <a:r>
              <a:rPr lang="vi-VN" baseline="0"/>
              <a:t>iao tiếp điện tử và trao đổi dữ liệu an toàn giữa con người, hệ thống và thiết bị trực tuyến</a:t>
            </a:r>
            <a:r>
              <a:rPr lang="en-US" baseline="0"/>
              <a:t>.</a:t>
            </a:r>
          </a:p>
          <a:p>
            <a:pPr lvl="0"/>
            <a:r>
              <a:rPr lang="en-US"/>
              <a:t>2. Chứng</a:t>
            </a:r>
            <a:r>
              <a:rPr lang="en-US" baseline="0"/>
              <a:t> chỉ số gồm Khóa công khai của A và chữ ký số của CA. Chữ ký này được CA ký bằng cách mã hóa thông tin định danh của A sử dụng khóa riêng của CA.</a:t>
            </a:r>
          </a:p>
          <a:p>
            <a:pPr lvl="0"/>
            <a:r>
              <a:rPr lang="en-US" baseline="0"/>
              <a:t>Như vậy khóa công khai của A đã được xác minh tin cậy bởi CA.</a:t>
            </a:r>
            <a:endParaRPr lang="en-US"/>
          </a:p>
          <a:p>
            <a:r>
              <a:rPr lang="en-US" baseline="0"/>
              <a:t>3. Chứng chỉ số gồm 3 loại:</a:t>
            </a:r>
          </a:p>
          <a:p>
            <a:pPr marL="171450" lvl="0" indent="-171450" algn="l">
              <a:buFontTx/>
              <a:buChar char="-"/>
            </a:pPr>
            <a:r>
              <a:rPr lang="en-US"/>
              <a:t>Chứng chỉ số cá nhân (signing certificates): </a:t>
            </a:r>
          </a:p>
          <a:p>
            <a:pPr marL="0" lvl="0" indent="0" algn="l">
              <a:buFontTx/>
              <a:buNone/>
            </a:pPr>
            <a:r>
              <a:rPr lang="en-US"/>
              <a:t>+ Dùng</a:t>
            </a:r>
            <a:r>
              <a:rPr lang="en-US" baseline="0"/>
              <a:t> để đ</a:t>
            </a:r>
            <a:r>
              <a:rPr lang="en-US">
                <a:latin typeface="Arial" panose="020B0604020202020204" pitchFamily="34" charset="0"/>
                <a:cs typeface="Arial" panose="020B0604020202020204" pitchFamily="34" charset="0"/>
              </a:rPr>
              <a:t>ịnh danh cho một</a:t>
            </a:r>
            <a:r>
              <a:rPr lang="en-US" baseline="0">
                <a:latin typeface="Arial" panose="020B0604020202020204" pitchFamily="34" charset="0"/>
                <a:cs typeface="Arial" panose="020B0604020202020204" pitchFamily="34" charset="0"/>
              </a:rPr>
              <a:t> </a:t>
            </a:r>
            <a:r>
              <a:rPr lang="vi-VN">
                <a:latin typeface="+mn-lt"/>
                <a:cs typeface="Arial" panose="020B0604020202020204" pitchFamily="34" charset="0"/>
              </a:rPr>
              <a:t>người và thông tin cá nhân. </a:t>
            </a:r>
            <a:endParaRPr lang="en-US">
              <a:latin typeface="+mn-lt"/>
              <a:cs typeface="Arial" panose="020B0604020202020204" pitchFamily="34" charset="0"/>
            </a:endParaRPr>
          </a:p>
          <a:p>
            <a:pPr marL="0" lvl="0" indent="0" algn="l">
              <a:buFontTx/>
              <a:buNone/>
            </a:pPr>
            <a:r>
              <a:rPr lang="en-US">
                <a:latin typeface="+mn-lt"/>
                <a:cs typeface="Arial" panose="020B0604020202020204" pitchFamily="34" charset="0"/>
              </a:rPr>
              <a:t>+ Ngoài</a:t>
            </a:r>
            <a:r>
              <a:rPr lang="en-US" baseline="0">
                <a:latin typeface="+mn-lt"/>
                <a:cs typeface="Arial" panose="020B0604020202020204" pitchFamily="34" charset="0"/>
              </a:rPr>
              <a:t> ra còn dùng để k</a:t>
            </a:r>
            <a:r>
              <a:rPr lang="vi-VN">
                <a:latin typeface="+mn-lt"/>
                <a:cs typeface="Arial" panose="020B0604020202020204" pitchFamily="34" charset="0"/>
              </a:rPr>
              <a:t>ý các tài liệu điện tử và email, </a:t>
            </a:r>
            <a:endParaRPr lang="en-US">
              <a:latin typeface="+mn-lt"/>
              <a:cs typeface="Arial" panose="020B0604020202020204" pitchFamily="34" charset="0"/>
            </a:endParaRPr>
          </a:p>
          <a:p>
            <a:pPr marL="0" lvl="0" indent="0" algn="l">
              <a:buFontTx/>
              <a:buNone/>
            </a:pPr>
            <a:r>
              <a:rPr lang="en-US">
                <a:latin typeface="+mn-lt"/>
                <a:cs typeface="Arial" panose="020B0604020202020204" pitchFamily="34" charset="0"/>
              </a:rPr>
              <a:t>+ Đ</a:t>
            </a:r>
            <a:r>
              <a:rPr lang="vi-VN">
                <a:latin typeface="+mn-lt"/>
                <a:cs typeface="Arial" panose="020B0604020202020204" pitchFamily="34" charset="0"/>
              </a:rPr>
              <a:t>ồng thời triển khai các cơ chế kiểm soát truy cập đối với thông tin nhạy cảm hoặc có giá trị.</a:t>
            </a:r>
            <a:endParaRPr lang="en-US">
              <a:latin typeface="Arial" panose="020B0604020202020204" pitchFamily="34" charset="0"/>
              <a:cs typeface="Arial" panose="020B0604020202020204" pitchFamily="34" charset="0"/>
            </a:endParaRPr>
          </a:p>
          <a:p>
            <a:endParaRPr lang="en-US" baseline="0"/>
          </a:p>
          <a:p>
            <a:endParaRPr lang="en-US"/>
          </a:p>
        </p:txBody>
      </p:sp>
      <p:sp>
        <p:nvSpPr>
          <p:cNvPr id="4" name="Slide Number Placeholder 3"/>
          <p:cNvSpPr>
            <a:spLocks noGrp="1"/>
          </p:cNvSpPr>
          <p:nvPr>
            <p:ph type="sldNum" sz="quarter" idx="10"/>
          </p:nvPr>
        </p:nvSpPr>
        <p:spPr/>
        <p:txBody>
          <a:bodyPr/>
          <a:lstStyle/>
          <a:p>
            <a:fld id="{09372F0E-621F-424C-89FF-24BEB03BD4CE}" type="slidenum">
              <a:rPr lang="en-US" altLang="vi-VN" smtClean="0"/>
              <a:pPr/>
              <a:t>13</a:t>
            </a:fld>
            <a:endParaRPr lang="en-US" altLang="vi-VN"/>
          </a:p>
        </p:txBody>
      </p:sp>
    </p:spTree>
    <p:extLst>
      <p:ext uri="{BB962C8B-B14F-4D97-AF65-F5344CB8AC3E}">
        <p14:creationId xmlns:p14="http://schemas.microsoft.com/office/powerpoint/2010/main" val="2372520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Chương</a:t>
            </a:r>
            <a:r>
              <a:rPr lang="en-US" baseline="0"/>
              <a:t> 2 và 3 gộp thành một chương</a:t>
            </a:r>
            <a:endParaRPr lang="en-US"/>
          </a:p>
        </p:txBody>
      </p:sp>
      <p:sp>
        <p:nvSpPr>
          <p:cNvPr id="4" name="Slide Number Placeholder 3"/>
          <p:cNvSpPr>
            <a:spLocks noGrp="1"/>
          </p:cNvSpPr>
          <p:nvPr>
            <p:ph type="sldNum" sz="quarter" idx="10"/>
          </p:nvPr>
        </p:nvSpPr>
        <p:spPr/>
        <p:txBody>
          <a:bodyPr/>
          <a:lstStyle/>
          <a:p>
            <a:fld id="{09372F0E-621F-424C-89FF-24BEB03BD4CE}" type="slidenum">
              <a:rPr lang="en-US" altLang="vi-VN" smtClean="0"/>
              <a:pPr/>
              <a:t>15</a:t>
            </a:fld>
            <a:endParaRPr lang="en-US" altLang="vi-VN"/>
          </a:p>
        </p:txBody>
      </p:sp>
    </p:spTree>
    <p:extLst>
      <p:ext uri="{BB962C8B-B14F-4D97-AF65-F5344CB8AC3E}">
        <p14:creationId xmlns:p14="http://schemas.microsoft.com/office/powerpoint/2010/main" val="3094131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r>
              <a:rPr lang="vi-VN"/>
              <a:t>Điểm</a:t>
            </a:r>
            <a:r>
              <a:rPr lang="vi-VN" baseline="0"/>
              <a:t> khác biệt so với mật mã khóa đối xứng là các bên tham gia liên lạc mật đều sở hữu một cặp khóa: khóa công khai và khóa bí mật. </a:t>
            </a:r>
          </a:p>
          <a:p>
            <a:r>
              <a:rPr lang="en-US" baseline="0"/>
              <a:t>- </a:t>
            </a:r>
            <a:r>
              <a:rPr lang="vi-VN" baseline="0"/>
              <a:t>Khóa công khai được gửi lên kênh truyền công khai cho mọi người biết, khóa bí mật được chủ nhân giữ lại cho riêng mình sử dụng.</a:t>
            </a:r>
          </a:p>
          <a:p>
            <a:r>
              <a:rPr lang="en-US" baseline="0"/>
              <a:t>- </a:t>
            </a:r>
            <a:r>
              <a:rPr lang="vi-VN" baseline="0"/>
              <a:t>Hai khóa này có mối quan hệ toán học với nhau, tuy nhiên, biết được khóa công khai, rất khó có thể tính toán ra được khóa bí mật.</a:t>
            </a:r>
          </a:p>
          <a:p>
            <a:r>
              <a:rPr lang="en-US" baseline="0"/>
              <a:t>- </a:t>
            </a:r>
            <a:r>
              <a:rPr lang="vi-VN" baseline="0"/>
              <a:t>Cái hàm toán học một chiều one-way function được áp dụng cho mối quan hệ này, và độ phức tạp tính toán của các hàm một chiều là một trong các thước đo độ bí mật của hệ mật khóa công khai.</a:t>
            </a:r>
          </a:p>
          <a:p>
            <a:r>
              <a:rPr lang="vi-VN" baseline="0"/>
              <a:t>Ví dụ về hàm một chiều là bài toán nhân tử hóa số nguyên hay bài toán logarit rời rạc được áp dụng trong các hệ mật khóa công khai sẽ trình bày ở phần sau.</a:t>
            </a:r>
            <a:endParaRPr lang="vi-VN"/>
          </a:p>
          <a:p>
            <a:endParaRPr lang="en-US"/>
          </a:p>
        </p:txBody>
      </p:sp>
      <p:sp>
        <p:nvSpPr>
          <p:cNvPr id="4" name="Slide Number Placeholder 3"/>
          <p:cNvSpPr>
            <a:spLocks noGrp="1"/>
          </p:cNvSpPr>
          <p:nvPr>
            <p:ph type="sldNum" sz="quarter" idx="10"/>
          </p:nvPr>
        </p:nvSpPr>
        <p:spPr/>
        <p:txBody>
          <a:bodyPr/>
          <a:lstStyle/>
          <a:p>
            <a:fld id="{09372F0E-621F-424C-89FF-24BEB03BD4CE}" type="slidenum">
              <a:rPr lang="en-US" altLang="vi-VN" smtClean="0"/>
              <a:pPr/>
              <a:t>17</a:t>
            </a:fld>
            <a:endParaRPr lang="en-US" altLang="vi-VN"/>
          </a:p>
        </p:txBody>
      </p:sp>
    </p:spTree>
    <p:extLst>
      <p:ext uri="{BB962C8B-B14F-4D97-AF65-F5344CB8AC3E}">
        <p14:creationId xmlns:p14="http://schemas.microsoft.com/office/powerpoint/2010/main" val="2850143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normAutofit fontScale="92500"/>
              </a:bodyPr>
              <a:lstStyle/>
              <a:p>
                <a:pPr marL="228600" indent="-228600">
                  <a:buAutoNum type="arabicPeriod"/>
                </a:pPr>
                <a:r>
                  <a:rPr lang="vi-VN" sz="1200" b="1" i="0" u="none" strike="noStrike" kern="1200" baseline="0" dirty="0">
                    <a:solidFill>
                      <a:schemeClr val="tx1"/>
                    </a:solidFill>
                    <a:latin typeface="+mn-lt"/>
                    <a:ea typeface="+mn-ea"/>
                    <a:cs typeface="+mn-cs"/>
                  </a:rPr>
                  <a:t>Euler’s totient function: Phi hàm Euler hay hàm số Euler –</a:t>
                </a:r>
              </a:p>
              <a:p>
                <a:pPr marL="228600" indent="-228600">
                  <a:buAutoNum type="arabicPeriod"/>
                </a:pPr>
                <a:r>
                  <a:rPr lang="vi-VN" sz="1200" b="1" i="0" u="none" strike="noStrike" kern="1200" baseline="0" dirty="0">
                    <a:solidFill>
                      <a:schemeClr val="tx1"/>
                    </a:solidFill>
                    <a:latin typeface="+mn-lt"/>
                    <a:ea typeface="+mn-ea"/>
                    <a:cs typeface="+mn-cs"/>
                  </a:rPr>
                  <a:t>Hàm số Euler của một số nguyên dương n ký hiệu là </a:t>
                </a:r>
                <a14:m>
                  <m:oMath xmlns:m="http://schemas.openxmlformats.org/officeDocument/2006/math">
                    <m:r>
                      <a:rPr lang="vi-VN" sz="1200" i="1" smtClean="0">
                        <a:solidFill>
                          <a:schemeClr val="tx1"/>
                        </a:solidFill>
                        <a:latin typeface="Cambria Math" panose="02040503050406030204" pitchFamily="18" charset="0"/>
                        <a:ea typeface="Cambria Math" panose="02040503050406030204" pitchFamily="18" charset="0"/>
                      </a:rPr>
                      <m:t>𝜙</m:t>
                    </m:r>
                    <m:d>
                      <m:dPr>
                        <m:ctrlPr>
                          <a:rPr lang="vi-VN" sz="1200" i="1">
                            <a:solidFill>
                              <a:schemeClr val="tx1"/>
                            </a:solidFill>
                            <a:latin typeface="Cambria Math"/>
                            <a:ea typeface="Cambria Math" panose="02040503050406030204" pitchFamily="18" charset="0"/>
                          </a:rPr>
                        </m:ctrlPr>
                      </m:dPr>
                      <m:e>
                        <m:r>
                          <a:rPr lang="vi-VN" sz="1200" i="1">
                            <a:solidFill>
                              <a:schemeClr val="tx1"/>
                            </a:solidFill>
                            <a:latin typeface="Cambria Math" panose="02040503050406030204" pitchFamily="18" charset="0"/>
                            <a:ea typeface="Cambria Math" panose="02040503050406030204" pitchFamily="18" charset="0"/>
                          </a:rPr>
                          <m:t>𝑛</m:t>
                        </m:r>
                      </m:e>
                    </m:d>
                    <m:r>
                      <a:rPr lang="vi-VN" sz="1200" b="0" i="1" smtClean="0">
                        <a:solidFill>
                          <a:schemeClr val="tx1"/>
                        </a:solidFill>
                        <a:latin typeface="Cambria Math" panose="02040503050406030204" pitchFamily="18" charset="0"/>
                        <a:ea typeface="Cambria Math" panose="02040503050406030204" pitchFamily="18" charset="0"/>
                      </a:rPr>
                      <m:t> </m:t>
                    </m:r>
                    <m:r>
                      <a:rPr lang="vi-VN" sz="1200" b="0" i="1" smtClean="0">
                        <a:solidFill>
                          <a:schemeClr val="tx1"/>
                        </a:solidFill>
                        <a:latin typeface="Cambria Math" panose="02040503050406030204" pitchFamily="18" charset="0"/>
                        <a:ea typeface="Cambria Math" panose="02040503050406030204" pitchFamily="18" charset="0"/>
                      </a:rPr>
                      <m:t>𝑙</m:t>
                    </m:r>
                    <m:r>
                      <a:rPr lang="vi-VN" sz="1200" b="0" i="1" smtClean="0">
                        <a:solidFill>
                          <a:schemeClr val="tx1"/>
                        </a:solidFill>
                        <a:latin typeface="Cambria Math" panose="02040503050406030204" pitchFamily="18" charset="0"/>
                        <a:ea typeface="Cambria Math" panose="02040503050406030204" pitchFamily="18" charset="0"/>
                      </a:rPr>
                      <m:t>à </m:t>
                    </m:r>
                    <m:r>
                      <a:rPr lang="vi-VN" sz="1200" b="0" i="1" smtClean="0">
                        <a:solidFill>
                          <a:schemeClr val="tx1"/>
                        </a:solidFill>
                        <a:latin typeface="Cambria Math" panose="02040503050406030204" pitchFamily="18" charset="0"/>
                        <a:ea typeface="Cambria Math" panose="02040503050406030204" pitchFamily="18" charset="0"/>
                      </a:rPr>
                      <m:t>𝑠</m:t>
                    </m:r>
                    <m:r>
                      <a:rPr lang="vi-VN" sz="1200" b="0" i="1" smtClean="0">
                        <a:solidFill>
                          <a:schemeClr val="tx1"/>
                        </a:solidFill>
                        <a:latin typeface="Cambria Math" panose="02040503050406030204" pitchFamily="18" charset="0"/>
                        <a:ea typeface="Cambria Math" panose="02040503050406030204" pitchFamily="18" charset="0"/>
                      </a:rPr>
                      <m:t>ố </m:t>
                    </m:r>
                    <m:r>
                      <a:rPr lang="vi-VN" sz="1200" b="0" i="1" smtClean="0">
                        <a:solidFill>
                          <a:schemeClr val="tx1"/>
                        </a:solidFill>
                        <a:latin typeface="Cambria Math" panose="02040503050406030204" pitchFamily="18" charset="0"/>
                        <a:ea typeface="Cambria Math" panose="02040503050406030204" pitchFamily="18" charset="0"/>
                      </a:rPr>
                      <m:t>𝑐</m:t>
                    </m:r>
                    <m:r>
                      <a:rPr lang="vi-VN" sz="1200" b="0" i="1" smtClean="0">
                        <a:solidFill>
                          <a:schemeClr val="tx1"/>
                        </a:solidFill>
                        <a:latin typeface="Cambria Math" panose="02040503050406030204" pitchFamily="18" charset="0"/>
                        <a:ea typeface="Cambria Math" panose="02040503050406030204" pitchFamily="18" charset="0"/>
                      </a:rPr>
                      <m:t>á</m:t>
                    </m:r>
                    <m:r>
                      <a:rPr lang="vi-VN" sz="1200" b="0" i="1" smtClean="0">
                        <a:solidFill>
                          <a:schemeClr val="tx1"/>
                        </a:solidFill>
                        <a:latin typeface="Cambria Math" panose="02040503050406030204" pitchFamily="18" charset="0"/>
                        <a:ea typeface="Cambria Math" panose="02040503050406030204" pitchFamily="18" charset="0"/>
                      </a:rPr>
                      <m:t>𝑐</m:t>
                    </m:r>
                    <m:r>
                      <a:rPr lang="vi-VN" sz="1200" b="0" i="1" smtClean="0">
                        <a:solidFill>
                          <a:schemeClr val="tx1"/>
                        </a:solidFill>
                        <a:latin typeface="Cambria Math" panose="02040503050406030204" pitchFamily="18" charset="0"/>
                        <a:ea typeface="Cambria Math" panose="02040503050406030204" pitchFamily="18" charset="0"/>
                      </a:rPr>
                      <m:t> </m:t>
                    </m:r>
                    <m:r>
                      <a:rPr lang="vi-VN" sz="1200" b="0" i="1" smtClean="0">
                        <a:solidFill>
                          <a:schemeClr val="tx1"/>
                        </a:solidFill>
                        <a:latin typeface="Cambria Math" panose="02040503050406030204" pitchFamily="18" charset="0"/>
                        <a:ea typeface="Cambria Math" panose="02040503050406030204" pitchFamily="18" charset="0"/>
                      </a:rPr>
                      <m:t>𝑠</m:t>
                    </m:r>
                    <m:r>
                      <a:rPr lang="vi-VN" sz="1200" b="0" i="1" smtClean="0">
                        <a:solidFill>
                          <a:schemeClr val="tx1"/>
                        </a:solidFill>
                        <a:latin typeface="Cambria Math" panose="02040503050406030204" pitchFamily="18" charset="0"/>
                        <a:ea typeface="Cambria Math" panose="02040503050406030204" pitchFamily="18" charset="0"/>
                      </a:rPr>
                      <m:t>ố </m:t>
                    </m:r>
                    <m:r>
                      <a:rPr lang="vi-VN" sz="1200" b="0" i="1" smtClean="0">
                        <a:solidFill>
                          <a:schemeClr val="tx1"/>
                        </a:solidFill>
                        <a:latin typeface="Cambria Math" panose="02040503050406030204" pitchFamily="18" charset="0"/>
                        <a:ea typeface="Cambria Math" panose="02040503050406030204" pitchFamily="18" charset="0"/>
                      </a:rPr>
                      <m:t>𝑛𝑔𝑢𝑦</m:t>
                    </m:r>
                    <m:r>
                      <a:rPr lang="vi-VN" sz="1200" b="0" i="1" smtClean="0">
                        <a:solidFill>
                          <a:schemeClr val="tx1"/>
                        </a:solidFill>
                        <a:latin typeface="Cambria Math" panose="02040503050406030204" pitchFamily="18" charset="0"/>
                        <a:ea typeface="Cambria Math" panose="02040503050406030204" pitchFamily="18" charset="0"/>
                      </a:rPr>
                      <m:t>ê</m:t>
                    </m:r>
                    <m:r>
                      <a:rPr lang="vi-VN" sz="1200" b="0" i="1" smtClean="0">
                        <a:solidFill>
                          <a:schemeClr val="tx1"/>
                        </a:solidFill>
                        <a:latin typeface="Cambria Math" panose="02040503050406030204" pitchFamily="18" charset="0"/>
                        <a:ea typeface="Cambria Math" panose="02040503050406030204" pitchFamily="18" charset="0"/>
                      </a:rPr>
                      <m:t>𝑛</m:t>
                    </m:r>
                    <m:r>
                      <a:rPr lang="vi-VN" sz="1200" b="0" i="1" smtClean="0">
                        <a:solidFill>
                          <a:schemeClr val="tx1"/>
                        </a:solidFill>
                        <a:latin typeface="Cambria Math" panose="02040503050406030204" pitchFamily="18" charset="0"/>
                        <a:ea typeface="Cambria Math" panose="02040503050406030204" pitchFamily="18" charset="0"/>
                      </a:rPr>
                      <m:t> </m:t>
                    </m:r>
                    <m:r>
                      <a:rPr lang="vi-VN" sz="1200" b="0" i="1" smtClean="0">
                        <a:solidFill>
                          <a:schemeClr val="tx1"/>
                        </a:solidFill>
                        <a:latin typeface="Cambria Math" panose="02040503050406030204" pitchFamily="18" charset="0"/>
                        <a:ea typeface="Cambria Math" panose="02040503050406030204" pitchFamily="18" charset="0"/>
                      </a:rPr>
                      <m:t>𝑑</m:t>
                    </m:r>
                    <m:r>
                      <a:rPr lang="vi-VN" sz="1200" b="0" i="1" smtClean="0">
                        <a:solidFill>
                          <a:schemeClr val="tx1"/>
                        </a:solidFill>
                        <a:latin typeface="Cambria Math" panose="02040503050406030204" pitchFamily="18" charset="0"/>
                        <a:ea typeface="Cambria Math" panose="02040503050406030204" pitchFamily="18" charset="0"/>
                      </a:rPr>
                      <m:t>ươ</m:t>
                    </m:r>
                    <m:r>
                      <a:rPr lang="vi-VN" sz="1200" b="0" i="1" smtClean="0">
                        <a:solidFill>
                          <a:schemeClr val="tx1"/>
                        </a:solidFill>
                        <a:latin typeface="Cambria Math" panose="02040503050406030204" pitchFamily="18" charset="0"/>
                        <a:ea typeface="Cambria Math" panose="02040503050406030204" pitchFamily="18" charset="0"/>
                      </a:rPr>
                      <m:t>𝑛𝑔</m:t>
                    </m:r>
                    <m:r>
                      <a:rPr lang="vi-VN" sz="1200" b="0" i="1" smtClean="0">
                        <a:solidFill>
                          <a:schemeClr val="tx1"/>
                        </a:solidFill>
                        <a:latin typeface="Cambria Math" panose="02040503050406030204" pitchFamily="18" charset="0"/>
                        <a:ea typeface="Cambria Math" panose="02040503050406030204" pitchFamily="18" charset="0"/>
                      </a:rPr>
                      <m:t> </m:t>
                    </m:r>
                    <m:r>
                      <a:rPr lang="vi-VN" sz="1200" b="0" i="1" smtClean="0">
                        <a:solidFill>
                          <a:schemeClr val="tx1"/>
                        </a:solidFill>
                        <a:latin typeface="Cambria Math" panose="02040503050406030204" pitchFamily="18" charset="0"/>
                        <a:ea typeface="Cambria Math" panose="02040503050406030204" pitchFamily="18" charset="0"/>
                      </a:rPr>
                      <m:t>𝑛h</m:t>
                    </m:r>
                    <m:r>
                      <a:rPr lang="vi-VN" sz="1200" b="0" i="1" smtClean="0">
                        <a:solidFill>
                          <a:schemeClr val="tx1"/>
                        </a:solidFill>
                        <a:latin typeface="Cambria Math" panose="02040503050406030204" pitchFamily="18" charset="0"/>
                        <a:ea typeface="Cambria Math" panose="02040503050406030204" pitchFamily="18" charset="0"/>
                      </a:rPr>
                      <m:t>ỏ </m:t>
                    </m:r>
                    <m:r>
                      <a:rPr lang="vi-VN" sz="1200" b="0" i="1" smtClean="0">
                        <a:solidFill>
                          <a:schemeClr val="tx1"/>
                        </a:solidFill>
                        <a:latin typeface="Cambria Math" panose="02040503050406030204" pitchFamily="18" charset="0"/>
                        <a:ea typeface="Cambria Math" panose="02040503050406030204" pitchFamily="18" charset="0"/>
                      </a:rPr>
                      <m:t>h</m:t>
                    </m:r>
                    <m:r>
                      <a:rPr lang="vi-VN" sz="1200" b="0" i="1" smtClean="0">
                        <a:solidFill>
                          <a:schemeClr val="tx1"/>
                        </a:solidFill>
                        <a:latin typeface="Cambria Math" panose="02040503050406030204" pitchFamily="18" charset="0"/>
                        <a:ea typeface="Cambria Math" panose="02040503050406030204" pitchFamily="18" charset="0"/>
                      </a:rPr>
                      <m:t>ơ</m:t>
                    </m:r>
                    <m:r>
                      <a:rPr lang="vi-VN" sz="1200" b="0" i="1" smtClean="0">
                        <a:solidFill>
                          <a:schemeClr val="tx1"/>
                        </a:solidFill>
                        <a:latin typeface="Cambria Math" panose="02040503050406030204" pitchFamily="18" charset="0"/>
                        <a:ea typeface="Cambria Math" panose="02040503050406030204" pitchFamily="18" charset="0"/>
                      </a:rPr>
                      <m:t>𝑛</m:t>
                    </m:r>
                    <m:r>
                      <a:rPr lang="vi-VN" sz="1200" b="0" i="1" smtClean="0">
                        <a:solidFill>
                          <a:schemeClr val="tx1"/>
                        </a:solidFill>
                        <a:latin typeface="Cambria Math" panose="02040503050406030204" pitchFamily="18" charset="0"/>
                        <a:ea typeface="Cambria Math" panose="02040503050406030204" pitchFamily="18" charset="0"/>
                      </a:rPr>
                      <m:t> </m:t>
                    </m:r>
                    <m:r>
                      <a:rPr lang="vi-VN" sz="1200" b="0" i="1" smtClean="0">
                        <a:solidFill>
                          <a:schemeClr val="tx1"/>
                        </a:solidFill>
                        <a:latin typeface="Cambria Math" panose="02040503050406030204" pitchFamily="18" charset="0"/>
                        <a:ea typeface="Cambria Math" panose="02040503050406030204" pitchFamily="18" charset="0"/>
                      </a:rPr>
                      <m:t>h𝑜</m:t>
                    </m:r>
                    <m:r>
                      <a:rPr lang="vi-VN" sz="1200" b="0" i="1" smtClean="0">
                        <a:solidFill>
                          <a:schemeClr val="tx1"/>
                        </a:solidFill>
                        <a:latin typeface="Cambria Math" panose="02040503050406030204" pitchFamily="18" charset="0"/>
                        <a:ea typeface="Cambria Math" panose="02040503050406030204" pitchFamily="18" charset="0"/>
                      </a:rPr>
                      <m:t>ặ</m:t>
                    </m:r>
                    <m:r>
                      <a:rPr lang="vi-VN" sz="1200" b="0" i="1" smtClean="0">
                        <a:solidFill>
                          <a:schemeClr val="tx1"/>
                        </a:solidFill>
                        <a:latin typeface="Cambria Math" panose="02040503050406030204" pitchFamily="18" charset="0"/>
                        <a:ea typeface="Cambria Math" panose="02040503050406030204" pitchFamily="18" charset="0"/>
                      </a:rPr>
                      <m:t>𝑐</m:t>
                    </m:r>
                    <m:r>
                      <a:rPr lang="vi-VN" sz="1200" b="0" i="1" smtClean="0">
                        <a:solidFill>
                          <a:schemeClr val="tx1"/>
                        </a:solidFill>
                        <a:latin typeface="Cambria Math" panose="02040503050406030204" pitchFamily="18" charset="0"/>
                        <a:ea typeface="Cambria Math" panose="02040503050406030204" pitchFamily="18" charset="0"/>
                      </a:rPr>
                      <m:t> </m:t>
                    </m:r>
                    <m:r>
                      <a:rPr lang="vi-VN" sz="1200" b="0" i="1" smtClean="0">
                        <a:solidFill>
                          <a:schemeClr val="tx1"/>
                        </a:solidFill>
                        <a:latin typeface="Cambria Math" panose="02040503050406030204" pitchFamily="18" charset="0"/>
                        <a:ea typeface="Cambria Math" panose="02040503050406030204" pitchFamily="18" charset="0"/>
                      </a:rPr>
                      <m:t>𝑏</m:t>
                    </m:r>
                    <m:r>
                      <a:rPr lang="vi-VN" sz="1200" b="0" i="1" smtClean="0">
                        <a:solidFill>
                          <a:schemeClr val="tx1"/>
                        </a:solidFill>
                        <a:latin typeface="Cambria Math" panose="02040503050406030204" pitchFamily="18" charset="0"/>
                        <a:ea typeface="Cambria Math" panose="02040503050406030204" pitchFamily="18" charset="0"/>
                      </a:rPr>
                      <m:t>ằ</m:t>
                    </m:r>
                    <m:r>
                      <a:rPr lang="vi-VN" sz="1200" b="0" i="1" smtClean="0">
                        <a:solidFill>
                          <a:schemeClr val="tx1"/>
                        </a:solidFill>
                        <a:latin typeface="Cambria Math" panose="02040503050406030204" pitchFamily="18" charset="0"/>
                        <a:ea typeface="Cambria Math" panose="02040503050406030204" pitchFamily="18" charset="0"/>
                      </a:rPr>
                      <m:t>𝑛𝑔</m:t>
                    </m:r>
                    <m:r>
                      <a:rPr lang="vi-VN" sz="1200" b="0" i="1" smtClean="0">
                        <a:solidFill>
                          <a:schemeClr val="tx1"/>
                        </a:solidFill>
                        <a:latin typeface="Cambria Math" panose="02040503050406030204" pitchFamily="18" charset="0"/>
                        <a:ea typeface="Cambria Math" panose="02040503050406030204" pitchFamily="18" charset="0"/>
                      </a:rPr>
                      <m:t> </m:t>
                    </m:r>
                    <m:r>
                      <a:rPr lang="vi-VN" sz="1200" b="0" i="1" smtClean="0">
                        <a:solidFill>
                          <a:schemeClr val="tx1"/>
                        </a:solidFill>
                        <a:latin typeface="Cambria Math" panose="02040503050406030204" pitchFamily="18" charset="0"/>
                        <a:ea typeface="Cambria Math" panose="02040503050406030204" pitchFamily="18" charset="0"/>
                      </a:rPr>
                      <m:t>𝑛</m:t>
                    </m:r>
                    <m:r>
                      <a:rPr lang="vi-VN" sz="1200" b="0" i="1" smtClean="0">
                        <a:solidFill>
                          <a:schemeClr val="tx1"/>
                        </a:solidFill>
                        <a:latin typeface="Cambria Math" panose="02040503050406030204" pitchFamily="18" charset="0"/>
                        <a:ea typeface="Cambria Math" panose="02040503050406030204" pitchFamily="18" charset="0"/>
                      </a:rPr>
                      <m:t> </m:t>
                    </m:r>
                    <m:r>
                      <a:rPr lang="vi-VN" sz="1200" b="0" i="1" smtClean="0">
                        <a:solidFill>
                          <a:schemeClr val="tx1"/>
                        </a:solidFill>
                        <a:latin typeface="Cambria Math" panose="02040503050406030204" pitchFamily="18" charset="0"/>
                        <a:ea typeface="Cambria Math" panose="02040503050406030204" pitchFamily="18" charset="0"/>
                      </a:rPr>
                      <m:t>𝑣</m:t>
                    </m:r>
                    <m:r>
                      <a:rPr lang="vi-VN" sz="1200" b="0" i="1" smtClean="0">
                        <a:solidFill>
                          <a:schemeClr val="tx1"/>
                        </a:solidFill>
                        <a:latin typeface="Cambria Math" panose="02040503050406030204" pitchFamily="18" charset="0"/>
                        <a:ea typeface="Cambria Math" panose="02040503050406030204" pitchFamily="18" charset="0"/>
                      </a:rPr>
                      <m:t>à </m:t>
                    </m:r>
                    <m:r>
                      <a:rPr lang="vi-VN" sz="1200" b="0" i="1" smtClean="0">
                        <a:solidFill>
                          <a:schemeClr val="tx1"/>
                        </a:solidFill>
                        <a:latin typeface="Cambria Math" panose="02040503050406030204" pitchFamily="18" charset="0"/>
                        <a:ea typeface="Cambria Math" panose="02040503050406030204" pitchFamily="18" charset="0"/>
                      </a:rPr>
                      <m:t>𝑛𝑔𝑢𝑦</m:t>
                    </m:r>
                    <m:r>
                      <a:rPr lang="vi-VN" sz="1200" b="0" i="1" smtClean="0">
                        <a:solidFill>
                          <a:schemeClr val="tx1"/>
                        </a:solidFill>
                        <a:latin typeface="Cambria Math" panose="02040503050406030204" pitchFamily="18" charset="0"/>
                        <a:ea typeface="Cambria Math" panose="02040503050406030204" pitchFamily="18" charset="0"/>
                      </a:rPr>
                      <m:t>ê</m:t>
                    </m:r>
                    <m:r>
                      <a:rPr lang="vi-VN" sz="1200" b="0" i="1" smtClean="0">
                        <a:solidFill>
                          <a:schemeClr val="tx1"/>
                        </a:solidFill>
                        <a:latin typeface="Cambria Math" panose="02040503050406030204" pitchFamily="18" charset="0"/>
                        <a:ea typeface="Cambria Math" panose="02040503050406030204" pitchFamily="18" charset="0"/>
                      </a:rPr>
                      <m:t>𝑛</m:t>
                    </m:r>
                    <m:r>
                      <a:rPr lang="vi-VN" sz="1200" b="0" i="1" smtClean="0">
                        <a:solidFill>
                          <a:schemeClr val="tx1"/>
                        </a:solidFill>
                        <a:latin typeface="Cambria Math" panose="02040503050406030204" pitchFamily="18" charset="0"/>
                        <a:ea typeface="Cambria Math" panose="02040503050406030204" pitchFamily="18" charset="0"/>
                      </a:rPr>
                      <m:t> </m:t>
                    </m:r>
                    <m:r>
                      <a:rPr lang="vi-VN" sz="1200" b="0" i="1" smtClean="0">
                        <a:solidFill>
                          <a:schemeClr val="tx1"/>
                        </a:solidFill>
                        <a:latin typeface="Cambria Math" panose="02040503050406030204" pitchFamily="18" charset="0"/>
                        <a:ea typeface="Cambria Math" panose="02040503050406030204" pitchFamily="18" charset="0"/>
                      </a:rPr>
                      <m:t>𝑡</m:t>
                    </m:r>
                    <m:r>
                      <a:rPr lang="vi-VN" sz="1200" b="0" i="1" smtClean="0">
                        <a:solidFill>
                          <a:schemeClr val="tx1"/>
                        </a:solidFill>
                        <a:latin typeface="Cambria Math" panose="02040503050406030204" pitchFamily="18" charset="0"/>
                        <a:ea typeface="Cambria Math" panose="02040503050406030204" pitchFamily="18" charset="0"/>
                      </a:rPr>
                      <m:t>ố </m:t>
                    </m:r>
                    <m:r>
                      <a:rPr lang="vi-VN" sz="1200" b="0" i="1" smtClean="0">
                        <a:solidFill>
                          <a:schemeClr val="tx1"/>
                        </a:solidFill>
                        <a:latin typeface="Cambria Math" panose="02040503050406030204" pitchFamily="18" charset="0"/>
                        <a:ea typeface="Cambria Math" panose="02040503050406030204" pitchFamily="18" charset="0"/>
                      </a:rPr>
                      <m:t>𝑐</m:t>
                    </m:r>
                    <m:r>
                      <a:rPr lang="vi-VN" sz="1200" b="0" i="1" smtClean="0">
                        <a:solidFill>
                          <a:schemeClr val="tx1"/>
                        </a:solidFill>
                        <a:latin typeface="Cambria Math" panose="02040503050406030204" pitchFamily="18" charset="0"/>
                        <a:ea typeface="Cambria Math" panose="02040503050406030204" pitchFamily="18" charset="0"/>
                      </a:rPr>
                      <m:t>ù</m:t>
                    </m:r>
                    <m:r>
                      <a:rPr lang="vi-VN" sz="1200" b="0" i="1" smtClean="0">
                        <a:solidFill>
                          <a:schemeClr val="tx1"/>
                        </a:solidFill>
                        <a:latin typeface="Cambria Math" panose="02040503050406030204" pitchFamily="18" charset="0"/>
                        <a:ea typeface="Cambria Math" panose="02040503050406030204" pitchFamily="18" charset="0"/>
                      </a:rPr>
                      <m:t>𝑛𝑔</m:t>
                    </m:r>
                    <m:r>
                      <a:rPr lang="vi-VN" sz="1200" b="0" i="1" smtClean="0">
                        <a:solidFill>
                          <a:schemeClr val="tx1"/>
                        </a:solidFill>
                        <a:latin typeface="Cambria Math" panose="02040503050406030204" pitchFamily="18" charset="0"/>
                        <a:ea typeface="Cambria Math" panose="02040503050406030204" pitchFamily="18" charset="0"/>
                      </a:rPr>
                      <m:t> </m:t>
                    </m:r>
                    <m:r>
                      <a:rPr lang="vi-VN" sz="1200" b="0" i="1" smtClean="0">
                        <a:solidFill>
                          <a:schemeClr val="tx1"/>
                        </a:solidFill>
                        <a:latin typeface="Cambria Math" panose="02040503050406030204" pitchFamily="18" charset="0"/>
                        <a:ea typeface="Cambria Math" panose="02040503050406030204" pitchFamily="18" charset="0"/>
                      </a:rPr>
                      <m:t>𝑛h𝑎𝑢</m:t>
                    </m:r>
                    <m:r>
                      <a:rPr lang="vi-VN" sz="1200" b="0" i="1" smtClean="0">
                        <a:solidFill>
                          <a:schemeClr val="tx1"/>
                        </a:solidFill>
                        <a:latin typeface="Cambria Math" panose="02040503050406030204" pitchFamily="18" charset="0"/>
                        <a:ea typeface="Cambria Math" panose="02040503050406030204" pitchFamily="18" charset="0"/>
                      </a:rPr>
                      <m:t> </m:t>
                    </m:r>
                    <m:r>
                      <a:rPr lang="vi-VN" sz="1200" b="0" i="1" smtClean="0">
                        <a:solidFill>
                          <a:schemeClr val="tx1"/>
                        </a:solidFill>
                        <a:latin typeface="Cambria Math" panose="02040503050406030204" pitchFamily="18" charset="0"/>
                        <a:ea typeface="Cambria Math" panose="02040503050406030204" pitchFamily="18" charset="0"/>
                      </a:rPr>
                      <m:t>𝑣</m:t>
                    </m:r>
                    <m:r>
                      <a:rPr lang="vi-VN" sz="1200" b="0" i="1" smtClean="0">
                        <a:solidFill>
                          <a:schemeClr val="tx1"/>
                        </a:solidFill>
                        <a:latin typeface="Cambria Math" panose="02040503050406030204" pitchFamily="18" charset="0"/>
                        <a:ea typeface="Cambria Math" panose="02040503050406030204" pitchFamily="18" charset="0"/>
                      </a:rPr>
                      <m:t>ớ</m:t>
                    </m:r>
                    <m:r>
                      <a:rPr lang="vi-VN" sz="1200" b="0" i="1" smtClean="0">
                        <a:solidFill>
                          <a:schemeClr val="tx1"/>
                        </a:solidFill>
                        <a:latin typeface="Cambria Math" panose="02040503050406030204" pitchFamily="18" charset="0"/>
                        <a:ea typeface="Cambria Math" panose="02040503050406030204" pitchFamily="18" charset="0"/>
                      </a:rPr>
                      <m:t>𝑖</m:t>
                    </m:r>
                    <m:r>
                      <a:rPr lang="vi-VN" sz="1200" b="0" i="1" smtClean="0">
                        <a:solidFill>
                          <a:schemeClr val="tx1"/>
                        </a:solidFill>
                        <a:latin typeface="Cambria Math" panose="02040503050406030204" pitchFamily="18" charset="0"/>
                        <a:ea typeface="Cambria Math" panose="02040503050406030204" pitchFamily="18" charset="0"/>
                      </a:rPr>
                      <m:t> </m:t>
                    </m:r>
                    <m:r>
                      <a:rPr lang="vi-VN" sz="1200" b="0" i="1" smtClean="0">
                        <a:solidFill>
                          <a:schemeClr val="tx1"/>
                        </a:solidFill>
                        <a:latin typeface="Cambria Math" panose="02040503050406030204" pitchFamily="18" charset="0"/>
                        <a:ea typeface="Cambria Math" panose="02040503050406030204" pitchFamily="18" charset="0"/>
                      </a:rPr>
                      <m:t>𝑛</m:t>
                    </m:r>
                    <m:r>
                      <a:rPr lang="vi-VN" sz="1200" b="0" i="1" smtClean="0">
                        <a:solidFill>
                          <a:schemeClr val="tx1"/>
                        </a:solidFill>
                        <a:latin typeface="Cambria Math" panose="02040503050406030204" pitchFamily="18" charset="0"/>
                        <a:ea typeface="Cambria Math" panose="02040503050406030204" pitchFamily="18" charset="0"/>
                      </a:rPr>
                      <m:t>.</m:t>
                    </m:r>
                  </m:oMath>
                </a14:m>
                <a:endParaRPr lang="vi-VN" sz="1200" i="1" dirty="0">
                  <a:solidFill>
                    <a:schemeClr val="tx1"/>
                  </a:solidFill>
                  <a:latin typeface="Cambria Math" panose="02040503050406030204" pitchFamily="18" charset="0"/>
                  <a:ea typeface="Cambria Math" panose="02040503050406030204" pitchFamily="18" charset="0"/>
                </a:endParaRPr>
              </a:p>
              <a:p>
                <a:pPr marL="228600" indent="-228600">
                  <a:buAutoNum type="arabicPeriod"/>
                </a:pPr>
                <a:r>
                  <a:rPr lang="vi-VN" sz="1200" i="1" dirty="0">
                    <a:solidFill>
                      <a:schemeClr val="tx1"/>
                    </a:solidFill>
                    <a:latin typeface="Cambria Math" panose="02040503050406030204" pitchFamily="18" charset="0"/>
                    <a:ea typeface="Cambria Math" panose="02040503050406030204" pitchFamily="18" charset="0"/>
                  </a:rPr>
                  <a:t>Nếu</a:t>
                </a:r>
                <a:r>
                  <a:rPr lang="vi-VN" sz="1200" i="1" baseline="0" dirty="0">
                    <a:solidFill>
                      <a:schemeClr val="tx1"/>
                    </a:solidFill>
                    <a:latin typeface="Cambria Math" panose="02040503050406030204" pitchFamily="18" charset="0"/>
                    <a:ea typeface="Cambria Math" panose="02040503050406030204" pitchFamily="18" charset="0"/>
                  </a:rPr>
                  <a:t> n = pq với p, q là số nguyên tố thì </a:t>
                </a:r>
                <a14:m>
                  <m:oMath xmlns:m="http://schemas.openxmlformats.org/officeDocument/2006/math">
                    <m:r>
                      <a:rPr lang="vi-VN" sz="1200" i="1" smtClean="0">
                        <a:solidFill>
                          <a:schemeClr val="tx1"/>
                        </a:solidFill>
                        <a:latin typeface="Cambria Math" panose="02040503050406030204" pitchFamily="18" charset="0"/>
                        <a:ea typeface="Cambria Math" panose="02040503050406030204" pitchFamily="18" charset="0"/>
                      </a:rPr>
                      <m:t>𝜙</m:t>
                    </m:r>
                    <m:d>
                      <m:dPr>
                        <m:ctrlPr>
                          <a:rPr lang="vi-VN" sz="1200" i="1">
                            <a:solidFill>
                              <a:schemeClr val="tx1"/>
                            </a:solidFill>
                            <a:latin typeface="Cambria Math"/>
                            <a:ea typeface="Cambria Math" panose="02040503050406030204" pitchFamily="18" charset="0"/>
                          </a:rPr>
                        </m:ctrlPr>
                      </m:dPr>
                      <m:e>
                        <m:r>
                          <a:rPr lang="vi-VN" sz="1200" b="0" i="1" smtClean="0">
                            <a:solidFill>
                              <a:schemeClr val="tx1"/>
                            </a:solidFill>
                            <a:latin typeface="Cambria Math" panose="02040503050406030204" pitchFamily="18" charset="0"/>
                            <a:ea typeface="Cambria Math" panose="02040503050406030204" pitchFamily="18" charset="0"/>
                          </a:rPr>
                          <m:t>𝑛</m:t>
                        </m:r>
                      </m:e>
                    </m:d>
                    <m:r>
                      <a:rPr lang="vi-VN" sz="1200" b="0" i="1" smtClean="0">
                        <a:solidFill>
                          <a:schemeClr val="tx1"/>
                        </a:solidFill>
                        <a:latin typeface="Cambria Math" panose="02040503050406030204" pitchFamily="18" charset="0"/>
                        <a:ea typeface="Cambria Math" panose="02040503050406030204" pitchFamily="18" charset="0"/>
                      </a:rPr>
                      <m:t>=</m:t>
                    </m:r>
                    <m:d>
                      <m:dPr>
                        <m:ctrlPr>
                          <a:rPr lang="vi-VN" sz="1200" b="0" i="1" smtClean="0">
                            <a:solidFill>
                              <a:schemeClr val="tx1"/>
                            </a:solidFill>
                            <a:latin typeface="Cambria Math"/>
                            <a:ea typeface="Cambria Math" panose="02040503050406030204" pitchFamily="18" charset="0"/>
                          </a:rPr>
                        </m:ctrlPr>
                      </m:dPr>
                      <m:e>
                        <m:r>
                          <a:rPr lang="vi-VN" sz="1200" b="0" i="1" smtClean="0">
                            <a:solidFill>
                              <a:schemeClr val="tx1"/>
                            </a:solidFill>
                            <a:latin typeface="Cambria Math" panose="02040503050406030204" pitchFamily="18" charset="0"/>
                            <a:ea typeface="Cambria Math" panose="02040503050406030204" pitchFamily="18" charset="0"/>
                          </a:rPr>
                          <m:t>𝑝</m:t>
                        </m:r>
                        <m:r>
                          <a:rPr lang="vi-VN" sz="1200" b="0" i="1" smtClean="0">
                            <a:solidFill>
                              <a:schemeClr val="tx1"/>
                            </a:solidFill>
                            <a:latin typeface="Cambria Math" panose="02040503050406030204" pitchFamily="18" charset="0"/>
                            <a:ea typeface="Cambria Math" panose="02040503050406030204" pitchFamily="18" charset="0"/>
                          </a:rPr>
                          <m:t>−1</m:t>
                        </m:r>
                      </m:e>
                    </m:d>
                    <m:d>
                      <m:dPr>
                        <m:ctrlPr>
                          <a:rPr lang="vi-VN" sz="1200" b="0" i="1" smtClean="0">
                            <a:solidFill>
                              <a:schemeClr val="tx1"/>
                            </a:solidFill>
                            <a:latin typeface="Cambria Math"/>
                            <a:ea typeface="Cambria Math" panose="02040503050406030204" pitchFamily="18" charset="0"/>
                          </a:rPr>
                        </m:ctrlPr>
                      </m:dPr>
                      <m:e>
                        <m:r>
                          <a:rPr lang="vi-VN" sz="1200" b="0" i="1" smtClean="0">
                            <a:solidFill>
                              <a:schemeClr val="tx1"/>
                            </a:solidFill>
                            <a:latin typeface="Cambria Math" panose="02040503050406030204" pitchFamily="18" charset="0"/>
                            <a:ea typeface="Cambria Math" panose="02040503050406030204" pitchFamily="18" charset="0"/>
                          </a:rPr>
                          <m:t>𝑞</m:t>
                        </m:r>
                        <m:r>
                          <a:rPr lang="vi-VN" sz="1200" b="0" i="0" smtClean="0">
                            <a:solidFill>
                              <a:schemeClr val="tx1"/>
                            </a:solidFill>
                            <a:latin typeface="Cambria Math" panose="02040503050406030204" pitchFamily="18" charset="0"/>
                            <a:ea typeface="Cambria Math" panose="02040503050406030204" pitchFamily="18" charset="0"/>
                          </a:rPr>
                          <m:t>−1</m:t>
                        </m:r>
                      </m:e>
                    </m:d>
                    <m:r>
                      <a:rPr lang="vi-VN" sz="1200" b="0" i="1" smtClean="0">
                        <a:solidFill>
                          <a:schemeClr val="tx1"/>
                        </a:solidFill>
                        <a:latin typeface="Cambria Math" panose="02040503050406030204" pitchFamily="18" charset="0"/>
                        <a:ea typeface="Cambria Math" panose="02040503050406030204" pitchFamily="18" charset="0"/>
                      </a:rPr>
                      <m:t> (</m:t>
                    </m:r>
                    <m:r>
                      <a:rPr lang="vi-VN" sz="1200" b="0" i="1" smtClean="0">
                        <a:solidFill>
                          <a:schemeClr val="tx1"/>
                        </a:solidFill>
                        <a:latin typeface="Cambria Math" panose="02040503050406030204" pitchFamily="18" charset="0"/>
                        <a:ea typeface="Cambria Math" panose="02040503050406030204" pitchFamily="18" charset="0"/>
                      </a:rPr>
                      <m:t>𝑐h</m:t>
                    </m:r>
                    <m:r>
                      <a:rPr lang="vi-VN" sz="1200" b="0" i="1" smtClean="0">
                        <a:solidFill>
                          <a:schemeClr val="tx1"/>
                        </a:solidFill>
                        <a:latin typeface="Cambria Math" panose="02040503050406030204" pitchFamily="18" charset="0"/>
                        <a:ea typeface="Cambria Math" panose="02040503050406030204" pitchFamily="18" charset="0"/>
                      </a:rPr>
                      <m:t>ứ</m:t>
                    </m:r>
                    <m:r>
                      <a:rPr lang="vi-VN" sz="1200" b="0" i="1" smtClean="0">
                        <a:solidFill>
                          <a:schemeClr val="tx1"/>
                        </a:solidFill>
                        <a:latin typeface="Cambria Math" panose="02040503050406030204" pitchFamily="18" charset="0"/>
                        <a:ea typeface="Cambria Math" panose="02040503050406030204" pitchFamily="18" charset="0"/>
                      </a:rPr>
                      <m:t>𝑛𝑔</m:t>
                    </m:r>
                    <m:r>
                      <a:rPr lang="vi-VN" sz="1200" b="0" i="1" smtClean="0">
                        <a:solidFill>
                          <a:schemeClr val="tx1"/>
                        </a:solidFill>
                        <a:latin typeface="Cambria Math" panose="02040503050406030204" pitchFamily="18" charset="0"/>
                        <a:ea typeface="Cambria Math" panose="02040503050406030204" pitchFamily="18" charset="0"/>
                      </a:rPr>
                      <m:t> </m:t>
                    </m:r>
                    <m:r>
                      <a:rPr lang="vi-VN" sz="1200" b="0" i="1" smtClean="0">
                        <a:solidFill>
                          <a:schemeClr val="tx1"/>
                        </a:solidFill>
                        <a:latin typeface="Cambria Math" panose="02040503050406030204" pitchFamily="18" charset="0"/>
                        <a:ea typeface="Cambria Math" panose="02040503050406030204" pitchFamily="18" charset="0"/>
                      </a:rPr>
                      <m:t>𝑚𝑖𝑛h</m:t>
                    </m:r>
                    <m:r>
                      <a:rPr lang="vi-VN" sz="1200" b="0" i="1" smtClean="0">
                        <a:solidFill>
                          <a:schemeClr val="tx1"/>
                        </a:solidFill>
                        <a:latin typeface="Cambria Math" panose="02040503050406030204" pitchFamily="18" charset="0"/>
                        <a:ea typeface="Cambria Math" panose="02040503050406030204" pitchFamily="18" charset="0"/>
                      </a:rPr>
                      <m:t> </m:t>
                    </m:r>
                    <m:r>
                      <a:rPr lang="vi-VN" sz="1200" b="0" i="1" smtClean="0">
                        <a:solidFill>
                          <a:schemeClr val="tx1"/>
                        </a:solidFill>
                        <a:latin typeface="Cambria Math" panose="02040503050406030204" pitchFamily="18" charset="0"/>
                        <a:ea typeface="Cambria Math" panose="02040503050406030204" pitchFamily="18" charset="0"/>
                      </a:rPr>
                      <m:t>𝑏</m:t>
                    </m:r>
                    <m:r>
                      <a:rPr lang="vi-VN" sz="1200" b="0" i="1" smtClean="0">
                        <a:solidFill>
                          <a:schemeClr val="tx1"/>
                        </a:solidFill>
                        <a:latin typeface="Cambria Math" panose="02040503050406030204" pitchFamily="18" charset="0"/>
                        <a:ea typeface="Cambria Math" panose="02040503050406030204" pitchFamily="18" charset="0"/>
                      </a:rPr>
                      <m:t>ằ</m:t>
                    </m:r>
                    <m:r>
                      <a:rPr lang="vi-VN" sz="1200" b="0" i="1" smtClean="0">
                        <a:solidFill>
                          <a:schemeClr val="tx1"/>
                        </a:solidFill>
                        <a:latin typeface="Cambria Math" panose="02040503050406030204" pitchFamily="18" charset="0"/>
                        <a:ea typeface="Cambria Math" panose="02040503050406030204" pitchFamily="18" charset="0"/>
                      </a:rPr>
                      <m:t>𝑛𝑔</m:t>
                    </m:r>
                    <m:r>
                      <a:rPr lang="vi-VN" sz="1200" b="0" i="1" smtClean="0">
                        <a:solidFill>
                          <a:schemeClr val="tx1"/>
                        </a:solidFill>
                        <a:latin typeface="Cambria Math" panose="02040503050406030204" pitchFamily="18" charset="0"/>
                        <a:ea typeface="Cambria Math" panose="02040503050406030204" pitchFamily="18" charset="0"/>
                      </a:rPr>
                      <m:t> đị</m:t>
                    </m:r>
                    <m:r>
                      <a:rPr lang="vi-VN" sz="1200" b="0" i="1" smtClean="0">
                        <a:solidFill>
                          <a:schemeClr val="tx1"/>
                        </a:solidFill>
                        <a:latin typeface="Cambria Math" panose="02040503050406030204" pitchFamily="18" charset="0"/>
                        <a:ea typeface="Cambria Math" panose="02040503050406030204" pitchFamily="18" charset="0"/>
                      </a:rPr>
                      <m:t>𝑛h</m:t>
                    </m:r>
                    <m:r>
                      <a:rPr lang="vi-VN" sz="1200" b="0" i="1" smtClean="0">
                        <a:solidFill>
                          <a:schemeClr val="tx1"/>
                        </a:solidFill>
                        <a:latin typeface="Cambria Math" panose="02040503050406030204" pitchFamily="18" charset="0"/>
                        <a:ea typeface="Cambria Math" panose="02040503050406030204" pitchFamily="18" charset="0"/>
                      </a:rPr>
                      <m:t> </m:t>
                    </m:r>
                    <m:r>
                      <a:rPr lang="vi-VN" sz="1200" b="0" i="1" smtClean="0">
                        <a:solidFill>
                          <a:schemeClr val="tx1"/>
                        </a:solidFill>
                        <a:latin typeface="Cambria Math" panose="02040503050406030204" pitchFamily="18" charset="0"/>
                        <a:ea typeface="Cambria Math" panose="02040503050406030204" pitchFamily="18" charset="0"/>
                      </a:rPr>
                      <m:t>𝑙</m:t>
                    </m:r>
                    <m:r>
                      <a:rPr lang="vi-VN" sz="1200" b="0" i="1" smtClean="0">
                        <a:solidFill>
                          <a:schemeClr val="tx1"/>
                        </a:solidFill>
                        <a:latin typeface="Cambria Math" panose="02040503050406030204" pitchFamily="18" charset="0"/>
                        <a:ea typeface="Cambria Math" panose="02040503050406030204" pitchFamily="18" charset="0"/>
                      </a:rPr>
                      <m:t>ý </m:t>
                    </m:r>
                    <m:r>
                      <a:rPr lang="vi-VN" sz="1200" b="0" i="1" smtClean="0">
                        <a:solidFill>
                          <a:schemeClr val="tx1"/>
                        </a:solidFill>
                        <a:latin typeface="Cambria Math" panose="02040503050406030204" pitchFamily="18" charset="0"/>
                        <a:ea typeface="Cambria Math" panose="02040503050406030204" pitchFamily="18" charset="0"/>
                      </a:rPr>
                      <m:t>𝑛h</m:t>
                    </m:r>
                    <m:r>
                      <a:rPr lang="vi-VN" sz="1200" b="0" i="1" smtClean="0">
                        <a:solidFill>
                          <a:schemeClr val="tx1"/>
                        </a:solidFill>
                        <a:latin typeface="Cambria Math" panose="02040503050406030204" pitchFamily="18" charset="0"/>
                        <a:ea typeface="Cambria Math" panose="02040503050406030204" pitchFamily="18" charset="0"/>
                      </a:rPr>
                      <m:t>ỏ </m:t>
                    </m:r>
                    <m:r>
                      <a:rPr lang="vi-VN" sz="1200" b="0" i="1" smtClean="0">
                        <a:solidFill>
                          <a:schemeClr val="tx1"/>
                        </a:solidFill>
                        <a:latin typeface="Cambria Math" panose="02040503050406030204" pitchFamily="18" charset="0"/>
                        <a:ea typeface="Cambria Math" panose="02040503050406030204" pitchFamily="18" charset="0"/>
                      </a:rPr>
                      <m:t>𝐹𝑒𝑟𝑚𝑎𝑡</m:t>
                    </m:r>
                    <m:r>
                      <a:rPr lang="vi-VN" sz="1200" b="0" i="1" smtClean="0">
                        <a:solidFill>
                          <a:schemeClr val="tx1"/>
                        </a:solidFill>
                        <a:latin typeface="Cambria Math" panose="02040503050406030204" pitchFamily="18" charset="0"/>
                        <a:ea typeface="Cambria Math" panose="02040503050406030204" pitchFamily="18" charset="0"/>
                      </a:rPr>
                      <m:t> )</m:t>
                    </m:r>
                  </m:oMath>
                </a14:m>
                <a:endParaRPr lang="vi-VN" sz="1200" i="1" dirty="0">
                  <a:solidFill>
                    <a:schemeClr val="tx1"/>
                  </a:solidFill>
                  <a:latin typeface="Cambria Math" panose="02040503050406030204" pitchFamily="18" charset="0"/>
                  <a:ea typeface="Cambria Math" panose="02040503050406030204" pitchFamily="18" charset="0"/>
                </a:endParaRPr>
              </a:p>
              <a:p>
                <a:pPr marL="228600" indent="-228600">
                  <a:buAutoNum type="arabicPeriod"/>
                </a:pPr>
                <a14:m>
                  <m:oMath xmlns:m="http://schemas.openxmlformats.org/officeDocument/2006/math">
                    <m:r>
                      <a:rPr lang="vi-VN" sz="1200" i="1" smtClean="0">
                        <a:solidFill>
                          <a:schemeClr val="tx1"/>
                        </a:solidFill>
                        <a:latin typeface="Cambria Math" panose="02040503050406030204" pitchFamily="18" charset="0"/>
                        <a:ea typeface="Cambria Math" panose="02040503050406030204" pitchFamily="18" charset="0"/>
                      </a:rPr>
                      <m:t>𝜙</m:t>
                    </m:r>
                    <m:d>
                      <m:dPr>
                        <m:ctrlPr>
                          <a:rPr lang="vi-VN" sz="1200" i="1">
                            <a:solidFill>
                              <a:schemeClr val="tx1"/>
                            </a:solidFill>
                            <a:latin typeface="Cambria Math"/>
                            <a:ea typeface="Cambria Math" panose="02040503050406030204" pitchFamily="18" charset="0"/>
                          </a:rPr>
                        </m:ctrlPr>
                      </m:dPr>
                      <m:e>
                        <m:r>
                          <a:rPr lang="vi-VN" sz="1200" i="1">
                            <a:solidFill>
                              <a:schemeClr val="tx1"/>
                            </a:solidFill>
                            <a:latin typeface="Cambria Math" panose="02040503050406030204" pitchFamily="18" charset="0"/>
                            <a:ea typeface="Cambria Math" panose="02040503050406030204" pitchFamily="18" charset="0"/>
                          </a:rPr>
                          <m:t>𝑛</m:t>
                        </m:r>
                      </m:e>
                    </m:d>
                  </m:oMath>
                </a14:m>
                <a:r>
                  <a:rPr lang="vi-VN" sz="1200" b="0" i="0" u="none" strike="noStrike" kern="1200" baseline="0" dirty="0">
                    <a:solidFill>
                      <a:schemeClr val="tx1"/>
                    </a:solidFill>
                    <a:latin typeface="+mn-lt"/>
                    <a:ea typeface="+mn-ea"/>
                    <a:cs typeface="+mn-cs"/>
                  </a:rPr>
                  <a:t>: the number of positive integers less than </a:t>
                </a:r>
                <a:r>
                  <a:rPr lang="vi-VN" sz="1200" b="0" i="1" u="none" strike="noStrike" kern="1200" baseline="0" dirty="0">
                    <a:solidFill>
                      <a:schemeClr val="tx1"/>
                    </a:solidFill>
                    <a:latin typeface="+mn-lt"/>
                    <a:ea typeface="+mn-ea"/>
                    <a:cs typeface="+mn-cs"/>
                  </a:rPr>
                  <a:t>n </a:t>
                </a:r>
                <a:r>
                  <a:rPr lang="vi-VN" sz="1200" b="0" i="0" u="none" strike="noStrike" kern="1200" baseline="0" dirty="0">
                    <a:solidFill>
                      <a:schemeClr val="tx1"/>
                    </a:solidFill>
                    <a:latin typeface="+mn-lt"/>
                    <a:ea typeface="+mn-ea"/>
                    <a:cs typeface="+mn-cs"/>
                  </a:rPr>
                  <a:t>and relatively prime to </a:t>
                </a:r>
                <a:r>
                  <a:rPr lang="vi-VN" sz="1200" b="0" i="1" u="none" strike="noStrike" kern="1200" baseline="0" dirty="0">
                    <a:solidFill>
                      <a:schemeClr val="tx1"/>
                    </a:solidFill>
                    <a:latin typeface="+mn-lt"/>
                    <a:ea typeface="+mn-ea"/>
                    <a:cs typeface="+mn-cs"/>
                  </a:rPr>
                  <a:t>n</a:t>
                </a:r>
              </a:p>
              <a:p>
                <a:pPr marL="228600" indent="-228600">
                  <a:buAutoNum type="arabicPeriod"/>
                </a:pPr>
                <a:r>
                  <a:rPr lang="vi-VN" sz="1200" b="0" i="0" u="none" strike="noStrike" kern="1200" baseline="0" dirty="0">
                    <a:solidFill>
                      <a:schemeClr val="tx1"/>
                    </a:solidFill>
                    <a:latin typeface="+mn-lt"/>
                    <a:ea typeface="+mn-ea"/>
                    <a:cs typeface="+mn-cs"/>
                  </a:rPr>
                  <a:t>It should be clear that, for a prime number </a:t>
                </a:r>
                <a:r>
                  <a:rPr lang="vi-VN" sz="1200" b="0" i="1" u="none" strike="noStrike" kern="1200" baseline="0" dirty="0">
                    <a:solidFill>
                      <a:schemeClr val="tx1"/>
                    </a:solidFill>
                    <a:latin typeface="+mn-lt"/>
                    <a:ea typeface="+mn-ea"/>
                    <a:cs typeface="+mn-cs"/>
                  </a:rPr>
                  <a:t>p</a:t>
                </a:r>
                <a:r>
                  <a:rPr lang="vi-VN" sz="1200" b="0" i="0" u="none" strike="noStrike" kern="1200" baseline="0" dirty="0">
                    <a:solidFill>
                      <a:schemeClr val="tx1"/>
                    </a:solidFill>
                    <a:latin typeface="+mn-lt"/>
                    <a:ea typeface="+mn-ea"/>
                    <a:cs typeface="+mn-cs"/>
                  </a:rPr>
                  <a:t>, </a:t>
                </a:r>
                <a14:m>
                  <m:oMath xmlns:m="http://schemas.openxmlformats.org/officeDocument/2006/math">
                    <m:r>
                      <a:rPr lang="vi-VN" sz="1200" i="1" smtClean="0">
                        <a:solidFill>
                          <a:schemeClr val="tx1"/>
                        </a:solidFill>
                        <a:latin typeface="Cambria Math" panose="02040503050406030204" pitchFamily="18" charset="0"/>
                        <a:ea typeface="Cambria Math" panose="02040503050406030204" pitchFamily="18" charset="0"/>
                      </a:rPr>
                      <m:t>𝜙</m:t>
                    </m:r>
                    <m:d>
                      <m:dPr>
                        <m:ctrlPr>
                          <a:rPr lang="vi-VN" sz="1200" i="1">
                            <a:solidFill>
                              <a:schemeClr val="tx1"/>
                            </a:solidFill>
                            <a:latin typeface="Cambria Math"/>
                            <a:ea typeface="Cambria Math" panose="02040503050406030204" pitchFamily="18" charset="0"/>
                          </a:rPr>
                        </m:ctrlPr>
                      </m:dPr>
                      <m:e>
                        <m:r>
                          <a:rPr lang="vi-VN" sz="1200" b="0" i="1" smtClean="0">
                            <a:solidFill>
                              <a:schemeClr val="tx1"/>
                            </a:solidFill>
                            <a:latin typeface="Cambria Math" panose="02040503050406030204" pitchFamily="18" charset="0"/>
                            <a:ea typeface="Cambria Math" panose="02040503050406030204" pitchFamily="18" charset="0"/>
                          </a:rPr>
                          <m:t>𝑝</m:t>
                        </m:r>
                      </m:e>
                    </m:d>
                    <m:r>
                      <a:rPr lang="vi-VN" sz="1200" b="0" i="1" smtClean="0">
                        <a:solidFill>
                          <a:schemeClr val="tx1"/>
                        </a:solidFill>
                        <a:latin typeface="Cambria Math" panose="02040503050406030204" pitchFamily="18" charset="0"/>
                        <a:ea typeface="Cambria Math" panose="02040503050406030204" pitchFamily="18" charset="0"/>
                      </a:rPr>
                      <m:t>=</m:t>
                    </m:r>
                    <m:r>
                      <a:rPr lang="vi-VN" sz="1200" b="0" i="1" smtClean="0">
                        <a:solidFill>
                          <a:schemeClr val="tx1"/>
                        </a:solidFill>
                        <a:latin typeface="Cambria Math" panose="02040503050406030204" pitchFamily="18" charset="0"/>
                        <a:ea typeface="Cambria Math" panose="02040503050406030204" pitchFamily="18" charset="0"/>
                      </a:rPr>
                      <m:t>𝑝</m:t>
                    </m:r>
                    <m:r>
                      <a:rPr lang="vi-VN" sz="1200" b="0" i="1" smtClean="0">
                        <a:solidFill>
                          <a:schemeClr val="tx1"/>
                        </a:solidFill>
                        <a:latin typeface="Cambria Math" panose="02040503050406030204" pitchFamily="18" charset="0"/>
                        <a:ea typeface="Cambria Math" panose="02040503050406030204" pitchFamily="18" charset="0"/>
                      </a:rPr>
                      <m:t>−1</m:t>
                    </m:r>
                  </m:oMath>
                </a14:m>
                <a:endParaRPr lang="vi-VN"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14:m>
                  <m:oMath xmlns:m="http://schemas.openxmlformats.org/officeDocument/2006/math">
                    <m:r>
                      <a:rPr lang="vi-VN" sz="1200" i="1" smtClean="0">
                        <a:solidFill>
                          <a:schemeClr val="tx1"/>
                        </a:solidFill>
                        <a:latin typeface="Cambria Math" panose="02040503050406030204" pitchFamily="18" charset="0"/>
                        <a:ea typeface="Cambria Math" panose="02040503050406030204" pitchFamily="18" charset="0"/>
                      </a:rPr>
                      <m:t>𝜙</m:t>
                    </m:r>
                    <m:d>
                      <m:dPr>
                        <m:ctrlPr>
                          <a:rPr lang="vi-VN" sz="1200" i="1">
                            <a:solidFill>
                              <a:schemeClr val="tx1"/>
                            </a:solidFill>
                            <a:latin typeface="Cambria Math"/>
                            <a:ea typeface="Cambria Math" panose="02040503050406030204" pitchFamily="18" charset="0"/>
                          </a:rPr>
                        </m:ctrlPr>
                      </m:dPr>
                      <m:e>
                        <m:r>
                          <a:rPr lang="vi-VN" sz="1200" b="0" i="1" smtClean="0">
                            <a:solidFill>
                              <a:schemeClr val="tx1"/>
                            </a:solidFill>
                            <a:latin typeface="Cambria Math" panose="02040503050406030204" pitchFamily="18" charset="0"/>
                            <a:ea typeface="Cambria Math" panose="02040503050406030204" pitchFamily="18" charset="0"/>
                          </a:rPr>
                          <m:t>𝑛</m:t>
                        </m:r>
                      </m:e>
                    </m:d>
                    <m:r>
                      <a:rPr lang="vi-VN" sz="1200" b="0" i="1" smtClean="0">
                        <a:solidFill>
                          <a:schemeClr val="tx1"/>
                        </a:solidFill>
                        <a:latin typeface="Cambria Math" panose="02040503050406030204" pitchFamily="18" charset="0"/>
                        <a:ea typeface="Cambria Math" panose="02040503050406030204" pitchFamily="18" charset="0"/>
                      </a:rPr>
                      <m:t>=</m:t>
                    </m:r>
                    <m:r>
                      <a:rPr lang="vi-VN" sz="1200" i="1" smtClean="0">
                        <a:solidFill>
                          <a:schemeClr val="tx1"/>
                        </a:solidFill>
                        <a:latin typeface="Cambria Math" panose="02040503050406030204" pitchFamily="18" charset="0"/>
                        <a:ea typeface="Cambria Math" panose="02040503050406030204" pitchFamily="18" charset="0"/>
                      </a:rPr>
                      <m:t>𝜙</m:t>
                    </m:r>
                    <m:d>
                      <m:dPr>
                        <m:ctrlPr>
                          <a:rPr lang="vi-VN" sz="1200" i="1">
                            <a:solidFill>
                              <a:schemeClr val="tx1"/>
                            </a:solidFill>
                            <a:latin typeface="Cambria Math"/>
                            <a:ea typeface="Cambria Math" panose="02040503050406030204" pitchFamily="18" charset="0"/>
                          </a:rPr>
                        </m:ctrlPr>
                      </m:dPr>
                      <m:e>
                        <m:r>
                          <a:rPr lang="vi-VN" sz="1200" b="0" i="1" smtClean="0">
                            <a:solidFill>
                              <a:schemeClr val="tx1"/>
                            </a:solidFill>
                            <a:latin typeface="Cambria Math" panose="02040503050406030204" pitchFamily="18" charset="0"/>
                            <a:ea typeface="Cambria Math" panose="02040503050406030204" pitchFamily="18" charset="0"/>
                          </a:rPr>
                          <m:t>𝑝𝑞</m:t>
                        </m:r>
                      </m:e>
                    </m:d>
                    <m:r>
                      <a:rPr lang="vi-VN" sz="1200" b="0" i="1" smtClean="0">
                        <a:solidFill>
                          <a:schemeClr val="tx1"/>
                        </a:solidFill>
                        <a:latin typeface="Cambria Math" panose="02040503050406030204" pitchFamily="18" charset="0"/>
                        <a:ea typeface="Cambria Math" panose="02040503050406030204" pitchFamily="18" charset="0"/>
                      </a:rPr>
                      <m:t>=</m:t>
                    </m:r>
                    <m:r>
                      <a:rPr lang="vi-VN" sz="1200" i="1" smtClean="0">
                        <a:solidFill>
                          <a:schemeClr val="tx1"/>
                        </a:solidFill>
                        <a:latin typeface="Cambria Math" panose="02040503050406030204" pitchFamily="18" charset="0"/>
                        <a:ea typeface="Cambria Math" panose="02040503050406030204" pitchFamily="18" charset="0"/>
                      </a:rPr>
                      <m:t>𝜙</m:t>
                    </m:r>
                    <m:d>
                      <m:dPr>
                        <m:ctrlPr>
                          <a:rPr lang="vi-VN" sz="1200" i="1">
                            <a:solidFill>
                              <a:schemeClr val="tx1"/>
                            </a:solidFill>
                            <a:latin typeface="Cambria Math"/>
                            <a:ea typeface="Cambria Math" panose="02040503050406030204" pitchFamily="18" charset="0"/>
                          </a:rPr>
                        </m:ctrlPr>
                      </m:dPr>
                      <m:e>
                        <m:r>
                          <a:rPr lang="vi-VN" sz="1200" b="0" i="1" smtClean="0">
                            <a:solidFill>
                              <a:schemeClr val="tx1"/>
                            </a:solidFill>
                            <a:latin typeface="Cambria Math" panose="02040503050406030204" pitchFamily="18" charset="0"/>
                            <a:ea typeface="Cambria Math" panose="02040503050406030204" pitchFamily="18" charset="0"/>
                          </a:rPr>
                          <m:t>𝑝</m:t>
                        </m:r>
                      </m:e>
                    </m:d>
                    <m:r>
                      <a:rPr lang="vi-VN" sz="1200" b="0" i="1" smtClean="0">
                        <a:solidFill>
                          <a:schemeClr val="tx1"/>
                        </a:solidFill>
                        <a:latin typeface="Cambria Math" panose="02040503050406030204" pitchFamily="18" charset="0"/>
                        <a:ea typeface="Cambria Math" panose="02040503050406030204" pitchFamily="18" charset="0"/>
                      </a:rPr>
                      <m:t>.</m:t>
                    </m:r>
                    <m:r>
                      <a:rPr lang="vi-VN" sz="1200" i="1" smtClean="0">
                        <a:solidFill>
                          <a:schemeClr val="tx1"/>
                        </a:solidFill>
                        <a:latin typeface="Cambria Math" panose="02040503050406030204" pitchFamily="18" charset="0"/>
                        <a:ea typeface="Cambria Math" panose="02040503050406030204" pitchFamily="18" charset="0"/>
                      </a:rPr>
                      <m:t>𝜙</m:t>
                    </m:r>
                    <m:d>
                      <m:dPr>
                        <m:ctrlPr>
                          <a:rPr lang="vi-VN" sz="1200" i="1">
                            <a:solidFill>
                              <a:schemeClr val="tx1"/>
                            </a:solidFill>
                            <a:latin typeface="Cambria Math"/>
                            <a:ea typeface="Cambria Math" panose="02040503050406030204" pitchFamily="18" charset="0"/>
                          </a:rPr>
                        </m:ctrlPr>
                      </m:dPr>
                      <m:e>
                        <m:r>
                          <a:rPr lang="vi-VN" sz="1200" b="0" i="1" smtClean="0">
                            <a:solidFill>
                              <a:schemeClr val="tx1"/>
                            </a:solidFill>
                            <a:latin typeface="Cambria Math" panose="02040503050406030204" pitchFamily="18" charset="0"/>
                            <a:ea typeface="Cambria Math" panose="02040503050406030204" pitchFamily="18" charset="0"/>
                          </a:rPr>
                          <m:t>𝑞</m:t>
                        </m:r>
                      </m:e>
                    </m:d>
                    <m:r>
                      <a:rPr lang="vi-VN" sz="1200" b="0" i="1" smtClean="0">
                        <a:solidFill>
                          <a:schemeClr val="tx1"/>
                        </a:solidFill>
                        <a:latin typeface="Cambria Math" panose="02040503050406030204" pitchFamily="18" charset="0"/>
                        <a:ea typeface="Cambria Math" panose="02040503050406030204" pitchFamily="18" charset="0"/>
                      </a:rPr>
                      <m:t>=</m:t>
                    </m:r>
                    <m:d>
                      <m:dPr>
                        <m:ctrlPr>
                          <a:rPr lang="vi-VN" sz="1200" b="0" i="1" smtClean="0">
                            <a:solidFill>
                              <a:schemeClr val="tx1"/>
                            </a:solidFill>
                            <a:latin typeface="Cambria Math"/>
                            <a:ea typeface="Cambria Math" panose="02040503050406030204" pitchFamily="18" charset="0"/>
                          </a:rPr>
                        </m:ctrlPr>
                      </m:dPr>
                      <m:e>
                        <m:r>
                          <a:rPr lang="vi-VN" sz="1200" b="0" i="1" smtClean="0">
                            <a:solidFill>
                              <a:schemeClr val="tx1"/>
                            </a:solidFill>
                            <a:latin typeface="Cambria Math" panose="02040503050406030204" pitchFamily="18" charset="0"/>
                            <a:ea typeface="Cambria Math" panose="02040503050406030204" pitchFamily="18" charset="0"/>
                          </a:rPr>
                          <m:t>𝑝</m:t>
                        </m:r>
                        <m:r>
                          <a:rPr lang="vi-VN" sz="1200" b="0" i="1" smtClean="0">
                            <a:solidFill>
                              <a:schemeClr val="tx1"/>
                            </a:solidFill>
                            <a:latin typeface="Cambria Math" panose="02040503050406030204" pitchFamily="18" charset="0"/>
                            <a:ea typeface="Cambria Math" panose="02040503050406030204" pitchFamily="18" charset="0"/>
                          </a:rPr>
                          <m:t>−1</m:t>
                        </m:r>
                      </m:e>
                    </m:d>
                    <m:d>
                      <m:dPr>
                        <m:ctrlPr>
                          <a:rPr lang="vi-VN" sz="1200" b="0" i="1" smtClean="0">
                            <a:solidFill>
                              <a:schemeClr val="tx1"/>
                            </a:solidFill>
                            <a:latin typeface="Cambria Math"/>
                            <a:ea typeface="Cambria Math" panose="02040503050406030204" pitchFamily="18" charset="0"/>
                          </a:rPr>
                        </m:ctrlPr>
                      </m:dPr>
                      <m:e>
                        <m:r>
                          <a:rPr lang="vi-VN" sz="1200" b="0" i="1" smtClean="0">
                            <a:solidFill>
                              <a:schemeClr val="tx1"/>
                            </a:solidFill>
                            <a:latin typeface="Cambria Math" panose="02040503050406030204" pitchFamily="18" charset="0"/>
                            <a:ea typeface="Cambria Math" panose="02040503050406030204" pitchFamily="18" charset="0"/>
                          </a:rPr>
                          <m:t>𝑞</m:t>
                        </m:r>
                        <m:r>
                          <a:rPr lang="vi-VN" sz="1200" b="0" i="0" smtClean="0">
                            <a:solidFill>
                              <a:schemeClr val="tx1"/>
                            </a:solidFill>
                            <a:latin typeface="Cambria Math" panose="02040503050406030204" pitchFamily="18" charset="0"/>
                            <a:ea typeface="Cambria Math" panose="02040503050406030204" pitchFamily="18" charset="0"/>
                          </a:rPr>
                          <m:t>−1</m:t>
                        </m:r>
                      </m:e>
                    </m:d>
                  </m:oMath>
                </a14:m>
                <a:endParaRPr lang="vi-VN" sz="1200" b="0" dirty="0">
                  <a:solidFill>
                    <a:schemeClr val="tx1"/>
                  </a:solidFill>
                  <a:ea typeface="Cambria Math" panose="02040503050406030204" pitchFamily="18" charset="0"/>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vi-VN" dirty="0"/>
                  <a:t>gcd: </a:t>
                </a:r>
                <a:r>
                  <a:rPr lang="vi-VN" sz="1200" b="0" i="0" kern="1200" dirty="0">
                    <a:solidFill>
                      <a:schemeClr val="tx1"/>
                    </a:solidFill>
                    <a:effectLst/>
                    <a:latin typeface="+mn-lt"/>
                    <a:ea typeface="+mn-ea"/>
                    <a:cs typeface="+mn-cs"/>
                  </a:rPr>
                  <a:t>greatest common divisor</a:t>
                </a:r>
                <a:endParaRPr lang="vi-VN" dirty="0"/>
              </a:p>
              <a:p>
                <a:pPr marL="228600" indent="-228600">
                  <a:buAutoNum type="arabicPeriod"/>
                </a:pPr>
                <a:r>
                  <a:rPr lang="vi-VN" sz="1200" b="0" i="1" u="none" strike="noStrike" kern="1200" baseline="0" dirty="0">
                    <a:solidFill>
                      <a:schemeClr val="tx1"/>
                    </a:solidFill>
                    <a:latin typeface="+mn-lt"/>
                    <a:ea typeface="+mn-ea"/>
                    <a:cs typeface="+mn-cs"/>
                  </a:rPr>
                  <a:t>e </a:t>
                </a:r>
                <a:r>
                  <a:rPr lang="vi-VN" sz="1200" b="0" i="0" u="none" strike="noStrike" kern="1200" baseline="0" dirty="0">
                    <a:solidFill>
                      <a:schemeClr val="tx1"/>
                    </a:solidFill>
                    <a:latin typeface="+mn-lt"/>
                    <a:ea typeface="+mn-ea"/>
                    <a:cs typeface="+mn-cs"/>
                  </a:rPr>
                  <a:t>and </a:t>
                </a:r>
                <a:r>
                  <a:rPr lang="vi-VN" sz="1200" b="0" i="1" u="none" strike="noStrike" kern="1200" baseline="0" dirty="0">
                    <a:solidFill>
                      <a:schemeClr val="tx1"/>
                    </a:solidFill>
                    <a:latin typeface="+mn-lt"/>
                    <a:ea typeface="+mn-ea"/>
                    <a:cs typeface="+mn-cs"/>
                  </a:rPr>
                  <a:t>d </a:t>
                </a:r>
                <a:r>
                  <a:rPr lang="vi-VN" sz="1200" b="0" i="0" u="none" strike="noStrike" kern="1200" baseline="0" dirty="0">
                    <a:solidFill>
                      <a:schemeClr val="tx1"/>
                    </a:solidFill>
                    <a:latin typeface="+mn-lt"/>
                    <a:ea typeface="+mn-ea"/>
                    <a:cs typeface="+mn-cs"/>
                  </a:rPr>
                  <a:t>are multiplicative inverses mod </a:t>
                </a:r>
                <a14:m>
                  <m:oMath xmlns:m="http://schemas.openxmlformats.org/officeDocument/2006/math">
                    <m:r>
                      <a:rPr lang="vi-VN" sz="1200" i="1" smtClean="0">
                        <a:solidFill>
                          <a:schemeClr val="tx1"/>
                        </a:solidFill>
                        <a:latin typeface="Cambria Math" panose="02040503050406030204" pitchFamily="18" charset="0"/>
                        <a:ea typeface="Cambria Math" panose="02040503050406030204" pitchFamily="18" charset="0"/>
                      </a:rPr>
                      <m:t>𝜙</m:t>
                    </m:r>
                    <m:d>
                      <m:dPr>
                        <m:ctrlPr>
                          <a:rPr lang="vi-VN" sz="1200" i="1">
                            <a:solidFill>
                              <a:schemeClr val="tx1"/>
                            </a:solidFill>
                            <a:latin typeface="Cambria Math"/>
                            <a:ea typeface="Cambria Math" panose="02040503050406030204" pitchFamily="18" charset="0"/>
                          </a:rPr>
                        </m:ctrlPr>
                      </m:dPr>
                      <m:e>
                        <m:r>
                          <a:rPr lang="vi-VN" sz="1200" b="0" i="1" smtClean="0">
                            <a:solidFill>
                              <a:schemeClr val="tx1"/>
                            </a:solidFill>
                            <a:latin typeface="Cambria Math" panose="02040503050406030204" pitchFamily="18" charset="0"/>
                            <a:ea typeface="Cambria Math" panose="02040503050406030204" pitchFamily="18" charset="0"/>
                          </a:rPr>
                          <m:t>𝑛</m:t>
                        </m:r>
                      </m:e>
                    </m:d>
                  </m:oMath>
                </a14:m>
                <a:r>
                  <a:rPr lang="vi-VN" sz="1200" b="0" i="0" u="none" strike="noStrike" kern="1200" baseline="0" dirty="0">
                    <a:solidFill>
                      <a:schemeClr val="tx1"/>
                    </a:solidFill>
                    <a:latin typeface="+mn-lt"/>
                    <a:ea typeface="+mn-ea"/>
                    <a:cs typeface="+mn-cs"/>
                  </a:rPr>
                  <a:t>. Cần tìm d là phần tử nghịch đảo của e mod </a:t>
                </a:r>
                <a14:m>
                  <m:oMath xmlns:m="http://schemas.openxmlformats.org/officeDocument/2006/math">
                    <m:r>
                      <a:rPr lang="vi-VN" sz="1200" i="1" smtClean="0">
                        <a:solidFill>
                          <a:schemeClr val="tx1"/>
                        </a:solidFill>
                        <a:latin typeface="Cambria Math" panose="02040503050406030204" pitchFamily="18" charset="0"/>
                        <a:ea typeface="Cambria Math" panose="02040503050406030204" pitchFamily="18" charset="0"/>
                      </a:rPr>
                      <m:t>𝜙</m:t>
                    </m:r>
                    <m:d>
                      <m:dPr>
                        <m:ctrlPr>
                          <a:rPr lang="vi-VN" sz="1200" i="1">
                            <a:solidFill>
                              <a:schemeClr val="tx1"/>
                            </a:solidFill>
                            <a:latin typeface="Cambria Math"/>
                            <a:ea typeface="Cambria Math" panose="02040503050406030204" pitchFamily="18" charset="0"/>
                          </a:rPr>
                        </m:ctrlPr>
                      </m:dPr>
                      <m:e>
                        <m:r>
                          <a:rPr lang="vi-VN" sz="1200" b="0" i="1" smtClean="0">
                            <a:solidFill>
                              <a:schemeClr val="tx1"/>
                            </a:solidFill>
                            <a:latin typeface="Cambria Math" panose="02040503050406030204" pitchFamily="18" charset="0"/>
                            <a:ea typeface="Cambria Math" panose="02040503050406030204" pitchFamily="18" charset="0"/>
                          </a:rPr>
                          <m:t>𝑛</m:t>
                        </m:r>
                      </m:e>
                    </m:d>
                  </m:oMath>
                </a14:m>
                <a:endParaRPr lang="vi-VN" sz="1200" b="0" i="0" dirty="0">
                  <a:solidFill>
                    <a:schemeClr val="tx1"/>
                  </a:solidFill>
                  <a:latin typeface="+mn-lt"/>
                  <a:ea typeface="Cambria Math" panose="02040503050406030204" pitchFamily="18" charset="0"/>
                </a:endParaRPr>
              </a:p>
              <a:p>
                <a:r>
                  <a:rPr lang="vi-VN" sz="1200" b="0" i="0" u="none" strike="noStrike" kern="1200" baseline="0" dirty="0">
                    <a:solidFill>
                      <a:schemeClr val="tx1"/>
                    </a:solidFill>
                    <a:latin typeface="+mn-lt"/>
                    <a:ea typeface="+mn-ea"/>
                    <a:cs typeface="+mn-cs"/>
                  </a:rPr>
                  <a:t>6. The most common choice for </a:t>
                </a:r>
                <a:r>
                  <a:rPr lang="vi-VN" sz="1200" b="1" i="0" u="none" strike="noStrike" kern="1200" baseline="0" dirty="0">
                    <a:solidFill>
                      <a:schemeClr val="tx1"/>
                    </a:solidFill>
                    <a:latin typeface="+mn-lt"/>
                    <a:ea typeface="+mn-ea"/>
                    <a:cs typeface="+mn-cs"/>
                  </a:rPr>
                  <a:t>e</a:t>
                </a:r>
                <a:r>
                  <a:rPr lang="vi-VN" sz="1200" b="0" i="0" u="none" strike="noStrike" kern="1200" baseline="0" dirty="0">
                    <a:solidFill>
                      <a:schemeClr val="tx1"/>
                    </a:solidFill>
                    <a:latin typeface="+mn-lt"/>
                    <a:ea typeface="+mn-ea"/>
                    <a:cs typeface="+mn-cs"/>
                  </a:rPr>
                  <a:t> is 65537 (2</a:t>
                </a:r>
                <a:r>
                  <a:rPr lang="vi-VN" sz="1200" b="0" i="0" u="none" strike="noStrike" kern="1200" baseline="30000" dirty="0">
                    <a:solidFill>
                      <a:schemeClr val="tx1"/>
                    </a:solidFill>
                    <a:latin typeface="+mn-lt"/>
                    <a:ea typeface="+mn-ea"/>
                    <a:cs typeface="+mn-cs"/>
                  </a:rPr>
                  <a:t>16</a:t>
                </a:r>
                <a:r>
                  <a:rPr lang="vi-VN" sz="1200" b="0" i="0" u="none" strike="noStrike" kern="1200" baseline="0" dirty="0">
                    <a:solidFill>
                      <a:schemeClr val="tx1"/>
                    </a:solidFill>
                    <a:latin typeface="+mn-lt"/>
                    <a:ea typeface="+mn-ea"/>
                    <a:cs typeface="+mn-cs"/>
                  </a:rPr>
                  <a:t> + 1); two other popular choices are 3 and 17.</a:t>
                </a:r>
                <a:endParaRPr lang="vi-VN" dirty="0"/>
              </a:p>
              <a:p>
                <a:endParaRPr lang="en-US"/>
              </a:p>
            </p:txBody>
          </p:sp>
        </mc:Choice>
        <mc:Fallback xmlns="">
          <p:sp>
            <p:nvSpPr>
              <p:cNvPr id="3" name="Notes Placeholder 2"/>
              <p:cNvSpPr>
                <a:spLocks noGrp="1"/>
              </p:cNvSpPr>
              <p:nvPr>
                <p:ph type="body" idx="1"/>
              </p:nvPr>
            </p:nvSpPr>
            <p:spPr/>
            <p:txBody>
              <a:bodyPr>
                <a:normAutofit fontScale="92500"/>
              </a:bodyPr>
              <a:lstStyle/>
              <a:p>
                <a:pPr marL="228600" indent="-228600">
                  <a:buAutoNum type="arabicPeriod"/>
                </a:pPr>
                <a:r>
                  <a:rPr lang="vi-VN" sz="1200" b="1" i="0" u="none" strike="noStrike" kern="1200" baseline="0" dirty="0" smtClean="0">
                    <a:solidFill>
                      <a:schemeClr val="tx1"/>
                    </a:solidFill>
                    <a:latin typeface="+mn-lt"/>
                    <a:ea typeface="+mn-ea"/>
                    <a:cs typeface="+mn-cs"/>
                  </a:rPr>
                  <a:t>Euler’s totient function: Phi hàm Euler hay hàm số Euler –</a:t>
                </a:r>
              </a:p>
              <a:p>
                <a:pPr marL="228600" indent="-228600">
                  <a:buAutoNum type="arabicPeriod"/>
                </a:pPr>
                <a:r>
                  <a:rPr lang="vi-VN" sz="1200" b="1" i="0" u="none" strike="noStrike" kern="1200" baseline="0" dirty="0">
                    <a:solidFill>
                      <a:schemeClr val="tx1"/>
                    </a:solidFill>
                    <a:latin typeface="+mn-lt"/>
                    <a:ea typeface="+mn-ea"/>
                    <a:cs typeface="+mn-cs"/>
                  </a:rPr>
                  <a:t>Hàm số Euler của một số nguyên dương n ký hiệu là </a:t>
                </a:r>
                <a:r>
                  <a:rPr lang="vi-VN" sz="1200" i="0" smtClean="0">
                    <a:solidFill>
                      <a:schemeClr val="tx1"/>
                    </a:solidFill>
                    <a:latin typeface="Cambria Math" panose="02040503050406030204" pitchFamily="18" charset="0"/>
                    <a:ea typeface="Cambria Math" panose="02040503050406030204" pitchFamily="18" charset="0"/>
                  </a:rPr>
                  <a:t>𝜙</a:t>
                </a:r>
                <a:r>
                  <a:rPr lang="vi-VN" sz="1200" i="0">
                    <a:solidFill>
                      <a:schemeClr val="tx1"/>
                    </a:solidFill>
                    <a:latin typeface="Cambria Math" panose="02040503050406030204" pitchFamily="18" charset="0"/>
                    <a:ea typeface="Cambria Math" panose="02040503050406030204" pitchFamily="18" charset="0"/>
                  </a:rPr>
                  <a:t>(𝑛)</a:t>
                </a:r>
                <a:r>
                  <a:rPr lang="vi-VN" sz="1200" b="0" i="0" smtClean="0">
                    <a:solidFill>
                      <a:schemeClr val="tx1"/>
                    </a:solidFill>
                    <a:latin typeface="Cambria Math" panose="02040503050406030204" pitchFamily="18" charset="0"/>
                    <a:ea typeface="Cambria Math" panose="02040503050406030204" pitchFamily="18" charset="0"/>
                  </a:rPr>
                  <a:t>  𝑙à 𝑠ố 𝑐á𝑐 𝑠ố 𝑛𝑔𝑢𝑦ê𝑛 𝑑ươ𝑛𝑔 𝑛ℎỏ ℎơ𝑛 ℎ𝑜ặ𝑐 𝑏ằ𝑛𝑔 𝑛 𝑣à 𝑛𝑔𝑢𝑦ê𝑛 𝑡ố 𝑐ù𝑛𝑔 𝑛ℎ𝑎𝑢 𝑣ớ𝑖 𝑛.</a:t>
                </a:r>
                <a:endParaRPr lang="vi-VN" sz="1200" i="1" dirty="0">
                  <a:solidFill>
                    <a:schemeClr val="tx1"/>
                  </a:solidFill>
                  <a:latin typeface="Cambria Math" panose="02040503050406030204" pitchFamily="18" charset="0"/>
                  <a:ea typeface="Cambria Math" panose="02040503050406030204" pitchFamily="18" charset="0"/>
                </a:endParaRPr>
              </a:p>
              <a:p>
                <a:pPr marL="228600" indent="-228600">
                  <a:buAutoNum type="arabicPeriod"/>
                </a:pPr>
                <a:r>
                  <a:rPr lang="vi-VN" sz="1200" i="1" dirty="0">
                    <a:solidFill>
                      <a:schemeClr val="tx1"/>
                    </a:solidFill>
                    <a:latin typeface="Cambria Math" panose="02040503050406030204" pitchFamily="18" charset="0"/>
                    <a:ea typeface="Cambria Math" panose="02040503050406030204" pitchFamily="18" charset="0"/>
                  </a:rPr>
                  <a:t>Nếu</a:t>
                </a:r>
                <a:r>
                  <a:rPr lang="vi-VN" sz="1200" i="1" baseline="0" dirty="0">
                    <a:solidFill>
                      <a:schemeClr val="tx1"/>
                    </a:solidFill>
                    <a:latin typeface="Cambria Math" panose="02040503050406030204" pitchFamily="18" charset="0"/>
                    <a:ea typeface="Cambria Math" panose="02040503050406030204" pitchFamily="18" charset="0"/>
                  </a:rPr>
                  <a:t> n = pq với p, q là số nguyên tố thì </a:t>
                </a:r>
                <a:r>
                  <a:rPr lang="vi-VN" sz="1200" i="0" smtClean="0">
                    <a:solidFill>
                      <a:schemeClr val="tx1"/>
                    </a:solidFill>
                    <a:latin typeface="Cambria Math" panose="02040503050406030204" pitchFamily="18" charset="0"/>
                    <a:ea typeface="Cambria Math" panose="02040503050406030204" pitchFamily="18" charset="0"/>
                  </a:rPr>
                  <a:t>𝜙</a:t>
                </a:r>
                <a:r>
                  <a:rPr lang="vi-VN" sz="1200" i="0">
                    <a:solidFill>
                      <a:schemeClr val="tx1"/>
                    </a:solidFill>
                    <a:latin typeface="Cambria Math" panose="02040503050406030204" pitchFamily="18" charset="0"/>
                    <a:ea typeface="Cambria Math" panose="02040503050406030204" pitchFamily="18" charset="0"/>
                  </a:rPr>
                  <a:t>(</a:t>
                </a:r>
                <a:r>
                  <a:rPr lang="vi-VN" sz="1200" b="0" i="0" smtClean="0">
                    <a:solidFill>
                      <a:schemeClr val="tx1"/>
                    </a:solidFill>
                    <a:latin typeface="Cambria Math" panose="02040503050406030204" pitchFamily="18" charset="0"/>
                    <a:ea typeface="Cambria Math" panose="02040503050406030204" pitchFamily="18" charset="0"/>
                  </a:rPr>
                  <a:t>𝑛)=(𝑝−1)(𝑞−1)  (𝑐ℎứ𝑛𝑔 𝑚𝑖𝑛ℎ 𝑏ằ𝑛𝑔 đị𝑛ℎ 𝑙ý 𝑛ℎỏ 𝐹𝑒𝑟𝑚𝑎𝑡 )</a:t>
                </a:r>
                <a:endParaRPr lang="vi-VN" sz="1200" i="1" dirty="0">
                  <a:solidFill>
                    <a:schemeClr val="tx1"/>
                  </a:solidFill>
                  <a:latin typeface="Cambria Math" panose="02040503050406030204" pitchFamily="18" charset="0"/>
                  <a:ea typeface="Cambria Math" panose="02040503050406030204" pitchFamily="18" charset="0"/>
                </a:endParaRPr>
              </a:p>
              <a:p>
                <a:pPr marL="228600" indent="-228600">
                  <a:buAutoNum type="arabicPeriod"/>
                </a:pPr>
                <a:r>
                  <a:rPr lang="vi-VN" sz="1200" i="0" smtClean="0">
                    <a:solidFill>
                      <a:schemeClr val="tx1"/>
                    </a:solidFill>
                    <a:latin typeface="Cambria Math" panose="02040503050406030204" pitchFamily="18" charset="0"/>
                    <a:ea typeface="Cambria Math" panose="02040503050406030204" pitchFamily="18" charset="0"/>
                  </a:rPr>
                  <a:t>𝜙</a:t>
                </a:r>
                <a:r>
                  <a:rPr lang="vi-VN" sz="1200" i="0">
                    <a:solidFill>
                      <a:schemeClr val="tx1"/>
                    </a:solidFill>
                    <a:latin typeface="Cambria Math" panose="02040503050406030204" pitchFamily="18" charset="0"/>
                    <a:ea typeface="Cambria Math" panose="02040503050406030204" pitchFamily="18" charset="0"/>
                  </a:rPr>
                  <a:t>(𝑛)</a:t>
                </a:r>
                <a:r>
                  <a:rPr lang="vi-VN" sz="1200" b="0" i="0" u="none" strike="noStrike" kern="1200" baseline="0" dirty="0">
                    <a:solidFill>
                      <a:schemeClr val="tx1"/>
                    </a:solidFill>
                    <a:latin typeface="+mn-lt"/>
                    <a:ea typeface="+mn-ea"/>
                    <a:cs typeface="+mn-cs"/>
                  </a:rPr>
                  <a:t>: the number of positive integers less than </a:t>
                </a:r>
                <a:r>
                  <a:rPr lang="vi-VN" sz="1200" b="0" i="1" u="none" strike="noStrike" kern="1200" baseline="0" dirty="0">
                    <a:solidFill>
                      <a:schemeClr val="tx1"/>
                    </a:solidFill>
                    <a:latin typeface="+mn-lt"/>
                    <a:ea typeface="+mn-ea"/>
                    <a:cs typeface="+mn-cs"/>
                  </a:rPr>
                  <a:t>n </a:t>
                </a:r>
                <a:r>
                  <a:rPr lang="vi-VN" sz="1200" b="0" i="0" u="none" strike="noStrike" kern="1200" baseline="0" dirty="0">
                    <a:solidFill>
                      <a:schemeClr val="tx1"/>
                    </a:solidFill>
                    <a:latin typeface="+mn-lt"/>
                    <a:ea typeface="+mn-ea"/>
                    <a:cs typeface="+mn-cs"/>
                  </a:rPr>
                  <a:t>and relatively prime to </a:t>
                </a:r>
                <a:r>
                  <a:rPr lang="vi-VN" sz="1200" b="0" i="1" u="none" strike="noStrike" kern="1200" baseline="0" dirty="0">
                    <a:solidFill>
                      <a:schemeClr val="tx1"/>
                    </a:solidFill>
                    <a:latin typeface="+mn-lt"/>
                    <a:ea typeface="+mn-ea"/>
                    <a:cs typeface="+mn-cs"/>
                  </a:rPr>
                  <a:t>n</a:t>
                </a:r>
              </a:p>
              <a:p>
                <a:pPr marL="228600" indent="-228600">
                  <a:buAutoNum type="arabicPeriod"/>
                </a:pPr>
                <a:r>
                  <a:rPr lang="vi-VN" sz="1200" b="0" i="0" u="none" strike="noStrike" kern="1200" baseline="0" dirty="0">
                    <a:solidFill>
                      <a:schemeClr val="tx1"/>
                    </a:solidFill>
                    <a:latin typeface="+mn-lt"/>
                    <a:ea typeface="+mn-ea"/>
                    <a:cs typeface="+mn-cs"/>
                  </a:rPr>
                  <a:t>It should be clear that, for a prime number </a:t>
                </a:r>
                <a:r>
                  <a:rPr lang="vi-VN" sz="1200" b="0" i="1" u="none" strike="noStrike" kern="1200" baseline="0" dirty="0">
                    <a:solidFill>
                      <a:schemeClr val="tx1"/>
                    </a:solidFill>
                    <a:latin typeface="+mn-lt"/>
                    <a:ea typeface="+mn-ea"/>
                    <a:cs typeface="+mn-cs"/>
                  </a:rPr>
                  <a:t>p</a:t>
                </a:r>
                <a:r>
                  <a:rPr lang="vi-VN" sz="1200" b="0" i="0" u="none" strike="noStrike" kern="1200" baseline="0" dirty="0">
                    <a:solidFill>
                      <a:schemeClr val="tx1"/>
                    </a:solidFill>
                    <a:latin typeface="+mn-lt"/>
                    <a:ea typeface="+mn-ea"/>
                    <a:cs typeface="+mn-cs"/>
                  </a:rPr>
                  <a:t>, </a:t>
                </a:r>
                <a:r>
                  <a:rPr lang="vi-VN" sz="1200" i="0" smtClean="0">
                    <a:solidFill>
                      <a:schemeClr val="tx1"/>
                    </a:solidFill>
                    <a:latin typeface="Cambria Math" panose="02040503050406030204" pitchFamily="18" charset="0"/>
                    <a:ea typeface="Cambria Math" panose="02040503050406030204" pitchFamily="18" charset="0"/>
                  </a:rPr>
                  <a:t>𝜙</a:t>
                </a:r>
                <a:r>
                  <a:rPr lang="vi-VN" sz="1200" i="0">
                    <a:solidFill>
                      <a:schemeClr val="tx1"/>
                    </a:solidFill>
                    <a:latin typeface="Cambria Math" panose="02040503050406030204" pitchFamily="18" charset="0"/>
                    <a:ea typeface="Cambria Math" panose="02040503050406030204" pitchFamily="18" charset="0"/>
                  </a:rPr>
                  <a:t>(</a:t>
                </a:r>
                <a:r>
                  <a:rPr lang="vi-VN" sz="1200" b="0" i="0" smtClean="0">
                    <a:solidFill>
                      <a:schemeClr val="tx1"/>
                    </a:solidFill>
                    <a:latin typeface="Cambria Math" panose="02040503050406030204" pitchFamily="18" charset="0"/>
                    <a:ea typeface="Cambria Math" panose="02040503050406030204" pitchFamily="18" charset="0"/>
                  </a:rPr>
                  <a:t>𝑝)=𝑝−1</a:t>
                </a:r>
                <a:endParaRPr lang="vi-VN"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vi-VN" sz="1200" i="0" smtClean="0">
                    <a:solidFill>
                      <a:schemeClr val="tx1"/>
                    </a:solidFill>
                    <a:latin typeface="Cambria Math" panose="02040503050406030204" pitchFamily="18" charset="0"/>
                    <a:ea typeface="Cambria Math" panose="02040503050406030204" pitchFamily="18" charset="0"/>
                  </a:rPr>
                  <a:t>𝜙</a:t>
                </a:r>
                <a:r>
                  <a:rPr lang="vi-VN" sz="1200" i="0">
                    <a:solidFill>
                      <a:schemeClr val="tx1"/>
                    </a:solidFill>
                    <a:latin typeface="Cambria Math" panose="02040503050406030204" pitchFamily="18" charset="0"/>
                    <a:ea typeface="Cambria Math" panose="02040503050406030204" pitchFamily="18" charset="0"/>
                  </a:rPr>
                  <a:t>(</a:t>
                </a:r>
                <a:r>
                  <a:rPr lang="vi-VN" sz="1200" b="0" i="0" smtClean="0">
                    <a:solidFill>
                      <a:schemeClr val="tx1"/>
                    </a:solidFill>
                    <a:latin typeface="Cambria Math" panose="02040503050406030204" pitchFamily="18" charset="0"/>
                    <a:ea typeface="Cambria Math" panose="02040503050406030204" pitchFamily="18" charset="0"/>
                  </a:rPr>
                  <a:t>𝑛)=</a:t>
                </a:r>
                <a:r>
                  <a:rPr lang="vi-VN" sz="1200" i="0" smtClean="0">
                    <a:solidFill>
                      <a:schemeClr val="tx1"/>
                    </a:solidFill>
                    <a:latin typeface="Cambria Math" panose="02040503050406030204" pitchFamily="18" charset="0"/>
                    <a:ea typeface="Cambria Math" panose="02040503050406030204" pitchFamily="18" charset="0"/>
                  </a:rPr>
                  <a:t>𝜙</a:t>
                </a:r>
                <a:r>
                  <a:rPr lang="vi-VN" sz="1200" i="0">
                    <a:solidFill>
                      <a:schemeClr val="tx1"/>
                    </a:solidFill>
                    <a:latin typeface="Cambria Math" panose="02040503050406030204" pitchFamily="18" charset="0"/>
                    <a:ea typeface="Cambria Math" panose="02040503050406030204" pitchFamily="18" charset="0"/>
                  </a:rPr>
                  <a:t>(</a:t>
                </a:r>
                <a:r>
                  <a:rPr lang="vi-VN" sz="1200" b="0" i="0" smtClean="0">
                    <a:solidFill>
                      <a:schemeClr val="tx1"/>
                    </a:solidFill>
                    <a:latin typeface="Cambria Math" panose="02040503050406030204" pitchFamily="18" charset="0"/>
                    <a:ea typeface="Cambria Math" panose="02040503050406030204" pitchFamily="18" charset="0"/>
                  </a:rPr>
                  <a:t>𝑝𝑞)=</a:t>
                </a:r>
                <a:r>
                  <a:rPr lang="vi-VN" sz="1200" i="0" smtClean="0">
                    <a:solidFill>
                      <a:schemeClr val="tx1"/>
                    </a:solidFill>
                    <a:latin typeface="Cambria Math" panose="02040503050406030204" pitchFamily="18" charset="0"/>
                    <a:ea typeface="Cambria Math" panose="02040503050406030204" pitchFamily="18" charset="0"/>
                  </a:rPr>
                  <a:t>𝜙</a:t>
                </a:r>
                <a:r>
                  <a:rPr lang="vi-VN" sz="1200" i="0">
                    <a:solidFill>
                      <a:schemeClr val="tx1"/>
                    </a:solidFill>
                    <a:latin typeface="Cambria Math" panose="02040503050406030204" pitchFamily="18" charset="0"/>
                    <a:ea typeface="Cambria Math" panose="02040503050406030204" pitchFamily="18" charset="0"/>
                  </a:rPr>
                  <a:t>(</a:t>
                </a:r>
                <a:r>
                  <a:rPr lang="vi-VN" sz="1200" b="0" i="0" smtClean="0">
                    <a:solidFill>
                      <a:schemeClr val="tx1"/>
                    </a:solidFill>
                    <a:latin typeface="Cambria Math" panose="02040503050406030204" pitchFamily="18" charset="0"/>
                    <a:ea typeface="Cambria Math" panose="02040503050406030204" pitchFamily="18" charset="0"/>
                  </a:rPr>
                  <a:t>𝑝).</a:t>
                </a:r>
                <a:r>
                  <a:rPr lang="vi-VN" sz="1200" i="0" smtClean="0">
                    <a:solidFill>
                      <a:schemeClr val="tx1"/>
                    </a:solidFill>
                    <a:latin typeface="Cambria Math" panose="02040503050406030204" pitchFamily="18" charset="0"/>
                    <a:ea typeface="Cambria Math" panose="02040503050406030204" pitchFamily="18" charset="0"/>
                  </a:rPr>
                  <a:t>𝜙</a:t>
                </a:r>
                <a:r>
                  <a:rPr lang="vi-VN" sz="1200" i="0">
                    <a:solidFill>
                      <a:schemeClr val="tx1"/>
                    </a:solidFill>
                    <a:latin typeface="Cambria Math" panose="02040503050406030204" pitchFamily="18" charset="0"/>
                    <a:ea typeface="Cambria Math" panose="02040503050406030204" pitchFamily="18" charset="0"/>
                  </a:rPr>
                  <a:t>(</a:t>
                </a:r>
                <a:r>
                  <a:rPr lang="vi-VN" sz="1200" b="0" i="0" smtClean="0">
                    <a:solidFill>
                      <a:schemeClr val="tx1"/>
                    </a:solidFill>
                    <a:latin typeface="Cambria Math" panose="02040503050406030204" pitchFamily="18" charset="0"/>
                    <a:ea typeface="Cambria Math" panose="02040503050406030204" pitchFamily="18" charset="0"/>
                  </a:rPr>
                  <a:t>𝑞)=(𝑝−1)(𝑞−1)</a:t>
                </a:r>
                <a:endParaRPr lang="vi-VN" sz="1200" b="0" dirty="0">
                  <a:solidFill>
                    <a:schemeClr val="tx1"/>
                  </a:solidFill>
                  <a:ea typeface="Cambria Math" panose="02040503050406030204" pitchFamily="18" charset="0"/>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vi-VN" dirty="0"/>
                  <a:t>gcd: </a:t>
                </a:r>
                <a:r>
                  <a:rPr lang="vi-VN" sz="1200" b="0" i="0" kern="1200" dirty="0">
                    <a:solidFill>
                      <a:schemeClr val="tx1"/>
                    </a:solidFill>
                    <a:effectLst/>
                    <a:latin typeface="+mn-lt"/>
                    <a:ea typeface="+mn-ea"/>
                    <a:cs typeface="+mn-cs"/>
                  </a:rPr>
                  <a:t>greatest common divisor</a:t>
                </a:r>
                <a:endParaRPr lang="vi-VN" dirty="0"/>
              </a:p>
              <a:p>
                <a:pPr marL="228600" indent="-228600">
                  <a:buAutoNum type="arabicPeriod"/>
                </a:pPr>
                <a:r>
                  <a:rPr lang="vi-VN" sz="1200" b="0" i="1" u="none" strike="noStrike" kern="1200" baseline="0" dirty="0">
                    <a:solidFill>
                      <a:schemeClr val="tx1"/>
                    </a:solidFill>
                    <a:latin typeface="+mn-lt"/>
                    <a:ea typeface="+mn-ea"/>
                    <a:cs typeface="+mn-cs"/>
                  </a:rPr>
                  <a:t>e </a:t>
                </a:r>
                <a:r>
                  <a:rPr lang="vi-VN" sz="1200" b="0" i="0" u="none" strike="noStrike" kern="1200" baseline="0" dirty="0">
                    <a:solidFill>
                      <a:schemeClr val="tx1"/>
                    </a:solidFill>
                    <a:latin typeface="+mn-lt"/>
                    <a:ea typeface="+mn-ea"/>
                    <a:cs typeface="+mn-cs"/>
                  </a:rPr>
                  <a:t>and </a:t>
                </a:r>
                <a:r>
                  <a:rPr lang="vi-VN" sz="1200" b="0" i="1" u="none" strike="noStrike" kern="1200" baseline="0" dirty="0">
                    <a:solidFill>
                      <a:schemeClr val="tx1"/>
                    </a:solidFill>
                    <a:latin typeface="+mn-lt"/>
                    <a:ea typeface="+mn-ea"/>
                    <a:cs typeface="+mn-cs"/>
                  </a:rPr>
                  <a:t>d </a:t>
                </a:r>
                <a:r>
                  <a:rPr lang="vi-VN" sz="1200" b="0" i="0" u="none" strike="noStrike" kern="1200" baseline="0" dirty="0">
                    <a:solidFill>
                      <a:schemeClr val="tx1"/>
                    </a:solidFill>
                    <a:latin typeface="+mn-lt"/>
                    <a:ea typeface="+mn-ea"/>
                    <a:cs typeface="+mn-cs"/>
                  </a:rPr>
                  <a:t>are multiplicative inverses mod </a:t>
                </a:r>
                <a:r>
                  <a:rPr lang="vi-VN" sz="1200" i="0" smtClean="0">
                    <a:solidFill>
                      <a:schemeClr val="tx1"/>
                    </a:solidFill>
                    <a:latin typeface="Cambria Math" panose="02040503050406030204" pitchFamily="18" charset="0"/>
                    <a:ea typeface="Cambria Math" panose="02040503050406030204" pitchFamily="18" charset="0"/>
                  </a:rPr>
                  <a:t>𝜙</a:t>
                </a:r>
                <a:r>
                  <a:rPr lang="vi-VN" sz="1200" i="0">
                    <a:solidFill>
                      <a:schemeClr val="tx1"/>
                    </a:solidFill>
                    <a:latin typeface="Cambria Math" panose="02040503050406030204" pitchFamily="18" charset="0"/>
                    <a:ea typeface="Cambria Math" panose="02040503050406030204" pitchFamily="18" charset="0"/>
                  </a:rPr>
                  <a:t>(</a:t>
                </a:r>
                <a:r>
                  <a:rPr lang="vi-VN" sz="1200" b="0" i="0" smtClean="0">
                    <a:solidFill>
                      <a:schemeClr val="tx1"/>
                    </a:solidFill>
                    <a:latin typeface="Cambria Math" panose="02040503050406030204" pitchFamily="18" charset="0"/>
                    <a:ea typeface="Cambria Math" panose="02040503050406030204" pitchFamily="18" charset="0"/>
                  </a:rPr>
                  <a:t>𝑛)</a:t>
                </a:r>
                <a:r>
                  <a:rPr lang="vi-VN" sz="1200" b="0" i="0" u="none" strike="noStrike" kern="1200" baseline="0" dirty="0">
                    <a:solidFill>
                      <a:schemeClr val="tx1"/>
                    </a:solidFill>
                    <a:latin typeface="+mn-lt"/>
                    <a:ea typeface="+mn-ea"/>
                    <a:cs typeface="+mn-cs"/>
                  </a:rPr>
                  <a:t>. Cần tìm d là phần tử nghịch đảo của e mod </a:t>
                </a:r>
                <a:r>
                  <a:rPr lang="vi-VN" sz="1200" i="0" smtClean="0">
                    <a:solidFill>
                      <a:schemeClr val="tx1"/>
                    </a:solidFill>
                    <a:latin typeface="Cambria Math" panose="02040503050406030204" pitchFamily="18" charset="0"/>
                    <a:ea typeface="Cambria Math" panose="02040503050406030204" pitchFamily="18" charset="0"/>
                  </a:rPr>
                  <a:t>𝜙</a:t>
                </a:r>
                <a:r>
                  <a:rPr lang="vi-VN" sz="1200" i="0">
                    <a:solidFill>
                      <a:schemeClr val="tx1"/>
                    </a:solidFill>
                    <a:latin typeface="Cambria Math" panose="02040503050406030204" pitchFamily="18" charset="0"/>
                    <a:ea typeface="Cambria Math" panose="02040503050406030204" pitchFamily="18" charset="0"/>
                  </a:rPr>
                  <a:t>(</a:t>
                </a:r>
                <a:r>
                  <a:rPr lang="vi-VN" sz="1200" b="0" i="0" smtClean="0">
                    <a:solidFill>
                      <a:schemeClr val="tx1"/>
                    </a:solidFill>
                    <a:latin typeface="Cambria Math" panose="02040503050406030204" pitchFamily="18" charset="0"/>
                    <a:ea typeface="Cambria Math" panose="02040503050406030204" pitchFamily="18" charset="0"/>
                  </a:rPr>
                  <a:t>𝑛)</a:t>
                </a:r>
                <a:endParaRPr lang="vi-VN" sz="1200" b="0" i="0" dirty="0">
                  <a:solidFill>
                    <a:schemeClr val="tx1"/>
                  </a:solidFill>
                  <a:latin typeface="+mn-lt"/>
                  <a:ea typeface="Cambria Math" panose="02040503050406030204" pitchFamily="18" charset="0"/>
                </a:endParaRPr>
              </a:p>
              <a:p>
                <a:r>
                  <a:rPr lang="vi-VN" sz="1200" b="0" i="0" u="none" strike="noStrike" kern="1200" baseline="0" dirty="0">
                    <a:solidFill>
                      <a:schemeClr val="tx1"/>
                    </a:solidFill>
                    <a:latin typeface="+mn-lt"/>
                    <a:ea typeface="+mn-ea"/>
                    <a:cs typeface="+mn-cs"/>
                  </a:rPr>
                  <a:t>6. The most common choice for </a:t>
                </a:r>
                <a:r>
                  <a:rPr lang="vi-VN" sz="1200" b="1" i="0" u="none" strike="noStrike" kern="1200" baseline="0" dirty="0">
                    <a:solidFill>
                      <a:schemeClr val="tx1"/>
                    </a:solidFill>
                    <a:latin typeface="+mn-lt"/>
                    <a:ea typeface="+mn-ea"/>
                    <a:cs typeface="+mn-cs"/>
                  </a:rPr>
                  <a:t>e</a:t>
                </a:r>
                <a:r>
                  <a:rPr lang="vi-VN" sz="1200" b="0" i="0" u="none" strike="noStrike" kern="1200" baseline="0" dirty="0">
                    <a:solidFill>
                      <a:schemeClr val="tx1"/>
                    </a:solidFill>
                    <a:latin typeface="+mn-lt"/>
                    <a:ea typeface="+mn-ea"/>
                    <a:cs typeface="+mn-cs"/>
                  </a:rPr>
                  <a:t> is 65537 (2</a:t>
                </a:r>
                <a:r>
                  <a:rPr lang="vi-VN" sz="1200" b="0" i="0" u="none" strike="noStrike" kern="1200" baseline="30000" dirty="0">
                    <a:solidFill>
                      <a:schemeClr val="tx1"/>
                    </a:solidFill>
                    <a:latin typeface="+mn-lt"/>
                    <a:ea typeface="+mn-ea"/>
                    <a:cs typeface="+mn-cs"/>
                  </a:rPr>
                  <a:t>16</a:t>
                </a:r>
                <a:r>
                  <a:rPr lang="vi-VN" sz="1200" b="0" i="0" u="none" strike="noStrike" kern="1200" baseline="0" dirty="0">
                    <a:solidFill>
                      <a:schemeClr val="tx1"/>
                    </a:solidFill>
                    <a:latin typeface="+mn-lt"/>
                    <a:ea typeface="+mn-ea"/>
                    <a:cs typeface="+mn-cs"/>
                  </a:rPr>
                  <a:t> + 1); two other popular choices are 3 and 17.</a:t>
                </a:r>
                <a:endParaRPr lang="vi-VN" dirty="0"/>
              </a:p>
              <a:p>
                <a:endParaRPr lang="en-US"/>
              </a:p>
            </p:txBody>
          </p:sp>
        </mc:Fallback>
      </mc:AlternateContent>
      <p:sp>
        <p:nvSpPr>
          <p:cNvPr id="4" name="Slide Number Placeholder 3"/>
          <p:cNvSpPr>
            <a:spLocks noGrp="1"/>
          </p:cNvSpPr>
          <p:nvPr>
            <p:ph type="sldNum" sz="quarter" idx="10"/>
          </p:nvPr>
        </p:nvSpPr>
        <p:spPr/>
        <p:txBody>
          <a:bodyPr/>
          <a:lstStyle/>
          <a:p>
            <a:fld id="{09372F0E-621F-424C-89FF-24BEB03BD4CE}" type="slidenum">
              <a:rPr lang="en-US" altLang="vi-VN" smtClean="0"/>
              <a:pPr/>
              <a:t>19</a:t>
            </a:fld>
            <a:endParaRPr lang="en-US" altLang="vi-VN"/>
          </a:p>
        </p:txBody>
      </p:sp>
    </p:spTree>
    <p:extLst>
      <p:ext uri="{BB962C8B-B14F-4D97-AF65-F5344CB8AC3E}">
        <p14:creationId xmlns:p14="http://schemas.microsoft.com/office/powerpoint/2010/main" val="1622773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228600" indent="-228600">
              <a:buAutoNum type="arabicPeriod"/>
            </a:pPr>
            <a:r>
              <a:rPr lang="vi-VN" sz="1200" b="0" i="0" kern="1200">
                <a:solidFill>
                  <a:schemeClr val="tx1"/>
                </a:solidFill>
                <a:effectLst/>
                <a:latin typeface="+mn-lt"/>
                <a:ea typeface="+mn-ea"/>
                <a:cs typeface="+mn-cs"/>
              </a:rPr>
              <a:t>Trong mật mã, các thuật toán mã hoá công khai đều cần sử dụng các số nguyên tố lên tới hơn 512 bits</a:t>
            </a:r>
            <a:r>
              <a:rPr lang="en-US" sz="1200" b="0" i="0" kern="1200">
                <a:solidFill>
                  <a:schemeClr val="tx1"/>
                </a:solidFill>
                <a:effectLst/>
                <a:latin typeface="+mn-lt"/>
                <a:ea typeface="+mn-ea"/>
                <a:cs typeface="+mn-cs"/>
              </a:rPr>
              <a:t>.</a:t>
            </a:r>
          </a:p>
          <a:p>
            <a:r>
              <a:rPr lang="en-US" sz="1200" b="0" i="0" kern="1200">
                <a:solidFill>
                  <a:schemeClr val="tx1"/>
                </a:solidFill>
                <a:effectLst/>
                <a:latin typeface="+mn-lt"/>
                <a:ea typeface="+mn-ea"/>
                <a:cs typeface="+mn-cs"/>
              </a:rPr>
              <a:t>2. </a:t>
            </a:r>
            <a:r>
              <a:rPr lang="vi-VN" sz="1200" b="0" i="0" kern="1200">
                <a:solidFill>
                  <a:schemeClr val="tx1"/>
                </a:solidFill>
                <a:effectLst/>
                <a:latin typeface="+mn-lt"/>
                <a:ea typeface="+mn-ea"/>
                <a:cs typeface="+mn-cs"/>
              </a:rPr>
              <a:t>Các loại thuật toán kiểm tra số nguyên tố được chia làm 2 loại:</a:t>
            </a:r>
          </a:p>
          <a:p>
            <a:r>
              <a:rPr lang="en-US" sz="1200" b="0" i="0" kern="1200">
                <a:solidFill>
                  <a:schemeClr val="tx1"/>
                </a:solidFill>
                <a:effectLst/>
                <a:latin typeface="+mn-lt"/>
                <a:ea typeface="+mn-ea"/>
                <a:cs typeface="+mn-cs"/>
              </a:rPr>
              <a:t>- </a:t>
            </a:r>
            <a:r>
              <a:rPr lang="vi-VN" sz="1200" b="1" i="0" kern="1200">
                <a:solidFill>
                  <a:schemeClr val="tx1"/>
                </a:solidFill>
                <a:effectLst/>
                <a:latin typeface="+mn-lt"/>
                <a:ea typeface="+mn-ea"/>
                <a:cs typeface="+mn-cs"/>
              </a:rPr>
              <a:t>Thuật toán tất định: </a:t>
            </a:r>
            <a:r>
              <a:rPr lang="vi-VN" sz="1200" b="0" i="0" kern="1200">
                <a:solidFill>
                  <a:schemeClr val="tx1"/>
                </a:solidFill>
                <a:effectLst/>
                <a:latin typeface="+mn-lt"/>
                <a:ea typeface="+mn-ea"/>
                <a:cs typeface="+mn-cs"/>
              </a:rPr>
              <a:t>cho biết chính xác một số nguyên có phải là số nguyên tố không; </a:t>
            </a:r>
            <a:r>
              <a:rPr lang="vi-VN" sz="1200" b="1" i="0" kern="1200">
                <a:solidFill>
                  <a:schemeClr val="tx1"/>
                </a:solidFill>
                <a:effectLst/>
                <a:latin typeface="+mn-lt"/>
                <a:ea typeface="+mn-ea"/>
                <a:cs typeface="+mn-cs"/>
              </a:rPr>
              <a:t>thuật toán đúng nhưng chậm.</a:t>
            </a:r>
          </a:p>
          <a:p>
            <a:r>
              <a:rPr lang="en-US" sz="1200" b="0" i="0" kern="1200">
                <a:solidFill>
                  <a:schemeClr val="tx1"/>
                </a:solidFill>
                <a:effectLst/>
                <a:latin typeface="+mn-lt"/>
                <a:ea typeface="+mn-ea"/>
                <a:cs typeface="+mn-cs"/>
              </a:rPr>
              <a:t>- </a:t>
            </a:r>
            <a:r>
              <a:rPr lang="vi-VN" sz="1200" b="0" i="0" kern="1200">
                <a:solidFill>
                  <a:schemeClr val="tx1"/>
                </a:solidFill>
                <a:effectLst/>
                <a:latin typeface="+mn-lt"/>
                <a:ea typeface="+mn-ea"/>
                <a:cs typeface="+mn-cs"/>
              </a:rPr>
              <a:t>Thuật toán xác suất: cho biết xác suất là số nguyên tố của một số nguyên.</a:t>
            </a:r>
          </a:p>
          <a:p>
            <a:pPr marL="228600" indent="-228600">
              <a:buAutoNum type="arabicPeriod"/>
            </a:pPr>
            <a:endParaRPr lang="en-US" sz="1200" b="0" i="0" kern="1200">
              <a:solidFill>
                <a:schemeClr val="tx1"/>
              </a:solidFill>
              <a:effectLst/>
              <a:latin typeface="+mn-lt"/>
              <a:ea typeface="+mn-ea"/>
              <a:cs typeface="+mn-cs"/>
            </a:endParaRPr>
          </a:p>
          <a:p>
            <a:pPr marL="228600" indent="-228600">
              <a:buAutoNum type="arabicPeriod"/>
            </a:pPr>
            <a:r>
              <a:rPr lang="vi-VN" sz="1200" b="0" i="0" kern="1200">
                <a:solidFill>
                  <a:schemeClr val="tx1"/>
                </a:solidFill>
                <a:effectLst/>
                <a:latin typeface="+mn-lt"/>
                <a:ea typeface="+mn-ea"/>
                <a:cs typeface="+mn-cs"/>
              </a:rPr>
              <a:t>Phân</a:t>
            </a:r>
            <a:r>
              <a:rPr lang="vi-VN" sz="1200" b="0" i="0" kern="1200" baseline="0">
                <a:solidFill>
                  <a:schemeClr val="tx1"/>
                </a:solidFill>
                <a:effectLst/>
                <a:latin typeface="+mn-lt"/>
                <a:ea typeface="+mn-ea"/>
                <a:cs typeface="+mn-cs"/>
              </a:rPr>
              <a:t> thành 2 loại: </a:t>
            </a:r>
            <a:r>
              <a:rPr lang="vi-VN" sz="1200" b="0" i="0" kern="1200">
                <a:solidFill>
                  <a:schemeClr val="tx1"/>
                </a:solidFill>
                <a:effectLst/>
                <a:latin typeface="+mn-lt"/>
                <a:ea typeface="+mn-ea"/>
                <a:cs typeface="+mn-cs"/>
              </a:rPr>
              <a:t>nhóm thuật giải tất định (deterministic) và nhóm thuật giải dựa trên xác suất (probabilistic). </a:t>
            </a:r>
            <a:endParaRPr lang="en-US" sz="1200" b="0" i="0" kern="1200">
              <a:solidFill>
                <a:schemeClr val="tx1"/>
              </a:solidFill>
              <a:effectLst/>
              <a:latin typeface="+mn-lt"/>
              <a:ea typeface="+mn-ea"/>
              <a:cs typeface="+mn-cs"/>
            </a:endParaRPr>
          </a:p>
          <a:p>
            <a:pPr marL="228600" indent="-228600">
              <a:buAutoNum type="arabicPeriod"/>
            </a:pPr>
            <a:r>
              <a:rPr lang="vi-VN" sz="1200" b="1" i="0" kern="1200">
                <a:solidFill>
                  <a:schemeClr val="tx1"/>
                </a:solidFill>
                <a:effectLst/>
                <a:latin typeface="+mn-lt"/>
                <a:ea typeface="+mn-ea"/>
                <a:cs typeface="+mn-cs"/>
              </a:rPr>
              <a:t>Nhóm</a:t>
            </a:r>
            <a:r>
              <a:rPr lang="vi-VN" sz="1200" b="1" i="0" kern="1200" baseline="0">
                <a:solidFill>
                  <a:schemeClr val="tx1"/>
                </a:solidFill>
                <a:effectLst/>
                <a:latin typeface="+mn-lt"/>
                <a:ea typeface="+mn-ea"/>
                <a:cs typeface="+mn-cs"/>
              </a:rPr>
              <a:t> xác suất tính nhanh hơn nhóm tất định do đó nhóm tất định ko khả thi.</a:t>
            </a:r>
            <a:endParaRPr lang="vi-VN" sz="1200" b="1" i="0" kern="1200">
              <a:solidFill>
                <a:schemeClr val="tx1"/>
              </a:solidFill>
              <a:effectLst/>
              <a:latin typeface="+mn-lt"/>
              <a:ea typeface="+mn-ea"/>
              <a:cs typeface="+mn-cs"/>
            </a:endParaRPr>
          </a:p>
          <a:p>
            <a:pPr marL="228600" marR="0" lvl="2" indent="-228600" algn="l" defTabSz="914400" rtl="0" eaLnBrk="1" fontAlgn="auto" latinLnBrk="0" hangingPunct="1">
              <a:lnSpc>
                <a:spcPct val="100000"/>
              </a:lnSpc>
              <a:spcBef>
                <a:spcPts val="0"/>
              </a:spcBef>
              <a:spcAft>
                <a:spcPts val="0"/>
              </a:spcAft>
              <a:buClrTx/>
              <a:buSzTx/>
              <a:buFontTx/>
              <a:buAutoNum type="arabicPeriod"/>
              <a:tabLst/>
              <a:defRPr/>
            </a:pPr>
            <a:r>
              <a:rPr lang="vi-VN" sz="2800"/>
              <a:t>PGP: Relies only on the Fermat test</a:t>
            </a:r>
          </a:p>
          <a:p>
            <a:pPr marL="228600" marR="0" lvl="2" indent="-228600" algn="l" defTabSz="914400" rtl="0" eaLnBrk="1" fontAlgn="auto" latinLnBrk="0" hangingPunct="1">
              <a:lnSpc>
                <a:spcPct val="100000"/>
              </a:lnSpc>
              <a:spcBef>
                <a:spcPts val="0"/>
              </a:spcBef>
              <a:spcAft>
                <a:spcPts val="0"/>
              </a:spcAft>
              <a:buClrTx/>
              <a:buSzTx/>
              <a:buFontTx/>
              <a:buAutoNum type="arabicPeriod"/>
              <a:tabLst/>
              <a:defRPr/>
            </a:pPr>
            <a:r>
              <a:rPr lang="vi-VN" sz="2800"/>
              <a:t>GNU Privacy Guard (GnuPG or GPG):</a:t>
            </a:r>
            <a:r>
              <a:rPr lang="vi-VN" sz="2800" baseline="0"/>
              <a:t> </a:t>
            </a:r>
            <a:r>
              <a:rPr lang="vi-VN" sz="1200" b="0" i="0" u="none" strike="noStrike" kern="1200">
                <a:solidFill>
                  <a:schemeClr val="tx1"/>
                </a:solidFill>
                <a:effectLst/>
                <a:latin typeface="+mn-lt"/>
                <a:ea typeface="+mn-ea"/>
                <a:cs typeface="+mn-cs"/>
                <a:hlinkClick r:id="rId3" tooltip="Free software"/>
              </a:rPr>
              <a:t>free software</a:t>
            </a:r>
            <a:r>
              <a:rPr lang="vi-VN" sz="1200" b="0" i="0" u="none" kern="1200">
                <a:solidFill>
                  <a:schemeClr val="tx1"/>
                </a:solidFill>
                <a:effectLst/>
                <a:latin typeface="+mn-lt"/>
                <a:ea typeface="+mn-ea"/>
                <a:cs typeface="+mn-cs"/>
              </a:rPr>
              <a:t> replacement for </a:t>
            </a:r>
            <a:r>
              <a:rPr lang="vi-VN" sz="1200" b="0" i="0" u="none" strike="noStrike" kern="1200">
                <a:solidFill>
                  <a:schemeClr val="tx1"/>
                </a:solidFill>
                <a:effectLst/>
                <a:latin typeface="+mn-lt"/>
                <a:ea typeface="+mn-ea"/>
                <a:cs typeface="+mn-cs"/>
                <a:hlinkClick r:id="rId4" tooltip="Symantec"/>
              </a:rPr>
              <a:t>Symantec</a:t>
            </a:r>
            <a:r>
              <a:rPr lang="vi-VN" sz="1200" b="0" i="0" u="none" kern="1200">
                <a:solidFill>
                  <a:schemeClr val="tx1"/>
                </a:solidFill>
                <a:effectLst/>
                <a:latin typeface="+mn-lt"/>
                <a:ea typeface="+mn-ea"/>
                <a:cs typeface="+mn-cs"/>
              </a:rPr>
              <a:t>'s </a:t>
            </a:r>
            <a:r>
              <a:rPr lang="vi-VN" sz="1200" b="0" i="0" u="none" strike="noStrike" kern="1200">
                <a:solidFill>
                  <a:schemeClr val="tx1"/>
                </a:solidFill>
                <a:effectLst/>
                <a:latin typeface="+mn-lt"/>
                <a:ea typeface="+mn-ea"/>
                <a:cs typeface="+mn-cs"/>
                <a:hlinkClick r:id="rId5" tooltip="Pretty Good Privacy"/>
              </a:rPr>
              <a:t>PGP</a:t>
            </a:r>
            <a:r>
              <a:rPr lang="vi-VN" sz="1200" b="0" i="0" u="none" kern="1200">
                <a:solidFill>
                  <a:schemeClr val="tx1"/>
                </a:solidFill>
                <a:effectLst/>
                <a:latin typeface="+mn-lt"/>
                <a:ea typeface="+mn-ea"/>
                <a:cs typeface="+mn-cs"/>
              </a:rPr>
              <a:t> </a:t>
            </a:r>
            <a:r>
              <a:rPr lang="vi-VN" sz="1200" b="0" i="0" u="none" strike="noStrike" kern="1200">
                <a:solidFill>
                  <a:schemeClr val="tx1"/>
                </a:solidFill>
                <a:effectLst/>
                <a:latin typeface="+mn-lt"/>
                <a:ea typeface="+mn-ea"/>
                <a:cs typeface="+mn-cs"/>
                <a:hlinkClick r:id="rId6" tooltip="Cryptography"/>
              </a:rPr>
              <a:t>cryptographic</a:t>
            </a:r>
            <a:r>
              <a:rPr lang="vi-VN" sz="1200" b="0" i="0" u="none" kern="1200">
                <a:solidFill>
                  <a:schemeClr val="tx1"/>
                </a:solidFill>
                <a:effectLst/>
                <a:latin typeface="+mn-lt"/>
                <a:ea typeface="+mn-ea"/>
                <a:cs typeface="+mn-cs"/>
              </a:rPr>
              <a:t> software </a:t>
            </a:r>
            <a:endParaRPr lang="vi-VN" sz="2800" b="0" i="0" u="none" kern="1200">
              <a:solidFill>
                <a:schemeClr val="tx1"/>
              </a:solidFill>
              <a:effectLst/>
              <a:latin typeface="BemboStd-Bold"/>
              <a:ea typeface="+mn-ea"/>
              <a:cs typeface="+mn-cs"/>
            </a:endParaRPr>
          </a:p>
          <a:p>
            <a:pPr marL="228600" marR="0" lvl="2" indent="-228600" algn="l" defTabSz="914400" rtl="0" eaLnBrk="1" fontAlgn="auto" latinLnBrk="0" hangingPunct="1">
              <a:lnSpc>
                <a:spcPct val="100000"/>
              </a:lnSpc>
              <a:spcBef>
                <a:spcPts val="0"/>
              </a:spcBef>
              <a:spcAft>
                <a:spcPts val="0"/>
              </a:spcAft>
              <a:buClrTx/>
              <a:buSzTx/>
              <a:buFontTx/>
              <a:buAutoNum type="arabicPeriod"/>
              <a:tabLst/>
              <a:defRPr/>
            </a:pPr>
            <a:r>
              <a:rPr lang="vi-VN" sz="1200" b="0" i="0" kern="1200">
                <a:solidFill>
                  <a:schemeClr val="tx1"/>
                </a:solidFill>
                <a:effectLst/>
                <a:latin typeface="+mn-lt"/>
                <a:ea typeface="+mn-ea"/>
                <a:cs typeface="+mn-cs"/>
              </a:rPr>
              <a:t>GnuPG is a </a:t>
            </a:r>
            <a:r>
              <a:rPr lang="vi-VN" sz="1200" b="0" i="0" u="none" strike="noStrike" kern="1200">
                <a:solidFill>
                  <a:schemeClr val="tx1"/>
                </a:solidFill>
                <a:effectLst/>
                <a:latin typeface="+mn-lt"/>
                <a:ea typeface="+mn-ea"/>
                <a:cs typeface="+mn-cs"/>
                <a:hlinkClick r:id="rId7" tooltip="Hybrid encryption"/>
              </a:rPr>
              <a:t>hybrid-encryption</a:t>
            </a:r>
            <a:r>
              <a:rPr lang="vi-VN" sz="1200" b="0" i="0" kern="1200">
                <a:solidFill>
                  <a:schemeClr val="tx1"/>
                </a:solidFill>
                <a:effectLst/>
                <a:latin typeface="+mn-lt"/>
                <a:ea typeface="+mn-ea"/>
                <a:cs typeface="+mn-cs"/>
              </a:rPr>
              <a:t> software program because it uses a combination of conventional </a:t>
            </a:r>
            <a:r>
              <a:rPr lang="vi-VN" sz="1200" b="0" i="0" u="none" strike="noStrike" kern="1200">
                <a:solidFill>
                  <a:schemeClr val="tx1"/>
                </a:solidFill>
                <a:effectLst/>
                <a:latin typeface="+mn-lt"/>
                <a:ea typeface="+mn-ea"/>
                <a:cs typeface="+mn-cs"/>
                <a:hlinkClick r:id="rId8" tooltip="Symmetric-key algorithm"/>
              </a:rPr>
              <a:t>symmetric-key cryptography</a:t>
            </a:r>
            <a:r>
              <a:rPr lang="vi-VN" sz="1200" b="0" i="0" kern="1200">
                <a:solidFill>
                  <a:schemeClr val="tx1"/>
                </a:solidFill>
                <a:effectLst/>
                <a:latin typeface="+mn-lt"/>
                <a:ea typeface="+mn-ea"/>
                <a:cs typeface="+mn-cs"/>
              </a:rPr>
              <a:t> for speed, and </a:t>
            </a:r>
            <a:r>
              <a:rPr lang="vi-VN" sz="1200" b="0" i="0" u="none" strike="noStrike" kern="1200">
                <a:solidFill>
                  <a:schemeClr val="tx1"/>
                </a:solidFill>
                <a:effectLst/>
                <a:latin typeface="+mn-lt"/>
                <a:ea typeface="+mn-ea"/>
                <a:cs typeface="+mn-cs"/>
                <a:hlinkClick r:id="rId9" tooltip="Public-key cryptography"/>
              </a:rPr>
              <a:t>public-key cryptography</a:t>
            </a:r>
            <a:r>
              <a:rPr lang="vi-VN" sz="1200" b="0" i="0" kern="1200">
                <a:solidFill>
                  <a:schemeClr val="tx1"/>
                </a:solidFill>
                <a:effectLst/>
                <a:latin typeface="+mn-lt"/>
                <a:ea typeface="+mn-ea"/>
                <a:cs typeface="+mn-cs"/>
              </a:rPr>
              <a:t> for ease of secure key exchange, typically by using the recipient's public key to encrypt a </a:t>
            </a:r>
            <a:r>
              <a:rPr lang="vi-VN" sz="1200" b="0" i="0" u="none" strike="noStrike" kern="1200">
                <a:solidFill>
                  <a:schemeClr val="tx1"/>
                </a:solidFill>
                <a:effectLst/>
                <a:latin typeface="+mn-lt"/>
                <a:ea typeface="+mn-ea"/>
                <a:cs typeface="+mn-cs"/>
                <a:hlinkClick r:id="rId10" tooltip="Session key"/>
              </a:rPr>
              <a:t>session key</a:t>
            </a:r>
            <a:r>
              <a:rPr lang="vi-VN" sz="1200" b="0" i="0" kern="1200">
                <a:solidFill>
                  <a:schemeClr val="tx1"/>
                </a:solidFill>
                <a:effectLst/>
                <a:latin typeface="+mn-lt"/>
                <a:ea typeface="+mn-ea"/>
                <a:cs typeface="+mn-cs"/>
              </a:rPr>
              <a:t> which is only used once. This mode of operation is part of the OpenPGP standard and has been part of PGP from its first version.</a:t>
            </a:r>
          </a:p>
          <a:p>
            <a:pPr marL="228600" marR="0" lvl="2" indent="-228600" algn="l" defTabSz="914400" rtl="0" eaLnBrk="1" fontAlgn="auto" latinLnBrk="0" hangingPunct="1">
              <a:lnSpc>
                <a:spcPct val="100000"/>
              </a:lnSpc>
              <a:spcBef>
                <a:spcPts val="0"/>
              </a:spcBef>
              <a:spcAft>
                <a:spcPts val="0"/>
              </a:spcAft>
              <a:buClrTx/>
              <a:buSzTx/>
              <a:buFontTx/>
              <a:buAutoNum type="arabicPeriod"/>
              <a:tabLst/>
              <a:defRPr/>
            </a:pPr>
            <a:r>
              <a:rPr lang="vi-VN" sz="1200"/>
              <a:t>Fermat primality test is</a:t>
            </a:r>
            <a:r>
              <a:rPr lang="vi-VN" sz="1200" baseline="0"/>
              <a:t> not powerful as </a:t>
            </a:r>
            <a:r>
              <a:rPr lang="vi-VN" sz="1200">
                <a:latin typeface="BemboStd-Bold"/>
              </a:rPr>
              <a:t>Miller-Rabin</a:t>
            </a:r>
            <a:endParaRPr lang="vi-VN" sz="1200"/>
          </a:p>
          <a:p>
            <a:endParaRPr lang="en-US"/>
          </a:p>
        </p:txBody>
      </p:sp>
      <p:sp>
        <p:nvSpPr>
          <p:cNvPr id="4" name="Slide Number Placeholder 3"/>
          <p:cNvSpPr>
            <a:spLocks noGrp="1"/>
          </p:cNvSpPr>
          <p:nvPr>
            <p:ph type="sldNum" sz="quarter" idx="10"/>
          </p:nvPr>
        </p:nvSpPr>
        <p:spPr/>
        <p:txBody>
          <a:bodyPr/>
          <a:lstStyle/>
          <a:p>
            <a:fld id="{09372F0E-621F-424C-89FF-24BEB03BD4CE}" type="slidenum">
              <a:rPr lang="en-US" altLang="vi-VN" smtClean="0"/>
              <a:pPr/>
              <a:t>20</a:t>
            </a:fld>
            <a:endParaRPr lang="en-US" altLang="vi-VN"/>
          </a:p>
        </p:txBody>
      </p:sp>
    </p:spTree>
    <p:extLst>
      <p:ext uri="{BB962C8B-B14F-4D97-AF65-F5344CB8AC3E}">
        <p14:creationId xmlns:p14="http://schemas.microsoft.com/office/powerpoint/2010/main" val="1231026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Thự</a:t>
            </a:r>
            <a:r>
              <a:rPr lang="en-US" baseline="0"/>
              <a:t>c hiện một vòng test</a:t>
            </a:r>
            <a:endParaRPr lang="en-US"/>
          </a:p>
        </p:txBody>
      </p:sp>
      <p:sp>
        <p:nvSpPr>
          <p:cNvPr id="4" name="Slide Number Placeholder 3"/>
          <p:cNvSpPr>
            <a:spLocks noGrp="1"/>
          </p:cNvSpPr>
          <p:nvPr>
            <p:ph type="sldNum" sz="quarter" idx="10"/>
          </p:nvPr>
        </p:nvSpPr>
        <p:spPr/>
        <p:txBody>
          <a:bodyPr/>
          <a:lstStyle/>
          <a:p>
            <a:fld id="{09372F0E-621F-424C-89FF-24BEB03BD4CE}" type="slidenum">
              <a:rPr lang="en-US" altLang="vi-VN" smtClean="0"/>
              <a:pPr/>
              <a:t>22</a:t>
            </a:fld>
            <a:endParaRPr lang="en-US" altLang="vi-VN"/>
          </a:p>
        </p:txBody>
      </p:sp>
    </p:spTree>
    <p:extLst>
      <p:ext uri="{BB962C8B-B14F-4D97-AF65-F5344CB8AC3E}">
        <p14:creationId xmlns:p14="http://schemas.microsoft.com/office/powerpoint/2010/main" val="4115324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Thự</a:t>
            </a:r>
            <a:r>
              <a:rPr lang="en-US" baseline="0"/>
              <a:t>c hiện n vòng test</a:t>
            </a:r>
            <a:endParaRPr lang="en-US"/>
          </a:p>
        </p:txBody>
      </p:sp>
      <p:sp>
        <p:nvSpPr>
          <p:cNvPr id="4" name="Slide Number Placeholder 3"/>
          <p:cNvSpPr>
            <a:spLocks noGrp="1"/>
          </p:cNvSpPr>
          <p:nvPr>
            <p:ph type="sldNum" sz="quarter" idx="10"/>
          </p:nvPr>
        </p:nvSpPr>
        <p:spPr/>
        <p:txBody>
          <a:bodyPr/>
          <a:lstStyle/>
          <a:p>
            <a:fld id="{09372F0E-621F-424C-89FF-24BEB03BD4CE}" type="slidenum">
              <a:rPr lang="en-US" altLang="vi-VN" smtClean="0"/>
              <a:pPr/>
              <a:t>23</a:t>
            </a:fld>
            <a:endParaRPr lang="en-US" altLang="vi-VN"/>
          </a:p>
        </p:txBody>
      </p:sp>
    </p:spTree>
    <p:extLst>
      <p:ext uri="{BB962C8B-B14F-4D97-AF65-F5344CB8AC3E}">
        <p14:creationId xmlns:p14="http://schemas.microsoft.com/office/powerpoint/2010/main" val="39208668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228600" indent="-228600">
                  <a:buAutoNum type="arabicPeriod"/>
                </a:pPr>
                <a:r>
                  <a:rPr lang="vi-VN" sz="1200" b="0" i="0" u="none" strike="noStrike" kern="1200" baseline="0" dirty="0">
                    <a:solidFill>
                      <a:schemeClr val="tx1"/>
                    </a:solidFill>
                    <a:latin typeface="+mn-lt"/>
                    <a:ea typeface="+mn-ea"/>
                    <a:cs typeface="+mn-cs"/>
                  </a:rPr>
                  <a:t>Biểu diễn e dưới dạng nhị phân, khi đó giá trị thập phân của e = </a:t>
                </a:r>
                <a14:m>
                  <m:oMath xmlns:m="http://schemas.openxmlformats.org/officeDocument/2006/math">
                    <m:nary>
                      <m:naryPr>
                        <m:chr m:val="∑"/>
                        <m:supHide m:val="on"/>
                        <m:ctrlPr>
                          <a:rPr lang="vi-VN" sz="1200" i="1" smtClean="0">
                            <a:solidFill>
                              <a:srgbClr val="0000FF"/>
                            </a:solidFill>
                            <a:latin typeface="Cambria Math"/>
                          </a:rPr>
                        </m:ctrlPr>
                      </m:naryPr>
                      <m:sub>
                        <m:sSub>
                          <m:sSubPr>
                            <m:ctrlPr>
                              <a:rPr lang="vi-VN" sz="1200" i="1" smtClean="0">
                                <a:solidFill>
                                  <a:srgbClr val="0000FF"/>
                                </a:solidFill>
                                <a:latin typeface="Cambria Math"/>
                              </a:rPr>
                            </m:ctrlPr>
                          </m:sSubPr>
                          <m:e>
                            <m:r>
                              <a:rPr lang="vi-VN" sz="1200" b="0" i="1" smtClean="0">
                                <a:solidFill>
                                  <a:srgbClr val="0000FF"/>
                                </a:solidFill>
                                <a:latin typeface="Cambria Math" panose="02040503050406030204" pitchFamily="18" charset="0"/>
                              </a:rPr>
                              <m:t>𝑒</m:t>
                            </m:r>
                          </m:e>
                          <m:sub>
                            <m:r>
                              <a:rPr lang="vi-VN" sz="1200" b="0" i="1" smtClean="0">
                                <a:solidFill>
                                  <a:srgbClr val="0000FF"/>
                                </a:solidFill>
                                <a:latin typeface="Cambria Math" panose="02040503050406030204" pitchFamily="18" charset="0"/>
                              </a:rPr>
                              <m:t>𝑖</m:t>
                            </m:r>
                          </m:sub>
                        </m:sSub>
                        <m:r>
                          <m:rPr>
                            <m:brk m:alnAt="7"/>
                          </m:rPr>
                          <a:rPr lang="vi-VN" sz="1200" i="1" smtClean="0">
                            <a:solidFill>
                              <a:srgbClr val="0000FF"/>
                            </a:solidFill>
                            <a:latin typeface="Cambria Math" panose="02040503050406030204" pitchFamily="18" charset="0"/>
                            <a:ea typeface="Cambria Math" panose="02040503050406030204" pitchFamily="18" charset="0"/>
                          </a:rPr>
                          <m:t>≠</m:t>
                        </m:r>
                        <m:r>
                          <a:rPr lang="vi-VN" sz="1200" b="0" i="1" smtClean="0">
                            <a:solidFill>
                              <a:srgbClr val="0000FF"/>
                            </a:solidFill>
                            <a:latin typeface="Cambria Math" panose="02040503050406030204" pitchFamily="18" charset="0"/>
                            <a:ea typeface="Cambria Math" panose="02040503050406030204" pitchFamily="18" charset="0"/>
                          </a:rPr>
                          <m:t>0</m:t>
                        </m:r>
                      </m:sub>
                      <m:sup/>
                      <m:e>
                        <m:sSup>
                          <m:sSupPr>
                            <m:ctrlPr>
                              <a:rPr lang="vi-VN" sz="1200" i="1" smtClean="0">
                                <a:solidFill>
                                  <a:srgbClr val="0000FF"/>
                                </a:solidFill>
                                <a:latin typeface="Cambria Math"/>
                              </a:rPr>
                            </m:ctrlPr>
                          </m:sSupPr>
                          <m:e>
                            <m:r>
                              <a:rPr lang="vi-VN" sz="1200" b="0" i="1" smtClean="0">
                                <a:solidFill>
                                  <a:srgbClr val="0000FF"/>
                                </a:solidFill>
                                <a:latin typeface="Cambria Math" panose="02040503050406030204" pitchFamily="18" charset="0"/>
                              </a:rPr>
                              <m:t>2</m:t>
                            </m:r>
                          </m:e>
                          <m:sup>
                            <m:r>
                              <a:rPr lang="vi-VN" sz="1200" b="0" i="1" smtClean="0">
                                <a:solidFill>
                                  <a:srgbClr val="0000FF"/>
                                </a:solidFill>
                                <a:latin typeface="Cambria Math" panose="02040503050406030204" pitchFamily="18" charset="0"/>
                              </a:rPr>
                              <m:t>𝑖</m:t>
                            </m:r>
                          </m:sup>
                        </m:sSup>
                      </m:e>
                    </m:nary>
                  </m:oMath>
                </a14:m>
                <a:endParaRPr lang="vi-VN" sz="1200" b="0" i="0" u="none" strike="noStrike" kern="1200" baseline="0" dirty="0">
                  <a:solidFill>
                    <a:schemeClr val="tx1"/>
                  </a:solidFill>
                  <a:latin typeface="+mn-lt"/>
                  <a:ea typeface="+mn-ea"/>
                  <a:cs typeface="+mn-cs"/>
                </a:endParaRPr>
              </a:p>
              <a:p>
                <a:pPr marL="228600" indent="-228600">
                  <a:buAutoNum type="arabicPeriod"/>
                </a:pPr>
                <a:r>
                  <a:rPr lang="vi-VN" sz="1200" b="0" i="0" u="none" strike="noStrike" kern="1200" baseline="0" dirty="0">
                    <a:solidFill>
                      <a:schemeClr val="tx1"/>
                    </a:solidFill>
                    <a:latin typeface="+mn-lt"/>
                    <a:ea typeface="+mn-ea"/>
                    <a:cs typeface="+mn-cs"/>
                  </a:rPr>
                  <a:t>Ap dụng tính chất số học module : [(</a:t>
                </a:r>
                <a:r>
                  <a:rPr lang="vi-VN" sz="1200" b="0" i="1" u="none" strike="noStrike" kern="1200" baseline="0" dirty="0">
                    <a:solidFill>
                      <a:schemeClr val="tx1"/>
                    </a:solidFill>
                    <a:latin typeface="+mn-lt"/>
                    <a:ea typeface="+mn-ea"/>
                    <a:cs typeface="+mn-cs"/>
                  </a:rPr>
                  <a:t>a </a:t>
                </a:r>
                <a:r>
                  <a:rPr lang="vi-VN" sz="1200" b="0" i="0" u="none" strike="noStrike" kern="1200" baseline="0" dirty="0">
                    <a:solidFill>
                      <a:schemeClr val="tx1"/>
                    </a:solidFill>
                    <a:latin typeface="+mn-lt"/>
                    <a:ea typeface="+mn-ea"/>
                    <a:cs typeface="+mn-cs"/>
                  </a:rPr>
                  <a:t>mod </a:t>
                </a:r>
                <a:r>
                  <a:rPr lang="vi-VN" sz="1200" b="0" i="1" u="none" strike="noStrike" kern="1200" baseline="0" dirty="0">
                    <a:solidFill>
                      <a:schemeClr val="tx1"/>
                    </a:solidFill>
                    <a:latin typeface="+mn-lt"/>
                    <a:ea typeface="+mn-ea"/>
                    <a:cs typeface="+mn-cs"/>
                  </a:rPr>
                  <a:t>n</a:t>
                </a:r>
                <a:r>
                  <a:rPr lang="vi-VN" sz="1200" b="0" i="0" u="none" strike="noStrike" kern="1200" baseline="0" dirty="0">
                    <a:solidFill>
                      <a:schemeClr val="tx1"/>
                    </a:solidFill>
                    <a:latin typeface="+mn-lt"/>
                    <a:ea typeface="+mn-ea"/>
                    <a:cs typeface="+mn-cs"/>
                  </a:rPr>
                  <a:t>) * (</a:t>
                </a:r>
                <a:r>
                  <a:rPr lang="vi-VN" sz="1200" b="0" i="1" u="none" strike="noStrike" kern="1200" baseline="0" dirty="0">
                    <a:solidFill>
                      <a:schemeClr val="tx1"/>
                    </a:solidFill>
                    <a:latin typeface="+mn-lt"/>
                    <a:ea typeface="+mn-ea"/>
                    <a:cs typeface="+mn-cs"/>
                  </a:rPr>
                  <a:t>b </a:t>
                </a:r>
                <a:r>
                  <a:rPr lang="vi-VN" sz="1200" b="0" i="0" u="none" strike="noStrike" kern="1200" baseline="0" dirty="0">
                    <a:solidFill>
                      <a:schemeClr val="tx1"/>
                    </a:solidFill>
                    <a:latin typeface="+mn-lt"/>
                    <a:ea typeface="+mn-ea"/>
                    <a:cs typeface="+mn-cs"/>
                  </a:rPr>
                  <a:t>mod </a:t>
                </a:r>
                <a:r>
                  <a:rPr lang="vi-VN" sz="1200" b="0" i="1" u="none" strike="noStrike" kern="1200" baseline="0" dirty="0">
                    <a:solidFill>
                      <a:schemeClr val="tx1"/>
                    </a:solidFill>
                    <a:latin typeface="+mn-lt"/>
                    <a:ea typeface="+mn-ea"/>
                    <a:cs typeface="+mn-cs"/>
                  </a:rPr>
                  <a:t>n</a:t>
                </a:r>
                <a:r>
                  <a:rPr lang="vi-VN" sz="1200" b="0" i="0" u="none" strike="noStrike" kern="1200" baseline="0" dirty="0">
                    <a:solidFill>
                      <a:schemeClr val="tx1"/>
                    </a:solidFill>
                    <a:latin typeface="+mn-lt"/>
                    <a:ea typeface="+mn-ea"/>
                    <a:cs typeface="+mn-cs"/>
                  </a:rPr>
                  <a:t>)] mod </a:t>
                </a:r>
                <a:r>
                  <a:rPr lang="vi-VN" sz="1200" b="0" i="1" u="none" strike="noStrike" kern="1200" baseline="0" dirty="0">
                    <a:solidFill>
                      <a:schemeClr val="tx1"/>
                    </a:solidFill>
                    <a:latin typeface="+mn-lt"/>
                    <a:ea typeface="+mn-ea"/>
                    <a:cs typeface="+mn-cs"/>
                  </a:rPr>
                  <a:t>n </a:t>
                </a:r>
                <a:r>
                  <a:rPr lang="vi-VN" sz="1200" b="0" i="0" u="none" strike="noStrike" kern="1200" baseline="0" dirty="0">
                    <a:solidFill>
                      <a:schemeClr val="tx1"/>
                    </a:solidFill>
                    <a:latin typeface="+mn-lt"/>
                    <a:ea typeface="+mn-ea"/>
                    <a:cs typeface="+mn-cs"/>
                  </a:rPr>
                  <a:t>= (</a:t>
                </a:r>
                <a:r>
                  <a:rPr lang="vi-VN" sz="1200" b="0" i="1" u="none" strike="noStrike" kern="1200" baseline="0" dirty="0">
                    <a:solidFill>
                      <a:schemeClr val="tx1"/>
                    </a:solidFill>
                    <a:latin typeface="+mn-lt"/>
                    <a:ea typeface="+mn-ea"/>
                    <a:cs typeface="+mn-cs"/>
                  </a:rPr>
                  <a:t>a </a:t>
                </a:r>
                <a:r>
                  <a:rPr lang="vi-VN" sz="1200" b="0" i="0" u="none" strike="noStrike" kern="1200" baseline="0" dirty="0">
                    <a:solidFill>
                      <a:schemeClr val="tx1"/>
                    </a:solidFill>
                    <a:latin typeface="+mn-lt"/>
                    <a:ea typeface="+mn-ea"/>
                    <a:cs typeface="+mn-cs"/>
                  </a:rPr>
                  <a:t>* </a:t>
                </a:r>
                <a:r>
                  <a:rPr lang="vi-VN" sz="1200" b="0" i="1" u="none" strike="noStrike" kern="1200" baseline="0" dirty="0">
                    <a:solidFill>
                      <a:schemeClr val="tx1"/>
                    </a:solidFill>
                    <a:latin typeface="+mn-lt"/>
                    <a:ea typeface="+mn-ea"/>
                    <a:cs typeface="+mn-cs"/>
                  </a:rPr>
                  <a:t>b</a:t>
                </a:r>
                <a:r>
                  <a:rPr lang="vi-VN" sz="1200" b="0" i="0" u="none" strike="noStrike" kern="1200" baseline="0" dirty="0">
                    <a:solidFill>
                      <a:schemeClr val="tx1"/>
                    </a:solidFill>
                    <a:latin typeface="+mn-lt"/>
                    <a:ea typeface="+mn-ea"/>
                    <a:cs typeface="+mn-cs"/>
                  </a:rPr>
                  <a:t>) mod </a:t>
                </a:r>
                <a:r>
                  <a:rPr lang="vi-VN" sz="1200" b="0" i="1" u="none" strike="noStrike" kern="1200" baseline="0" dirty="0">
                    <a:solidFill>
                      <a:schemeClr val="tx1"/>
                    </a:solidFill>
                    <a:latin typeface="+mn-lt"/>
                    <a:ea typeface="+mn-ea"/>
                    <a:cs typeface="+mn-cs"/>
                  </a:rPr>
                  <a:t>n</a:t>
                </a:r>
              </a:p>
              <a:p>
                <a:pPr marL="228600" indent="-228600">
                  <a:buAutoNum type="arabicPeriod"/>
                </a:pPr>
                <a:r>
                  <a:rPr lang="vi-VN" sz="1200" b="0" i="0" u="none" strike="noStrike" kern="1200" baseline="0" dirty="0">
                    <a:solidFill>
                      <a:schemeClr val="tx1"/>
                    </a:solidFill>
                    <a:latin typeface="+mn-lt"/>
                    <a:ea typeface="+mn-ea"/>
                    <a:cs typeface="+mn-cs"/>
                  </a:rPr>
                  <a:t>Chọn e = 3 không an toàn</a:t>
                </a:r>
              </a:p>
              <a:p>
                <a:pPr marL="228600" indent="-228600">
                  <a:buAutoNum type="arabicPeriod"/>
                </a:pPr>
                <a:r>
                  <a:rPr lang="vi-VN" sz="1200" b="0" i="0" u="none" strike="noStrike" kern="1200" baseline="0" dirty="0">
                    <a:solidFill>
                      <a:schemeClr val="tx1"/>
                    </a:solidFill>
                    <a:latin typeface="+mn-lt"/>
                    <a:ea typeface="+mn-ea"/>
                    <a:cs typeface="+mn-cs"/>
                  </a:rPr>
                  <a:t>Việc lựa chọn các giá trị e như vậy khiến cho số lượng bít 1 sẽ chỉ có 2 bít, do đó ở giải thuật ở slide sau sẽ giảm bớt số lượng phép nhân trong tính toán hàm mũ hay nói cách khác giảm tối thiểu số lần nhân trong tính toán hàm mũ.</a:t>
                </a:r>
              </a:p>
            </p:txBody>
          </p:sp>
        </mc:Choice>
        <mc:Fallback xmlns="">
          <p:sp>
            <p:nvSpPr>
              <p:cNvPr id="3" name="Notes Placeholder 2"/>
              <p:cNvSpPr>
                <a:spLocks noGrp="1"/>
              </p:cNvSpPr>
              <p:nvPr>
                <p:ph type="body" idx="1"/>
              </p:nvPr>
            </p:nvSpPr>
            <p:spPr/>
            <p:txBody>
              <a:bodyPr/>
              <a:lstStyle/>
              <a:p>
                <a:pPr marL="228600" indent="-228600">
                  <a:buAutoNum type="arabicPeriod"/>
                </a:pPr>
                <a:r>
                  <a:rPr lang="vi-VN" sz="1200" b="0" i="0" u="none" strike="noStrike" kern="1200" baseline="0" dirty="0" smtClean="0">
                    <a:solidFill>
                      <a:schemeClr val="tx1"/>
                    </a:solidFill>
                    <a:latin typeface="+mn-lt"/>
                    <a:ea typeface="+mn-ea"/>
                    <a:cs typeface="+mn-cs"/>
                  </a:rPr>
                  <a:t>Biểu diễn e dưới dạng nhị phân, khi đó giá trị thập phân của e = </a:t>
                </a:r>
                <a:r>
                  <a:rPr lang="vi-VN" sz="1200" i="0" smtClean="0">
                    <a:solidFill>
                      <a:srgbClr val="0000FF"/>
                    </a:solidFill>
                    <a:latin typeface="Cambria Math" panose="02040503050406030204" pitchFamily="18" charset="0"/>
                  </a:rPr>
                  <a:t>∑</a:t>
                </a:r>
                <a:r>
                  <a:rPr lang="vi-VN" sz="1200" b="0" i="0" smtClean="0">
                    <a:solidFill>
                      <a:srgbClr val="0000FF"/>
                    </a:solidFill>
                    <a:latin typeface="Cambria Math" panose="02040503050406030204" pitchFamily="18" charset="0"/>
                    <a:ea typeface="Cambria Math" panose="02040503050406030204" pitchFamily="18" charset="0"/>
                  </a:rPr>
                  <a:t>_(</a:t>
                </a:r>
                <a:r>
                  <a:rPr lang="vi-VN" sz="1200" b="0" i="0" smtClean="0">
                    <a:solidFill>
                      <a:srgbClr val="0000FF"/>
                    </a:solidFill>
                    <a:latin typeface="Cambria Math" panose="02040503050406030204" pitchFamily="18" charset="0"/>
                  </a:rPr>
                  <a:t>𝑒_𝑖</a:t>
                </a:r>
                <a:r>
                  <a:rPr lang="vi-VN" sz="1200" i="0" smtClean="0">
                    <a:solidFill>
                      <a:srgbClr val="0000FF"/>
                    </a:solidFill>
                    <a:latin typeface="Cambria Math" panose="02040503050406030204" pitchFamily="18" charset="0"/>
                    <a:ea typeface="Cambria Math" panose="02040503050406030204" pitchFamily="18" charset="0"/>
                  </a:rPr>
                  <a:t>≠</a:t>
                </a:r>
                <a:r>
                  <a:rPr lang="vi-VN" sz="1200" b="0" i="0" smtClean="0">
                    <a:solidFill>
                      <a:srgbClr val="0000FF"/>
                    </a:solidFill>
                    <a:latin typeface="Cambria Math" panose="02040503050406030204" pitchFamily="18" charset="0"/>
                    <a:ea typeface="Cambria Math" panose="02040503050406030204" pitchFamily="18" charset="0"/>
                  </a:rPr>
                  <a:t>0)▒</a:t>
                </a:r>
                <a:r>
                  <a:rPr lang="vi-VN" sz="1200" b="0" i="0" smtClean="0">
                    <a:solidFill>
                      <a:srgbClr val="0000FF"/>
                    </a:solidFill>
                    <a:latin typeface="Cambria Math" panose="02040503050406030204" pitchFamily="18" charset="0"/>
                  </a:rPr>
                  <a:t>2^𝑖 </a:t>
                </a:r>
                <a:endParaRPr lang="vi-VN" sz="1200" b="0" i="0" u="none" strike="noStrike" kern="1200" baseline="0" dirty="0">
                  <a:solidFill>
                    <a:schemeClr val="tx1"/>
                  </a:solidFill>
                  <a:latin typeface="+mn-lt"/>
                  <a:ea typeface="+mn-ea"/>
                  <a:cs typeface="+mn-cs"/>
                </a:endParaRPr>
              </a:p>
              <a:p>
                <a:pPr marL="228600" indent="-228600">
                  <a:buAutoNum type="arabicPeriod"/>
                </a:pPr>
                <a:r>
                  <a:rPr lang="vi-VN" sz="1200" b="0" i="0" u="none" strike="noStrike" kern="1200" baseline="0" dirty="0">
                    <a:solidFill>
                      <a:schemeClr val="tx1"/>
                    </a:solidFill>
                    <a:latin typeface="+mn-lt"/>
                    <a:ea typeface="+mn-ea"/>
                    <a:cs typeface="+mn-cs"/>
                  </a:rPr>
                  <a:t>Ap dụng tính chất số học module : [(</a:t>
                </a:r>
                <a:r>
                  <a:rPr lang="vi-VN" sz="1200" b="0" i="1" u="none" strike="noStrike" kern="1200" baseline="0" dirty="0">
                    <a:solidFill>
                      <a:schemeClr val="tx1"/>
                    </a:solidFill>
                    <a:latin typeface="+mn-lt"/>
                    <a:ea typeface="+mn-ea"/>
                    <a:cs typeface="+mn-cs"/>
                  </a:rPr>
                  <a:t>a </a:t>
                </a:r>
                <a:r>
                  <a:rPr lang="vi-VN" sz="1200" b="0" i="0" u="none" strike="noStrike" kern="1200" baseline="0" dirty="0">
                    <a:solidFill>
                      <a:schemeClr val="tx1"/>
                    </a:solidFill>
                    <a:latin typeface="+mn-lt"/>
                    <a:ea typeface="+mn-ea"/>
                    <a:cs typeface="+mn-cs"/>
                  </a:rPr>
                  <a:t>mod </a:t>
                </a:r>
                <a:r>
                  <a:rPr lang="vi-VN" sz="1200" b="0" i="1" u="none" strike="noStrike" kern="1200" baseline="0" dirty="0">
                    <a:solidFill>
                      <a:schemeClr val="tx1"/>
                    </a:solidFill>
                    <a:latin typeface="+mn-lt"/>
                    <a:ea typeface="+mn-ea"/>
                    <a:cs typeface="+mn-cs"/>
                  </a:rPr>
                  <a:t>n</a:t>
                </a:r>
                <a:r>
                  <a:rPr lang="vi-VN" sz="1200" b="0" i="0" u="none" strike="noStrike" kern="1200" baseline="0" dirty="0">
                    <a:solidFill>
                      <a:schemeClr val="tx1"/>
                    </a:solidFill>
                    <a:latin typeface="+mn-lt"/>
                    <a:ea typeface="+mn-ea"/>
                    <a:cs typeface="+mn-cs"/>
                  </a:rPr>
                  <a:t>) * (</a:t>
                </a:r>
                <a:r>
                  <a:rPr lang="vi-VN" sz="1200" b="0" i="1" u="none" strike="noStrike" kern="1200" baseline="0" dirty="0">
                    <a:solidFill>
                      <a:schemeClr val="tx1"/>
                    </a:solidFill>
                    <a:latin typeface="+mn-lt"/>
                    <a:ea typeface="+mn-ea"/>
                    <a:cs typeface="+mn-cs"/>
                  </a:rPr>
                  <a:t>b </a:t>
                </a:r>
                <a:r>
                  <a:rPr lang="vi-VN" sz="1200" b="0" i="0" u="none" strike="noStrike" kern="1200" baseline="0" dirty="0">
                    <a:solidFill>
                      <a:schemeClr val="tx1"/>
                    </a:solidFill>
                    <a:latin typeface="+mn-lt"/>
                    <a:ea typeface="+mn-ea"/>
                    <a:cs typeface="+mn-cs"/>
                  </a:rPr>
                  <a:t>mod </a:t>
                </a:r>
                <a:r>
                  <a:rPr lang="vi-VN" sz="1200" b="0" i="1" u="none" strike="noStrike" kern="1200" baseline="0" dirty="0">
                    <a:solidFill>
                      <a:schemeClr val="tx1"/>
                    </a:solidFill>
                    <a:latin typeface="+mn-lt"/>
                    <a:ea typeface="+mn-ea"/>
                    <a:cs typeface="+mn-cs"/>
                  </a:rPr>
                  <a:t>n</a:t>
                </a:r>
                <a:r>
                  <a:rPr lang="vi-VN" sz="1200" b="0" i="0" u="none" strike="noStrike" kern="1200" baseline="0" dirty="0">
                    <a:solidFill>
                      <a:schemeClr val="tx1"/>
                    </a:solidFill>
                    <a:latin typeface="+mn-lt"/>
                    <a:ea typeface="+mn-ea"/>
                    <a:cs typeface="+mn-cs"/>
                  </a:rPr>
                  <a:t>)] mod </a:t>
                </a:r>
                <a:r>
                  <a:rPr lang="vi-VN" sz="1200" b="0" i="1" u="none" strike="noStrike" kern="1200" baseline="0" dirty="0">
                    <a:solidFill>
                      <a:schemeClr val="tx1"/>
                    </a:solidFill>
                    <a:latin typeface="+mn-lt"/>
                    <a:ea typeface="+mn-ea"/>
                    <a:cs typeface="+mn-cs"/>
                  </a:rPr>
                  <a:t>n </a:t>
                </a:r>
                <a:r>
                  <a:rPr lang="vi-VN" sz="1200" b="0" i="0" u="none" strike="noStrike" kern="1200" baseline="0" dirty="0">
                    <a:solidFill>
                      <a:schemeClr val="tx1"/>
                    </a:solidFill>
                    <a:latin typeface="+mn-lt"/>
                    <a:ea typeface="+mn-ea"/>
                    <a:cs typeface="+mn-cs"/>
                  </a:rPr>
                  <a:t>= (</a:t>
                </a:r>
                <a:r>
                  <a:rPr lang="vi-VN" sz="1200" b="0" i="1" u="none" strike="noStrike" kern="1200" baseline="0" dirty="0">
                    <a:solidFill>
                      <a:schemeClr val="tx1"/>
                    </a:solidFill>
                    <a:latin typeface="+mn-lt"/>
                    <a:ea typeface="+mn-ea"/>
                    <a:cs typeface="+mn-cs"/>
                  </a:rPr>
                  <a:t>a </a:t>
                </a:r>
                <a:r>
                  <a:rPr lang="vi-VN" sz="1200" b="0" i="0" u="none" strike="noStrike" kern="1200" baseline="0" dirty="0">
                    <a:solidFill>
                      <a:schemeClr val="tx1"/>
                    </a:solidFill>
                    <a:latin typeface="+mn-lt"/>
                    <a:ea typeface="+mn-ea"/>
                    <a:cs typeface="+mn-cs"/>
                  </a:rPr>
                  <a:t>* </a:t>
                </a:r>
                <a:r>
                  <a:rPr lang="vi-VN" sz="1200" b="0" i="1" u="none" strike="noStrike" kern="1200" baseline="0" dirty="0">
                    <a:solidFill>
                      <a:schemeClr val="tx1"/>
                    </a:solidFill>
                    <a:latin typeface="+mn-lt"/>
                    <a:ea typeface="+mn-ea"/>
                    <a:cs typeface="+mn-cs"/>
                  </a:rPr>
                  <a:t>b</a:t>
                </a:r>
                <a:r>
                  <a:rPr lang="vi-VN" sz="1200" b="0" i="0" u="none" strike="noStrike" kern="1200" baseline="0" dirty="0">
                    <a:solidFill>
                      <a:schemeClr val="tx1"/>
                    </a:solidFill>
                    <a:latin typeface="+mn-lt"/>
                    <a:ea typeface="+mn-ea"/>
                    <a:cs typeface="+mn-cs"/>
                  </a:rPr>
                  <a:t>) mod </a:t>
                </a:r>
                <a:r>
                  <a:rPr lang="vi-VN" sz="1200" b="0" i="1" u="none" strike="noStrike" kern="1200" baseline="0" dirty="0">
                    <a:solidFill>
                      <a:schemeClr val="tx1"/>
                    </a:solidFill>
                    <a:latin typeface="+mn-lt"/>
                    <a:ea typeface="+mn-ea"/>
                    <a:cs typeface="+mn-cs"/>
                  </a:rPr>
                  <a:t>n</a:t>
                </a:r>
              </a:p>
              <a:p>
                <a:pPr marL="228600" indent="-228600">
                  <a:buAutoNum type="arabicPeriod"/>
                </a:pPr>
                <a:r>
                  <a:rPr lang="vi-VN" sz="1200" b="0" i="0" u="none" strike="noStrike" kern="1200" baseline="0" dirty="0">
                    <a:solidFill>
                      <a:schemeClr val="tx1"/>
                    </a:solidFill>
                    <a:latin typeface="+mn-lt"/>
                    <a:ea typeface="+mn-ea"/>
                    <a:cs typeface="+mn-cs"/>
                  </a:rPr>
                  <a:t>Chọn e = 3 không an toàn</a:t>
                </a:r>
              </a:p>
              <a:p>
                <a:pPr marL="228600" indent="-228600">
                  <a:buAutoNum type="arabicPeriod"/>
                </a:pPr>
                <a:r>
                  <a:rPr lang="vi-VN" sz="1200" b="0" i="0" u="none" strike="noStrike" kern="1200" baseline="0" dirty="0">
                    <a:solidFill>
                      <a:schemeClr val="tx1"/>
                    </a:solidFill>
                    <a:latin typeface="+mn-lt"/>
                    <a:ea typeface="+mn-ea"/>
                    <a:cs typeface="+mn-cs"/>
                  </a:rPr>
                  <a:t>Việc lựa chọn các giá trị e như vậy khiến cho số lượng bít 1 sẽ chỉ có 2 bít, do đó ở giải thuật ở slide sau sẽ giảm bớt số lượng phép nhân trong tính toán hàm mũ hay nói cách khác giảm tối thiểu số lần nhân trong tính toán hàm mũ.</a:t>
                </a:r>
              </a:p>
            </p:txBody>
          </p:sp>
        </mc:Fallback>
      </mc:AlternateContent>
      <p:sp>
        <p:nvSpPr>
          <p:cNvPr id="4" name="Slide Number Placeholder 3"/>
          <p:cNvSpPr>
            <a:spLocks noGrp="1"/>
          </p:cNvSpPr>
          <p:nvPr>
            <p:ph type="sldNum" sz="quarter" idx="10"/>
          </p:nvPr>
        </p:nvSpPr>
        <p:spPr/>
        <p:txBody>
          <a:bodyPr/>
          <a:lstStyle/>
          <a:p>
            <a:fld id="{09372F0E-621F-424C-89FF-24BEB03BD4CE}" type="slidenum">
              <a:rPr lang="en-US" altLang="vi-VN" smtClean="0"/>
              <a:pPr/>
              <a:t>24</a:t>
            </a:fld>
            <a:endParaRPr lang="en-US" altLang="vi-VN"/>
          </a:p>
        </p:txBody>
      </p:sp>
    </p:spTree>
    <p:extLst>
      <p:ext uri="{BB962C8B-B14F-4D97-AF65-F5344CB8AC3E}">
        <p14:creationId xmlns:p14="http://schemas.microsoft.com/office/powerpoint/2010/main" val="31237215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b="0" i="0" u="none" strike="noStrike" kern="1200" baseline="0">
                <a:solidFill>
                  <a:schemeClr val="tx1"/>
                </a:solidFill>
                <a:latin typeface="+mn-lt"/>
                <a:ea typeface="+mn-ea"/>
                <a:cs typeface="+mn-cs"/>
              </a:rPr>
              <a:t>Tính mã hóa sử dụng thuật toán bình phương nhân</a:t>
            </a:r>
            <a:endParaRPr lang="vi-VN"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372F0E-621F-424C-89FF-24BEB03BD4CE}" type="slidenum">
              <a:rPr lang="en-US" altLang="vi-VN" smtClean="0"/>
              <a:pPr/>
              <a:t>25</a:t>
            </a:fld>
            <a:endParaRPr lang="en-US" altLang="vi-VN"/>
          </a:p>
        </p:txBody>
      </p:sp>
    </p:spTree>
    <p:extLst>
      <p:ext uri="{BB962C8B-B14F-4D97-AF65-F5344CB8AC3E}">
        <p14:creationId xmlns:p14="http://schemas.microsoft.com/office/powerpoint/2010/main" val="15715214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vi-VN" sz="1200" b="1" i="0" u="none" strike="noStrike" kern="1200" baseline="0">
                <a:solidFill>
                  <a:schemeClr val="tx1"/>
                </a:solidFill>
                <a:latin typeface="+mn-lt"/>
                <a:ea typeface="+mn-ea"/>
                <a:cs typeface="+mn-cs"/>
              </a:rPr>
              <a:t>Giai thuật nêu trên là Thuật toán bình phương nhân </a:t>
            </a:r>
            <a:r>
              <a:rPr lang="vi-VN" sz="1200" b="0" i="0" u="none" strike="noStrike" kern="1200" baseline="0">
                <a:solidFill>
                  <a:schemeClr val="tx1"/>
                </a:solidFill>
                <a:latin typeface="+mn-lt"/>
                <a:ea typeface="+mn-ea"/>
                <a:cs typeface="+mn-cs"/>
              </a:rPr>
              <a:t>- Giải thuật hiệu quả cho mã hóa</a:t>
            </a:r>
          </a:p>
          <a:p>
            <a:pPr marL="228600" indent="-228600">
              <a:buAutoNum type="arabicPeriod"/>
            </a:pPr>
            <a:r>
              <a:rPr lang="vi-VN" sz="1200" b="0" i="0" u="none" strike="noStrike" kern="1200" baseline="0">
                <a:solidFill>
                  <a:schemeClr val="tx1"/>
                </a:solidFill>
                <a:latin typeface="+mn-lt"/>
                <a:ea typeface="+mn-ea"/>
                <a:cs typeface="+mn-cs"/>
              </a:rPr>
              <a:t>Số nguyên b được biểu diễn dưới dạng nhị phân b</a:t>
            </a:r>
            <a:r>
              <a:rPr lang="vi-VN" sz="1200" b="0" i="0" u="none" strike="noStrike" kern="1200" baseline="-25000">
                <a:solidFill>
                  <a:schemeClr val="tx1"/>
                </a:solidFill>
                <a:latin typeface="+mn-lt"/>
                <a:ea typeface="+mn-ea"/>
                <a:cs typeface="+mn-cs"/>
              </a:rPr>
              <a:t>i. </a:t>
            </a:r>
          </a:p>
          <a:p>
            <a:pPr marL="228600" indent="-228600">
              <a:buAutoNum type="arabicPeriod"/>
            </a:pPr>
            <a:r>
              <a:rPr lang="vi-VN" sz="1200" b="0" i="0" u="none" strike="noStrike" kern="1200" baseline="0">
                <a:solidFill>
                  <a:schemeClr val="tx1"/>
                </a:solidFill>
                <a:latin typeface="+mn-lt"/>
                <a:ea typeface="+mn-ea"/>
                <a:cs typeface="+mn-cs"/>
              </a:rPr>
              <a:t>Khi biểu diễn nhị phân như vậy thí số bít 1 ít đi thì sẽ giảm bớt khối lượng tính toán cho hàm mũ</a:t>
            </a:r>
            <a:endParaRPr lang="en-US" sz="1200" b="0" i="0" u="none" strike="noStrike" kern="1200" baseline="0">
              <a:solidFill>
                <a:schemeClr val="tx1"/>
              </a:solidFill>
              <a:latin typeface="+mn-lt"/>
              <a:ea typeface="+mn-ea"/>
              <a:cs typeface="+mn-cs"/>
            </a:endParaRPr>
          </a:p>
          <a:p>
            <a:pPr marL="228600" indent="-228600">
              <a:buAutoNum type="arabicPeriod"/>
            </a:pPr>
            <a:endParaRPr lang="en-US" sz="1200" b="0" i="0" u="none" strike="noStrike" kern="1200" baseline="0">
              <a:solidFill>
                <a:schemeClr val="tx1"/>
              </a:solidFill>
              <a:latin typeface="+mn-lt"/>
              <a:ea typeface="+mn-ea"/>
              <a:cs typeface="+mn-cs"/>
            </a:endParaRPr>
          </a:p>
          <a:p>
            <a:pPr marL="0" indent="0">
              <a:buNone/>
            </a:pPr>
            <a:r>
              <a:rPr lang="en-US" sz="1200" b="1" i="0" u="none" strike="noStrike" kern="1200" baseline="0">
                <a:solidFill>
                  <a:schemeClr val="tx1"/>
                </a:solidFill>
                <a:latin typeface="+mn-lt"/>
                <a:ea typeface="+mn-ea"/>
                <a:cs typeface="+mn-cs"/>
              </a:rPr>
              <a:t>Công cụ tính online: </a:t>
            </a:r>
            <a:r>
              <a:rPr lang="en-US" sz="1200" b="0" i="0" u="none" strike="noStrike" kern="1200" baseline="0">
                <a:solidFill>
                  <a:schemeClr val="tx1"/>
                </a:solidFill>
                <a:latin typeface="+mn-lt"/>
                <a:ea typeface="+mn-ea"/>
                <a:cs typeface="+mn-cs"/>
              </a:rPr>
              <a:t>http://www.emathcalculator.com/en/calculators/algebra/powerMod.php</a:t>
            </a:r>
            <a:endParaRPr lang="vi-VN"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372F0E-621F-424C-89FF-24BEB03BD4CE}" type="slidenum">
              <a:rPr lang="en-US" altLang="vi-VN" smtClean="0"/>
              <a:pPr/>
              <a:t>26</a:t>
            </a:fld>
            <a:endParaRPr lang="en-US" altLang="vi-VN"/>
          </a:p>
        </p:txBody>
      </p:sp>
    </p:spTree>
    <p:extLst>
      <p:ext uri="{BB962C8B-B14F-4D97-AF65-F5344CB8AC3E}">
        <p14:creationId xmlns:p14="http://schemas.microsoft.com/office/powerpoint/2010/main" val="2727366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Chương</a:t>
            </a:r>
            <a:r>
              <a:rPr lang="en-US" baseline="0"/>
              <a:t> 2 và 3 gộp thành một chương</a:t>
            </a:r>
            <a:endParaRPr lang="en-US"/>
          </a:p>
        </p:txBody>
      </p:sp>
      <p:sp>
        <p:nvSpPr>
          <p:cNvPr id="4" name="Slide Number Placeholder 3"/>
          <p:cNvSpPr>
            <a:spLocks noGrp="1"/>
          </p:cNvSpPr>
          <p:nvPr>
            <p:ph type="sldNum" sz="quarter" idx="10"/>
          </p:nvPr>
        </p:nvSpPr>
        <p:spPr/>
        <p:txBody>
          <a:bodyPr/>
          <a:lstStyle/>
          <a:p>
            <a:fld id="{09372F0E-621F-424C-89FF-24BEB03BD4CE}" type="slidenum">
              <a:rPr lang="en-US" altLang="vi-VN" smtClean="0"/>
              <a:pPr/>
              <a:t>2</a:t>
            </a:fld>
            <a:endParaRPr lang="en-US" altLang="vi-VN"/>
          </a:p>
        </p:txBody>
      </p:sp>
    </p:spTree>
    <p:extLst>
      <p:ext uri="{BB962C8B-B14F-4D97-AF65-F5344CB8AC3E}">
        <p14:creationId xmlns:p14="http://schemas.microsoft.com/office/powerpoint/2010/main" val="37781216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228600" indent="-228600">
                  <a:buAutoNum type="arabicPeriod"/>
                </a:pPr>
                <a:r>
                  <a:rPr lang="vi-VN" sz="1200"/>
                  <a:t>Định</a:t>
                </a:r>
                <a:r>
                  <a:rPr lang="vi-VN" sz="1200" baseline="0"/>
                  <a:t> </a:t>
                </a:r>
                <a:r>
                  <a:rPr lang="vi-VN" sz="1200" baseline="0" dirty="0"/>
                  <a:t>lý phần dư Trung Hoa</a:t>
                </a:r>
                <a:r>
                  <a:rPr lang="vi-VN" sz="1200" baseline="0"/>
                  <a:t>: </a:t>
                </a:r>
                <a:endParaRPr lang="en-US" sz="1200" baseline="0"/>
              </a:p>
              <a:p>
                <a:pPr marL="0" indent="0">
                  <a:buNone/>
                </a:pPr>
                <a:r>
                  <a:rPr lang="en-US" sz="1200" baseline="0"/>
                  <a:t>- </a:t>
                </a:r>
                <a:r>
                  <a:rPr lang="vi-VN" sz="1200" baseline="0"/>
                  <a:t>Nếu </a:t>
                </a:r>
                <a:r>
                  <a:rPr lang="vi-VN" sz="1200" baseline="0" dirty="0"/>
                  <a:t>một số </a:t>
                </a:r>
                <a:r>
                  <a:rPr lang="vi-VN" sz="1200" b="1" baseline="0" dirty="0"/>
                  <a:t>M phân tích được thành tích của các số nhỏ hơn và từng cặp nguyên tố cùng nhau</a:t>
                </a:r>
                <a:r>
                  <a:rPr lang="vi-VN" sz="1200" baseline="0" dirty="0"/>
                  <a:t>, thì ta sẽ có cách tính hiệu quả hơn nhờ định lý này.</a:t>
                </a:r>
              </a:p>
              <a:p>
                <a:r>
                  <a:rPr lang="en-US" sz="1200" baseline="0"/>
                  <a:t>=&gt; </a:t>
                </a:r>
                <a:r>
                  <a:rPr lang="vi-VN" sz="1200" baseline="0"/>
                  <a:t>Tính </a:t>
                </a:r>
                <a:r>
                  <a:rPr lang="vi-VN" sz="1200" baseline="0" dirty="0"/>
                  <a:t>A mod M với M khá lớn, ta </a:t>
                </a:r>
                <a:r>
                  <a:rPr lang="vi-VN" sz="1200" baseline="0"/>
                  <a:t>đưa v</a:t>
                </a:r>
                <a:r>
                  <a:rPr lang="en-US" sz="1200" baseline="0"/>
                  <a:t>ề</a:t>
                </a:r>
                <a:r>
                  <a:rPr lang="vi-VN" sz="1200" baseline="0"/>
                  <a:t> </a:t>
                </a:r>
                <a:r>
                  <a:rPr lang="vi-VN" sz="1200" baseline="0" dirty="0"/>
                  <a:t>tính như công thức trên.</a:t>
                </a:r>
              </a:p>
              <a:p>
                <a:r>
                  <a:rPr lang="vi-VN" sz="1200" baseline="0" dirty="0"/>
                  <a:t>2. </a:t>
                </a:r>
                <a14:m>
                  <m:oMath xmlns:m="http://schemas.openxmlformats.org/officeDocument/2006/math">
                    <m:sSubSup>
                      <m:sSubSupPr>
                        <m:ctrlPr>
                          <a:rPr lang="vi-VN" sz="1200" b="0" i="1" smtClean="0">
                            <a:latin typeface="Cambria Math"/>
                          </a:rPr>
                        </m:ctrlPr>
                      </m:sSubSupPr>
                      <m:e>
                        <m:r>
                          <a:rPr lang="vi-VN" sz="1200" b="0" i="1" smtClean="0">
                            <a:latin typeface="Cambria Math" panose="02040503050406030204" pitchFamily="18" charset="0"/>
                          </a:rPr>
                          <m:t>𝑀</m:t>
                        </m:r>
                      </m:e>
                      <m:sub>
                        <m:r>
                          <a:rPr lang="vi-VN" sz="1200" b="0" i="1" smtClean="0">
                            <a:latin typeface="Cambria Math" panose="02040503050406030204" pitchFamily="18" charset="0"/>
                          </a:rPr>
                          <m:t>𝑖</m:t>
                        </m:r>
                      </m:sub>
                      <m:sup>
                        <m:r>
                          <a:rPr lang="vi-VN" sz="1200" b="0" i="1" smtClean="0">
                            <a:latin typeface="Cambria Math" panose="02040503050406030204" pitchFamily="18" charset="0"/>
                          </a:rPr>
                          <m:t>−1</m:t>
                        </m:r>
                      </m:sup>
                    </m:sSubSup>
                    <m:r>
                      <a:rPr lang="vi-VN" sz="1200" b="0" i="1" smtClean="0">
                        <a:latin typeface="Cambria Math" panose="02040503050406030204" pitchFamily="18" charset="0"/>
                      </a:rPr>
                      <m:t> </m:t>
                    </m:r>
                    <m:r>
                      <a:rPr lang="vi-VN" sz="1200" i="1">
                        <a:latin typeface="Cambria Math" panose="02040503050406030204" pitchFamily="18" charset="0"/>
                      </a:rPr>
                      <m:t>𝑚𝑜𝑑</m:t>
                    </m:r>
                    <m:r>
                      <a:rPr lang="vi-VN" sz="1200" i="1">
                        <a:latin typeface="Cambria Math" panose="02040503050406030204" pitchFamily="18" charset="0"/>
                      </a:rPr>
                      <m:t> </m:t>
                    </m:r>
                    <m:sSub>
                      <m:sSubPr>
                        <m:ctrlPr>
                          <a:rPr lang="vi-VN" sz="1200" i="1">
                            <a:latin typeface="Cambria Math"/>
                          </a:rPr>
                        </m:ctrlPr>
                      </m:sSubPr>
                      <m:e>
                        <m:r>
                          <a:rPr lang="vi-VN" sz="1200" i="1">
                            <a:latin typeface="Cambria Math" panose="02040503050406030204" pitchFamily="18" charset="0"/>
                          </a:rPr>
                          <m:t>𝑚</m:t>
                        </m:r>
                      </m:e>
                      <m:sub>
                        <m:r>
                          <a:rPr lang="vi-VN" sz="1200" b="0" i="1" smtClean="0">
                            <a:latin typeface="Cambria Math" panose="02040503050406030204" pitchFamily="18" charset="0"/>
                          </a:rPr>
                          <m:t>𝑖</m:t>
                        </m:r>
                      </m:sub>
                    </m:sSub>
                  </m:oMath>
                </a14:m>
                <a:r>
                  <a:rPr lang="vi-VN" sz="1200" baseline="0" dirty="0"/>
                  <a:t> là phần tử nghịch đảo của </a:t>
                </a:r>
                <a14:m>
                  <m:oMath xmlns:m="http://schemas.openxmlformats.org/officeDocument/2006/math">
                    <m:sSub>
                      <m:sSubPr>
                        <m:ctrlPr>
                          <a:rPr lang="vi-VN" sz="1200" i="1" smtClean="0">
                            <a:latin typeface="Cambria Math"/>
                          </a:rPr>
                        </m:ctrlPr>
                      </m:sSubPr>
                      <m:e>
                        <m:r>
                          <a:rPr lang="vi-VN" sz="1200" b="0" i="1" smtClean="0">
                            <a:latin typeface="Cambria Math" panose="02040503050406030204" pitchFamily="18" charset="0"/>
                          </a:rPr>
                          <m:t>𝑀</m:t>
                        </m:r>
                      </m:e>
                      <m:sub>
                        <m:r>
                          <a:rPr lang="vi-VN" sz="1200" i="1">
                            <a:latin typeface="Cambria Math" panose="02040503050406030204" pitchFamily="18" charset="0"/>
                          </a:rPr>
                          <m:t>𝑖</m:t>
                        </m:r>
                      </m:sub>
                    </m:sSub>
                  </m:oMath>
                </a14:m>
                <a:r>
                  <a:rPr lang="vi-VN" sz="1200" baseline="0" dirty="0"/>
                  <a:t> theo module </a:t>
                </a:r>
                <a14:m>
                  <m:oMath xmlns:m="http://schemas.openxmlformats.org/officeDocument/2006/math">
                    <m:sSub>
                      <m:sSubPr>
                        <m:ctrlPr>
                          <a:rPr lang="vi-VN" sz="1200" i="1" smtClean="0">
                            <a:latin typeface="Cambria Math"/>
                          </a:rPr>
                        </m:ctrlPr>
                      </m:sSubPr>
                      <m:e>
                        <m:r>
                          <a:rPr lang="vi-VN" sz="1200" i="1">
                            <a:latin typeface="Cambria Math" panose="02040503050406030204" pitchFamily="18" charset="0"/>
                          </a:rPr>
                          <m:t>𝑚</m:t>
                        </m:r>
                      </m:e>
                      <m:sub>
                        <m:r>
                          <a:rPr lang="vi-VN" sz="1200" b="0" i="1" smtClean="0">
                            <a:latin typeface="Cambria Math" panose="02040503050406030204" pitchFamily="18" charset="0"/>
                          </a:rPr>
                          <m:t>𝑖</m:t>
                        </m:r>
                      </m:sub>
                    </m:sSub>
                  </m:oMath>
                </a14:m>
                <a:endParaRPr lang="vi-VN" sz="1200" baseline="0" dirty="0"/>
              </a:p>
              <a:p>
                <a:r>
                  <a:rPr lang="vi-VN" sz="1200" b="0" i="0" kern="1200" dirty="0">
                    <a:solidFill>
                      <a:schemeClr val="tx1"/>
                    </a:solidFill>
                    <a:effectLst/>
                    <a:latin typeface="+mn-lt"/>
                    <a:ea typeface="+mn-ea"/>
                    <a:cs typeface="+mn-cs"/>
                  </a:rPr>
                  <a:t>Định lý số dư </a:t>
                </a:r>
                <a:r>
                  <a:rPr lang="vi-VN" sz="1200" b="0" i="0" u="none" strike="noStrike" kern="1200" dirty="0">
                    <a:solidFill>
                      <a:schemeClr val="tx1"/>
                    </a:solidFill>
                    <a:effectLst/>
                    <a:latin typeface="+mn-lt"/>
                    <a:ea typeface="+mn-ea"/>
                    <a:cs typeface="+mn-cs"/>
                    <a:hlinkClick r:id="rId3" tooltip="Trung Quốc"/>
                  </a:rPr>
                  <a:t>Trung Quốc</a:t>
                </a:r>
                <a:r>
                  <a:rPr lang="vi-VN" sz="1200" b="0" i="0" kern="1200" dirty="0">
                    <a:solidFill>
                      <a:schemeClr val="tx1"/>
                    </a:solidFill>
                    <a:effectLst/>
                    <a:latin typeface="+mn-lt"/>
                    <a:ea typeface="+mn-ea"/>
                    <a:cs typeface="+mn-cs"/>
                  </a:rPr>
                  <a:t> là tên người phương tây đặt cho định lý này. Người Trung Quốc gọi nó là </a:t>
                </a:r>
                <a:r>
                  <a:rPr lang="vi-VN" sz="1200" b="1" i="0" kern="1200" dirty="0">
                    <a:solidFill>
                      <a:schemeClr val="tx1"/>
                    </a:solidFill>
                    <a:effectLst/>
                    <a:latin typeface="+mn-lt"/>
                    <a:ea typeface="+mn-ea"/>
                    <a:cs typeface="+mn-cs"/>
                  </a:rPr>
                  <a:t>bài toán Hàn Tín điểm binh</a:t>
                </a:r>
                <a:r>
                  <a:rPr lang="vi-VN" sz="1200" b="0" i="0" kern="1200" dirty="0">
                    <a:solidFill>
                      <a:schemeClr val="tx1"/>
                    </a:solidFill>
                    <a:effectLst/>
                    <a:latin typeface="+mn-lt"/>
                    <a:ea typeface="+mn-ea"/>
                    <a:cs typeface="+mn-cs"/>
                  </a:rPr>
                  <a:t>. </a:t>
                </a:r>
                <a:r>
                  <a:rPr lang="vi-VN" sz="1200" b="0" i="0" u="none" strike="noStrike" kern="1200" dirty="0">
                    <a:solidFill>
                      <a:schemeClr val="tx1"/>
                    </a:solidFill>
                    <a:effectLst/>
                    <a:latin typeface="+mn-lt"/>
                    <a:ea typeface="+mn-ea"/>
                    <a:cs typeface="+mn-cs"/>
                    <a:hlinkClick r:id="rId4" tooltip="Hàn Tín"/>
                  </a:rPr>
                  <a:t>Hàn Tín</a:t>
                </a:r>
                <a:r>
                  <a:rPr lang="vi-VN" sz="1200" b="0" i="0" kern="1200" dirty="0">
                    <a:solidFill>
                      <a:schemeClr val="tx1"/>
                    </a:solidFill>
                    <a:effectLst/>
                    <a:latin typeface="+mn-lt"/>
                    <a:ea typeface="+mn-ea"/>
                    <a:cs typeface="+mn-cs"/>
                  </a:rPr>
                  <a:t> là một danh tướng thời </a:t>
                </a:r>
                <a:r>
                  <a:rPr lang="vi-VN" sz="1200" b="0" i="0" u="none" strike="noStrike" kern="1200" dirty="0">
                    <a:solidFill>
                      <a:schemeClr val="tx1"/>
                    </a:solidFill>
                    <a:effectLst/>
                    <a:latin typeface="+mn-lt"/>
                    <a:ea typeface="+mn-ea"/>
                    <a:cs typeface="+mn-cs"/>
                    <a:hlinkClick r:id="rId5" tooltip="Hán Sở"/>
                  </a:rPr>
                  <a:t>Hán Sở</a:t>
                </a:r>
                <a:r>
                  <a:rPr lang="vi-VN" sz="1200" b="0" i="0" kern="1200" dirty="0">
                    <a:solidFill>
                      <a:schemeClr val="tx1"/>
                    </a:solidFill>
                    <a:effectLst/>
                    <a:latin typeface="+mn-lt"/>
                    <a:ea typeface="+mn-ea"/>
                    <a:cs typeface="+mn-cs"/>
                  </a:rPr>
                  <a:t>, từng được phong tước vương thời </a:t>
                </a:r>
                <a:r>
                  <a:rPr lang="vi-VN" sz="1200" b="0" i="0" u="none" strike="noStrike" kern="1200" dirty="0">
                    <a:solidFill>
                      <a:schemeClr val="tx1"/>
                    </a:solidFill>
                    <a:effectLst/>
                    <a:latin typeface="+mn-lt"/>
                    <a:ea typeface="+mn-ea"/>
                    <a:cs typeface="+mn-cs"/>
                    <a:hlinkClick r:id="rId6" tooltip="Hán Cao Tổ"/>
                  </a:rPr>
                  <a:t>Hán Cao Tổ</a:t>
                </a:r>
                <a:r>
                  <a:rPr lang="vi-VN" sz="1200" b="0" i="0" kern="1200" dirty="0">
                    <a:solidFill>
                      <a:schemeClr val="tx1"/>
                    </a:solidFill>
                    <a:effectLst/>
                    <a:latin typeface="+mn-lt"/>
                    <a:ea typeface="+mn-ea"/>
                    <a:cs typeface="+mn-cs"/>
                  </a:rPr>
                  <a:t> Lưu Bang đang dựng nghiệp. </a:t>
                </a:r>
                <a:r>
                  <a:rPr lang="vi-VN" sz="1200" b="0" i="0" u="none" strike="noStrike" kern="1200" dirty="0">
                    <a:solidFill>
                      <a:schemeClr val="tx1"/>
                    </a:solidFill>
                    <a:effectLst/>
                    <a:latin typeface="+mn-lt"/>
                    <a:ea typeface="+mn-ea"/>
                    <a:cs typeface="+mn-cs"/>
                    <a:hlinkClick r:id="rId7" tooltip="Sử ký Tư Mã Thiên"/>
                  </a:rPr>
                  <a:t>Sử ký Tư Mã Thiên</a:t>
                </a:r>
                <a:r>
                  <a:rPr lang="vi-VN" sz="1200" b="0" i="0" kern="1200" dirty="0">
                    <a:solidFill>
                      <a:schemeClr val="tx1"/>
                    </a:solidFill>
                    <a:effectLst/>
                    <a:latin typeface="+mn-lt"/>
                    <a:ea typeface="+mn-ea"/>
                    <a:cs typeface="+mn-cs"/>
                  </a:rPr>
                  <a:t> viết rằng Hàn Tín là tướng trói gà không nổi, nhưng rất có tài quân sự. Tục truyền rằng khi Hàn Tín điểm quân số, ông cho quân lính xếp hàng 3, hàng 5, hàng 7 rồi báo cáo số dư. Từ đó ông tính chính xác quân số đến từng người.</a:t>
                </a:r>
              </a:p>
              <a:p>
                <a:r>
                  <a:rPr lang="vi-VN" sz="1200" b="0" i="0" kern="1200" dirty="0">
                    <a:solidFill>
                      <a:schemeClr val="tx1"/>
                    </a:solidFill>
                    <a:effectLst/>
                    <a:latin typeface="+mn-lt"/>
                    <a:ea typeface="+mn-ea"/>
                    <a:cs typeface="+mn-cs"/>
                  </a:rPr>
                  <a:t>Gần đây, định lý số dư Trung Quốc có nhiều ứng dụng trong các bài toán về số nguyên lớn áp dụng vào </a:t>
                </a:r>
                <a:r>
                  <a:rPr lang="vi-VN" sz="1200" b="0" i="0" u="none" strike="noStrike" kern="1200" dirty="0">
                    <a:solidFill>
                      <a:schemeClr val="tx1"/>
                    </a:solidFill>
                    <a:effectLst/>
                    <a:latin typeface="+mn-lt"/>
                    <a:ea typeface="+mn-ea"/>
                    <a:cs typeface="+mn-cs"/>
                    <a:hlinkClick r:id="rId8" tooltip="Lý thuyết mật mã"/>
                  </a:rPr>
                  <a:t>Lý thuyết mật mã</a:t>
                </a:r>
                <a:r>
                  <a:rPr lang="vi-VN" sz="1200" b="0" i="0" kern="1200" dirty="0">
                    <a:solidFill>
                      <a:schemeClr val="tx1"/>
                    </a:solidFill>
                    <a:effectLst/>
                    <a:latin typeface="+mn-lt"/>
                    <a:ea typeface="+mn-ea"/>
                    <a:cs typeface="+mn-cs"/>
                  </a:rPr>
                  <a:t>.</a:t>
                </a:r>
              </a:p>
              <a:p>
                <a:endParaRPr lang="en-US"/>
              </a:p>
            </p:txBody>
          </p:sp>
        </mc:Choice>
        <mc:Fallback xmlns="">
          <p:sp>
            <p:nvSpPr>
              <p:cNvPr id="3" name="Notes Placeholder 2"/>
              <p:cNvSpPr>
                <a:spLocks noGrp="1"/>
              </p:cNvSpPr>
              <p:nvPr>
                <p:ph type="body" idx="1"/>
              </p:nvPr>
            </p:nvSpPr>
            <p:spPr/>
            <p:txBody>
              <a:bodyPr/>
              <a:lstStyle/>
              <a:p>
                <a:pPr marL="228600" indent="-228600">
                  <a:buAutoNum type="arabicPeriod"/>
                </a:pPr>
                <a:r>
                  <a:rPr lang="vi-VN" sz="1200" smtClean="0"/>
                  <a:t>Định</a:t>
                </a:r>
                <a:r>
                  <a:rPr lang="vi-VN" sz="1200" baseline="0" smtClean="0"/>
                  <a:t> </a:t>
                </a:r>
                <a:r>
                  <a:rPr lang="vi-VN" sz="1200" baseline="0" dirty="0"/>
                  <a:t>lý phần dư Trung Hoa</a:t>
                </a:r>
                <a:r>
                  <a:rPr lang="vi-VN" sz="1200" baseline="0"/>
                  <a:t>: </a:t>
                </a:r>
                <a:endParaRPr lang="en-US" sz="1200" baseline="0" smtClean="0"/>
              </a:p>
              <a:p>
                <a:pPr marL="0" indent="0">
                  <a:buNone/>
                </a:pPr>
                <a:r>
                  <a:rPr lang="en-US" sz="1200" baseline="0" smtClean="0"/>
                  <a:t>- </a:t>
                </a:r>
                <a:r>
                  <a:rPr lang="vi-VN" sz="1200" baseline="0" smtClean="0"/>
                  <a:t>Nếu </a:t>
                </a:r>
                <a:r>
                  <a:rPr lang="vi-VN" sz="1200" baseline="0" dirty="0"/>
                  <a:t>một số </a:t>
                </a:r>
                <a:r>
                  <a:rPr lang="vi-VN" sz="1200" b="1" baseline="0" dirty="0"/>
                  <a:t>M phân tích được thành tích của các số nhỏ hơn và từng cặp nguyên tố cùng nhau</a:t>
                </a:r>
                <a:r>
                  <a:rPr lang="vi-VN" sz="1200" baseline="0" dirty="0"/>
                  <a:t>, thì ta sẽ có cách tính hiệu quả hơn nhờ định lý này.</a:t>
                </a:r>
              </a:p>
              <a:p>
                <a:r>
                  <a:rPr lang="en-US" sz="1200" baseline="0" smtClean="0"/>
                  <a:t>=&gt; </a:t>
                </a:r>
                <a:r>
                  <a:rPr lang="vi-VN" sz="1200" baseline="0" smtClean="0"/>
                  <a:t>Tính </a:t>
                </a:r>
                <a:r>
                  <a:rPr lang="vi-VN" sz="1200" baseline="0" dirty="0"/>
                  <a:t>A mod M với M khá lớn, ta </a:t>
                </a:r>
                <a:r>
                  <a:rPr lang="vi-VN" sz="1200" baseline="0"/>
                  <a:t>đưa </a:t>
                </a:r>
                <a:r>
                  <a:rPr lang="vi-VN" sz="1200" baseline="0" smtClean="0"/>
                  <a:t>v</a:t>
                </a:r>
                <a:r>
                  <a:rPr lang="en-US" sz="1200" baseline="0" smtClean="0"/>
                  <a:t>ề</a:t>
                </a:r>
                <a:r>
                  <a:rPr lang="vi-VN" sz="1200" baseline="0" smtClean="0"/>
                  <a:t> </a:t>
                </a:r>
                <a:r>
                  <a:rPr lang="vi-VN" sz="1200" baseline="0" dirty="0"/>
                  <a:t>tính như công thức trên.</a:t>
                </a:r>
              </a:p>
              <a:p>
                <a:r>
                  <a:rPr lang="vi-VN" sz="1200" baseline="0" dirty="0"/>
                  <a:t>2. </a:t>
                </a:r>
                <a:r>
                  <a:rPr lang="vi-VN" sz="1200" b="0" i="0" smtClean="0">
                    <a:latin typeface="Cambria Math" panose="02040503050406030204" pitchFamily="18" charset="0"/>
                  </a:rPr>
                  <a:t>𝑀_𝑖^(−1)  </a:t>
                </a:r>
                <a:r>
                  <a:rPr lang="vi-VN" sz="1200" i="0">
                    <a:latin typeface="Cambria Math" panose="02040503050406030204" pitchFamily="18" charset="0"/>
                  </a:rPr>
                  <a:t>𝑚𝑜𝑑 𝑚_</a:t>
                </a:r>
                <a:r>
                  <a:rPr lang="vi-VN" sz="1200" b="0" i="0" smtClean="0">
                    <a:latin typeface="Cambria Math" panose="02040503050406030204" pitchFamily="18" charset="0"/>
                  </a:rPr>
                  <a:t>𝑖</a:t>
                </a:r>
                <a:r>
                  <a:rPr lang="vi-VN" sz="1200" baseline="0" dirty="0"/>
                  <a:t> là phần tử nghịch đảo của </a:t>
                </a:r>
                <a:r>
                  <a:rPr lang="vi-VN" sz="1200" b="0" i="0" smtClean="0">
                    <a:latin typeface="Cambria Math" panose="02040503050406030204" pitchFamily="18" charset="0"/>
                  </a:rPr>
                  <a:t>𝑀_</a:t>
                </a:r>
                <a:r>
                  <a:rPr lang="vi-VN" sz="1200" i="0">
                    <a:latin typeface="Cambria Math" panose="02040503050406030204" pitchFamily="18" charset="0"/>
                  </a:rPr>
                  <a:t>𝑖</a:t>
                </a:r>
                <a:r>
                  <a:rPr lang="vi-VN" sz="1200" baseline="0" dirty="0"/>
                  <a:t> theo module </a:t>
                </a:r>
                <a:r>
                  <a:rPr lang="vi-VN" sz="1200" i="0">
                    <a:latin typeface="Cambria Math" panose="02040503050406030204" pitchFamily="18" charset="0"/>
                  </a:rPr>
                  <a:t>𝑚</a:t>
                </a:r>
                <a:r>
                  <a:rPr lang="vi-VN" sz="1200" i="0" smtClean="0">
                    <a:latin typeface="Cambria Math" panose="02040503050406030204" pitchFamily="18" charset="0"/>
                  </a:rPr>
                  <a:t>_</a:t>
                </a:r>
                <a:r>
                  <a:rPr lang="vi-VN" sz="1200" b="0" i="0" smtClean="0">
                    <a:latin typeface="Cambria Math" panose="02040503050406030204" pitchFamily="18" charset="0"/>
                  </a:rPr>
                  <a:t>𝑖</a:t>
                </a:r>
                <a:endParaRPr lang="vi-VN" sz="1200" baseline="0" dirty="0"/>
              </a:p>
              <a:p>
                <a:r>
                  <a:rPr lang="vi-VN" sz="1200" b="0" i="0" kern="1200" dirty="0">
                    <a:solidFill>
                      <a:schemeClr val="tx1"/>
                    </a:solidFill>
                    <a:effectLst/>
                    <a:latin typeface="+mn-lt"/>
                    <a:ea typeface="+mn-ea"/>
                    <a:cs typeface="+mn-cs"/>
                  </a:rPr>
                  <a:t>Định lý số dư </a:t>
                </a:r>
                <a:r>
                  <a:rPr lang="vi-VN" sz="1200" b="0" i="0" u="none" strike="noStrike" kern="1200" dirty="0">
                    <a:solidFill>
                      <a:schemeClr val="tx1"/>
                    </a:solidFill>
                    <a:effectLst/>
                    <a:latin typeface="+mn-lt"/>
                    <a:ea typeface="+mn-ea"/>
                    <a:cs typeface="+mn-cs"/>
                    <a:hlinkClick r:id="rId9" tooltip="Trung Quốc"/>
                  </a:rPr>
                  <a:t>Trung Quốc</a:t>
                </a:r>
                <a:r>
                  <a:rPr lang="vi-VN" sz="1200" b="0" i="0" kern="1200" dirty="0">
                    <a:solidFill>
                      <a:schemeClr val="tx1"/>
                    </a:solidFill>
                    <a:effectLst/>
                    <a:latin typeface="+mn-lt"/>
                    <a:ea typeface="+mn-ea"/>
                    <a:cs typeface="+mn-cs"/>
                  </a:rPr>
                  <a:t> là tên người phương tây đặt cho định lý này. Người Trung Quốc gọi nó là </a:t>
                </a:r>
                <a:r>
                  <a:rPr lang="vi-VN" sz="1200" b="1" i="0" kern="1200" dirty="0">
                    <a:solidFill>
                      <a:schemeClr val="tx1"/>
                    </a:solidFill>
                    <a:effectLst/>
                    <a:latin typeface="+mn-lt"/>
                    <a:ea typeface="+mn-ea"/>
                    <a:cs typeface="+mn-cs"/>
                  </a:rPr>
                  <a:t>bài toán Hàn Tín điểm binh</a:t>
                </a:r>
                <a:r>
                  <a:rPr lang="vi-VN" sz="1200" b="0" i="0" kern="1200" dirty="0">
                    <a:solidFill>
                      <a:schemeClr val="tx1"/>
                    </a:solidFill>
                    <a:effectLst/>
                    <a:latin typeface="+mn-lt"/>
                    <a:ea typeface="+mn-ea"/>
                    <a:cs typeface="+mn-cs"/>
                  </a:rPr>
                  <a:t>. </a:t>
                </a:r>
                <a:r>
                  <a:rPr lang="vi-VN" sz="1200" b="0" i="0" u="none" strike="noStrike" kern="1200" dirty="0">
                    <a:solidFill>
                      <a:schemeClr val="tx1"/>
                    </a:solidFill>
                    <a:effectLst/>
                    <a:latin typeface="+mn-lt"/>
                    <a:ea typeface="+mn-ea"/>
                    <a:cs typeface="+mn-cs"/>
                    <a:hlinkClick r:id="rId10" tooltip="Hàn Tín"/>
                  </a:rPr>
                  <a:t>Hàn Tín</a:t>
                </a:r>
                <a:r>
                  <a:rPr lang="vi-VN" sz="1200" b="0" i="0" kern="1200" dirty="0">
                    <a:solidFill>
                      <a:schemeClr val="tx1"/>
                    </a:solidFill>
                    <a:effectLst/>
                    <a:latin typeface="+mn-lt"/>
                    <a:ea typeface="+mn-ea"/>
                    <a:cs typeface="+mn-cs"/>
                  </a:rPr>
                  <a:t> là một danh tướng thời </a:t>
                </a:r>
                <a:r>
                  <a:rPr lang="vi-VN" sz="1200" b="0" i="0" u="none" strike="noStrike" kern="1200" dirty="0">
                    <a:solidFill>
                      <a:schemeClr val="tx1"/>
                    </a:solidFill>
                    <a:effectLst/>
                    <a:latin typeface="+mn-lt"/>
                    <a:ea typeface="+mn-ea"/>
                    <a:cs typeface="+mn-cs"/>
                    <a:hlinkClick r:id="rId11" tooltip="Hán Sở"/>
                  </a:rPr>
                  <a:t>Hán Sở</a:t>
                </a:r>
                <a:r>
                  <a:rPr lang="vi-VN" sz="1200" b="0" i="0" kern="1200" dirty="0">
                    <a:solidFill>
                      <a:schemeClr val="tx1"/>
                    </a:solidFill>
                    <a:effectLst/>
                    <a:latin typeface="+mn-lt"/>
                    <a:ea typeface="+mn-ea"/>
                    <a:cs typeface="+mn-cs"/>
                  </a:rPr>
                  <a:t>, từng được phong tước vương thời </a:t>
                </a:r>
                <a:r>
                  <a:rPr lang="vi-VN" sz="1200" b="0" i="0" u="none" strike="noStrike" kern="1200" dirty="0">
                    <a:solidFill>
                      <a:schemeClr val="tx1"/>
                    </a:solidFill>
                    <a:effectLst/>
                    <a:latin typeface="+mn-lt"/>
                    <a:ea typeface="+mn-ea"/>
                    <a:cs typeface="+mn-cs"/>
                    <a:hlinkClick r:id="rId12" tooltip="Hán Cao Tổ"/>
                  </a:rPr>
                  <a:t>Hán Cao Tổ</a:t>
                </a:r>
                <a:r>
                  <a:rPr lang="vi-VN" sz="1200" b="0" i="0" kern="1200" dirty="0">
                    <a:solidFill>
                      <a:schemeClr val="tx1"/>
                    </a:solidFill>
                    <a:effectLst/>
                    <a:latin typeface="+mn-lt"/>
                    <a:ea typeface="+mn-ea"/>
                    <a:cs typeface="+mn-cs"/>
                  </a:rPr>
                  <a:t> Lưu Bang đang dựng nghiệp. </a:t>
                </a:r>
                <a:r>
                  <a:rPr lang="vi-VN" sz="1200" b="0" i="0" u="none" strike="noStrike" kern="1200" dirty="0">
                    <a:solidFill>
                      <a:schemeClr val="tx1"/>
                    </a:solidFill>
                    <a:effectLst/>
                    <a:latin typeface="+mn-lt"/>
                    <a:ea typeface="+mn-ea"/>
                    <a:cs typeface="+mn-cs"/>
                    <a:hlinkClick r:id="rId13" tooltip="Sử ký Tư Mã Thiên"/>
                  </a:rPr>
                  <a:t>Sử ký Tư Mã Thiên</a:t>
                </a:r>
                <a:r>
                  <a:rPr lang="vi-VN" sz="1200" b="0" i="0" kern="1200" dirty="0">
                    <a:solidFill>
                      <a:schemeClr val="tx1"/>
                    </a:solidFill>
                    <a:effectLst/>
                    <a:latin typeface="+mn-lt"/>
                    <a:ea typeface="+mn-ea"/>
                    <a:cs typeface="+mn-cs"/>
                  </a:rPr>
                  <a:t> viết rằng Hàn Tín là tướng trói gà không nổi, nhưng rất có tài quân sự. Tục truyền rằng khi Hàn Tín điểm quân số, ông cho quân lính xếp hàng 3, hàng 5, hàng 7 rồi báo cáo số dư. Từ đó ông tính chính xác quân số đến từng người.</a:t>
                </a:r>
              </a:p>
              <a:p>
                <a:r>
                  <a:rPr lang="vi-VN" sz="1200" b="0" i="0" kern="1200" dirty="0">
                    <a:solidFill>
                      <a:schemeClr val="tx1"/>
                    </a:solidFill>
                    <a:effectLst/>
                    <a:latin typeface="+mn-lt"/>
                    <a:ea typeface="+mn-ea"/>
                    <a:cs typeface="+mn-cs"/>
                  </a:rPr>
                  <a:t>Gần đây, định lý số dư Trung Quốc có nhiều ứng dụng trong các bài toán về số nguyên lớn áp dụng vào </a:t>
                </a:r>
                <a:r>
                  <a:rPr lang="vi-VN" sz="1200" b="0" i="0" u="none" strike="noStrike" kern="1200" dirty="0">
                    <a:solidFill>
                      <a:schemeClr val="tx1"/>
                    </a:solidFill>
                    <a:effectLst/>
                    <a:latin typeface="+mn-lt"/>
                    <a:ea typeface="+mn-ea"/>
                    <a:cs typeface="+mn-cs"/>
                    <a:hlinkClick r:id="rId14" tooltip="Lý thuyết mật mã"/>
                  </a:rPr>
                  <a:t>Lý thuyết mật mã</a:t>
                </a:r>
                <a:r>
                  <a:rPr lang="vi-VN" sz="1200" b="0" i="0" kern="1200" dirty="0">
                    <a:solidFill>
                      <a:schemeClr val="tx1"/>
                    </a:solidFill>
                    <a:effectLst/>
                    <a:latin typeface="+mn-lt"/>
                    <a:ea typeface="+mn-ea"/>
                    <a:cs typeface="+mn-cs"/>
                  </a:rPr>
                  <a:t>.</a:t>
                </a:r>
              </a:p>
              <a:p>
                <a:endParaRPr lang="en-US"/>
              </a:p>
            </p:txBody>
          </p:sp>
        </mc:Fallback>
      </mc:AlternateContent>
      <p:sp>
        <p:nvSpPr>
          <p:cNvPr id="4" name="Slide Number Placeholder 3"/>
          <p:cNvSpPr>
            <a:spLocks noGrp="1"/>
          </p:cNvSpPr>
          <p:nvPr>
            <p:ph type="sldNum" sz="quarter" idx="10"/>
          </p:nvPr>
        </p:nvSpPr>
        <p:spPr/>
        <p:txBody>
          <a:bodyPr/>
          <a:lstStyle/>
          <a:p>
            <a:fld id="{09372F0E-621F-424C-89FF-24BEB03BD4CE}" type="slidenum">
              <a:rPr lang="en-US" altLang="vi-VN" smtClean="0"/>
              <a:pPr/>
              <a:t>27</a:t>
            </a:fld>
            <a:endParaRPr lang="en-US" altLang="vi-VN"/>
          </a:p>
        </p:txBody>
      </p:sp>
    </p:spTree>
    <p:extLst>
      <p:ext uri="{BB962C8B-B14F-4D97-AF65-F5344CB8AC3E}">
        <p14:creationId xmlns:p14="http://schemas.microsoft.com/office/powerpoint/2010/main" val="19377924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1. </a:t>
            </a:r>
            <a:r>
              <a:rPr lang="vi-VN"/>
              <a:t> </a:t>
            </a:r>
            <a:r>
              <a:rPr lang="en-US"/>
              <a:t>Tìm nghịch đảo của 550 mod 1759 (550</a:t>
            </a:r>
            <a:r>
              <a:rPr lang="en-US" baseline="30000"/>
              <a:t>-1</a:t>
            </a:r>
            <a:r>
              <a:rPr lang="en-US"/>
              <a:t>) . Kết</a:t>
            </a:r>
            <a:r>
              <a:rPr lang="en-US" baseline="0"/>
              <a:t> quả =355</a:t>
            </a:r>
            <a:endParaRPr lang="en-US"/>
          </a:p>
          <a:p>
            <a:pPr marL="0" lvl="0" indent="0">
              <a:buNone/>
            </a:pPr>
            <a:r>
              <a:rPr lang="en-US">
                <a:sym typeface="Wingdings" panose="05000000000000000000" pitchFamily="2" charset="2"/>
              </a:rPr>
              <a:t> giải phương trình 550x+1759y=1</a:t>
            </a:r>
            <a:endParaRPr lang="en-US"/>
          </a:p>
          <a:p>
            <a:pPr marL="0" marR="0" lvl="0" indent="0" algn="l" defTabSz="914400" rtl="0" eaLnBrk="0" fontAlgn="base" latinLnBrk="0" hangingPunct="0">
              <a:lnSpc>
                <a:spcPct val="100000"/>
              </a:lnSpc>
              <a:spcBef>
                <a:spcPct val="30000"/>
              </a:spcBef>
              <a:spcAft>
                <a:spcPct val="0"/>
              </a:spcAft>
              <a:buClrTx/>
              <a:buSzTx/>
              <a:buFontTx/>
              <a:buNone/>
              <a:tabLst/>
              <a:defRPr/>
            </a:pPr>
            <a:r>
              <a:rPr lang="en-US">
                <a:sym typeface="Wingdings" panose="05000000000000000000" pitchFamily="2" charset="2"/>
              </a:rPr>
              <a:t>550x+1759y=1 với</a:t>
            </a:r>
            <a:r>
              <a:rPr lang="en-US" baseline="0">
                <a:sym typeface="Wingdings" panose="05000000000000000000" pitchFamily="2" charset="2"/>
              </a:rPr>
              <a:t> y là phần nguyên của phép chia (550*x)/1759</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aseline="0">
              <a:sym typeface="Wingdings" panose="05000000000000000000" pitchFamily="2" charset="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a:sym typeface="Wingdings" panose="05000000000000000000" pitchFamily="2" charset="2"/>
              </a:rPr>
              <a:t>2. Bảng từng bước của thuật toán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a:sym typeface="Wingdings" panose="05000000000000000000" pitchFamily="2" charset="2"/>
              </a:rPr>
              <a:t>qi: là phần nguyên của phép chia ri-2/ri-1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a:sym typeface="Wingdings" panose="05000000000000000000" pitchFamily="2" charset="2"/>
              </a:rPr>
              <a:t>Tại bưới khởi tạo: r=1759, y=1 và x=0 (để thỏa mãn phương trình: 550 *x+1759*y=r) </a:t>
            </a:r>
            <a:endParaRPr lang="en-US"/>
          </a:p>
          <a:p>
            <a:pPr lvl="0"/>
            <a:r>
              <a:rPr lang="en-US"/>
              <a:t>Thuật</a:t>
            </a:r>
            <a:r>
              <a:rPr lang="en-US" baseline="0"/>
              <a:t> toán dừng khi số dư r = 0</a:t>
            </a:r>
          </a:p>
          <a:p>
            <a:pPr lvl="0"/>
            <a:endParaRPr lang="en-US" baseline="0"/>
          </a:p>
          <a:p>
            <a:pPr lvl="0"/>
            <a:r>
              <a:rPr lang="en-US" baseline="0"/>
              <a:t>3. 2 hàng bôi màu xám của bảng trên là bước khởi tạo</a:t>
            </a:r>
          </a:p>
          <a:p>
            <a:pPr lvl="0"/>
            <a:r>
              <a:rPr lang="en-US" baseline="0"/>
              <a:t>2 cột bôi màu xanh lá cây là giống các bước của thuật toán Euclide</a:t>
            </a:r>
          </a:p>
          <a:p>
            <a:pPr lvl="0"/>
            <a:endParaRPr lang="en-US" baseline="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a:sym typeface="Wingdings" panose="05000000000000000000" pitchFamily="2" charset="2"/>
              </a:rPr>
              <a:t>550x+1759y=1 =&gt; x là</a:t>
            </a:r>
            <a:r>
              <a:rPr lang="en-US" b="1" baseline="0">
                <a:sym typeface="Wingdings" panose="05000000000000000000" pitchFamily="2" charset="2"/>
              </a:rPr>
              <a:t> nghịch đảo của 550 mod 1759</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baseline="0">
                <a:sym typeface="Wingdings" panose="05000000000000000000" pitchFamily="2" charset="2"/>
              </a:rPr>
              <a:t>Vậy nghich đảo của 1759 mod 550 =? Chính bằng y = -111 nhưng kết quả của phép mod phải không âm nên kết quả đúng phải là (-111+550)=439</a:t>
            </a:r>
            <a:endParaRPr lang="en-US" b="1">
              <a:sym typeface="Wingdings" panose="05000000000000000000" pitchFamily="2" charset="2"/>
            </a:endParaRPr>
          </a:p>
          <a:p>
            <a:pPr lvl="0"/>
            <a:endParaRPr lang="en-US"/>
          </a:p>
          <a:p>
            <a:endParaRPr lang="en-US"/>
          </a:p>
        </p:txBody>
      </p:sp>
      <p:sp>
        <p:nvSpPr>
          <p:cNvPr id="4" name="Slide Number Placeholder 3"/>
          <p:cNvSpPr>
            <a:spLocks noGrp="1"/>
          </p:cNvSpPr>
          <p:nvPr>
            <p:ph type="sldNum" sz="quarter" idx="10"/>
          </p:nvPr>
        </p:nvSpPr>
        <p:spPr/>
        <p:txBody>
          <a:bodyPr/>
          <a:lstStyle/>
          <a:p>
            <a:fld id="{09372F0E-621F-424C-89FF-24BEB03BD4CE}" type="slidenum">
              <a:rPr lang="en-US" altLang="vi-VN" smtClean="0"/>
              <a:pPr/>
              <a:t>28</a:t>
            </a:fld>
            <a:endParaRPr lang="en-US" altLang="vi-VN"/>
          </a:p>
        </p:txBody>
      </p:sp>
    </p:spTree>
    <p:extLst>
      <p:ext uri="{BB962C8B-B14F-4D97-AF65-F5344CB8AC3E}">
        <p14:creationId xmlns:p14="http://schemas.microsoft.com/office/powerpoint/2010/main" val="12004400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372F0E-621F-424C-89FF-24BEB03BD4CE}" type="slidenum">
              <a:rPr lang="en-US" altLang="vi-VN" smtClean="0"/>
              <a:pPr/>
              <a:t>29</a:t>
            </a:fld>
            <a:endParaRPr lang="en-US" altLang="vi-VN"/>
          </a:p>
        </p:txBody>
      </p:sp>
    </p:spTree>
    <p:extLst>
      <p:ext uri="{BB962C8B-B14F-4D97-AF65-F5344CB8AC3E}">
        <p14:creationId xmlns:p14="http://schemas.microsoft.com/office/powerpoint/2010/main" val="13596585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Sử</a:t>
            </a:r>
            <a:r>
              <a:rPr lang="en-US" baseline="0"/>
              <a:t> dụng bộ tạo số giả ngẫu nhiên để tạo e, p, q</a:t>
            </a:r>
            <a:endParaRPr lang="en-US"/>
          </a:p>
        </p:txBody>
      </p:sp>
      <p:sp>
        <p:nvSpPr>
          <p:cNvPr id="4" name="Slide Number Placeholder 3"/>
          <p:cNvSpPr>
            <a:spLocks noGrp="1"/>
          </p:cNvSpPr>
          <p:nvPr>
            <p:ph type="sldNum" sz="quarter" idx="10"/>
          </p:nvPr>
        </p:nvSpPr>
        <p:spPr/>
        <p:txBody>
          <a:bodyPr/>
          <a:lstStyle/>
          <a:p>
            <a:fld id="{09372F0E-621F-424C-89FF-24BEB03BD4CE}" type="slidenum">
              <a:rPr lang="en-US" altLang="vi-VN" smtClean="0"/>
              <a:pPr/>
              <a:t>32</a:t>
            </a:fld>
            <a:endParaRPr lang="en-US" altLang="vi-VN"/>
          </a:p>
        </p:txBody>
      </p:sp>
    </p:spTree>
    <p:extLst>
      <p:ext uri="{BB962C8B-B14F-4D97-AF65-F5344CB8AC3E}">
        <p14:creationId xmlns:p14="http://schemas.microsoft.com/office/powerpoint/2010/main" val="39442809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b="0" i="0" u="none" strike="noStrike" kern="1200" baseline="0">
                <a:solidFill>
                  <a:schemeClr val="tx1"/>
                </a:solidFill>
                <a:latin typeface="+mn-lt"/>
                <a:ea typeface="+mn-ea"/>
                <a:cs typeface="+mn-cs"/>
              </a:rPr>
              <a:t>- Việc bảo vệ trước tấn công  brute-force của RSA cũng giống như các hệ mã khác đó là sử dụng một </a:t>
            </a:r>
            <a:r>
              <a:rPr lang="en-US" sz="1200" b="1" i="0" u="none" strike="noStrike" kern="1200" baseline="0">
                <a:solidFill>
                  <a:schemeClr val="tx1"/>
                </a:solidFill>
                <a:latin typeface="+mn-lt"/>
                <a:ea typeface="+mn-ea"/>
                <a:cs typeface="+mn-cs"/>
              </a:rPr>
              <a:t>không gian khóa lớn.</a:t>
            </a:r>
          </a:p>
          <a:p>
            <a:pPr marL="171450" indent="-171450">
              <a:buFontTx/>
              <a:buChar char="-"/>
            </a:pPr>
            <a:r>
              <a:rPr lang="en-US" sz="1200" b="0" i="0" u="none" strike="noStrike" kern="1200" baseline="0">
                <a:solidFill>
                  <a:schemeClr val="tx1"/>
                </a:solidFill>
                <a:latin typeface="+mn-lt"/>
                <a:ea typeface="+mn-ea"/>
                <a:cs typeface="+mn-cs"/>
              </a:rPr>
              <a:t>Do đó, số bít của d càng lớn càng tốt. Tuy nhiên, càng lớn thì tính toán cho việc tạo khóa, mã hóa/giải mã càng phức tạp.</a:t>
            </a:r>
          </a:p>
          <a:p>
            <a:pPr marL="171450" indent="-171450">
              <a:buFontTx/>
              <a:buChar char="-"/>
            </a:pPr>
            <a:r>
              <a:rPr lang="en-US" sz="1200" b="0" i="0" u="none" strike="noStrike" kern="1200" baseline="0">
                <a:solidFill>
                  <a:schemeClr val="tx1"/>
                </a:solidFill>
                <a:latin typeface="+mn-lt"/>
                <a:ea typeface="+mn-ea"/>
                <a:cs typeface="+mn-cs"/>
              </a:rPr>
              <a:t>Khóa càng lớn hệ thống chạy càng chậm.</a:t>
            </a:r>
          </a:p>
          <a:p>
            <a:pPr marL="0" indent="0">
              <a:buFontTx/>
              <a:buNone/>
            </a:pPr>
            <a:endParaRPr lang="en-US" sz="1200" b="0" i="0" u="none" strike="noStrike" kern="1200" baseline="0">
              <a:solidFill>
                <a:schemeClr val="tx1"/>
              </a:solidFill>
              <a:latin typeface="+mn-lt"/>
              <a:ea typeface="+mn-ea"/>
              <a:cs typeface="+mn-cs"/>
            </a:endParaRPr>
          </a:p>
          <a:p>
            <a:pPr marL="0" indent="0">
              <a:buFontTx/>
              <a:buNone/>
            </a:pPr>
            <a:r>
              <a:rPr lang="en-US" sz="1200" b="0" i="0" u="none" strike="noStrike" kern="1200" baseline="0">
                <a:solidFill>
                  <a:schemeClr val="tx1"/>
                </a:solidFill>
                <a:latin typeface="+mn-lt"/>
                <a:ea typeface="+mn-ea"/>
                <a:cs typeface="+mn-cs"/>
              </a:rPr>
              <a:t>Timing attack:</a:t>
            </a:r>
          </a:p>
          <a:p>
            <a:pPr marL="0" indent="0">
              <a:buFontTx/>
              <a:buNone/>
            </a:pPr>
            <a:r>
              <a:rPr lang="en-US" sz="1200" b="0" i="0" u="none" strike="noStrike" kern="1200" baseline="0">
                <a:solidFill>
                  <a:schemeClr val="tx1"/>
                </a:solidFill>
                <a:latin typeface="+mn-lt"/>
                <a:ea typeface="+mn-ea"/>
                <a:cs typeface="+mn-cs"/>
              </a:rPr>
              <a:t>- </a:t>
            </a:r>
            <a:r>
              <a:rPr lang="vi-VN" sz="1200" b="0" i="0" u="none" strike="noStrike" kern="1200" baseline="0">
                <a:solidFill>
                  <a:schemeClr val="tx1"/>
                </a:solidFill>
                <a:latin typeface="+mn-lt"/>
                <a:ea typeface="+mn-ea"/>
                <a:cs typeface="+mn-cs"/>
              </a:rPr>
              <a:t>Mọi hoạt động logic trong máy tính đều cần thời gian để thực thi và thời gian có thể khác nhau tùy theo đầu vào;</a:t>
            </a:r>
            <a:endParaRPr lang="en-US" sz="1200" b="0" i="0" u="none" strike="noStrike" kern="1200" baseline="0">
              <a:solidFill>
                <a:schemeClr val="tx1"/>
              </a:solidFill>
              <a:latin typeface="+mn-lt"/>
              <a:ea typeface="+mn-ea"/>
              <a:cs typeface="+mn-cs"/>
            </a:endParaRPr>
          </a:p>
          <a:p>
            <a:pPr marL="0" indent="0">
              <a:buFontTx/>
              <a:buNone/>
            </a:pPr>
            <a:r>
              <a:rPr lang="vi-VN" sz="1200" b="0" i="0" u="none" strike="noStrike" kern="1200" baseline="0">
                <a:solidFill>
                  <a:schemeClr val="tx1"/>
                </a:solidFill>
                <a:latin typeface="+mn-lt"/>
                <a:ea typeface="+mn-ea"/>
                <a:cs typeface="+mn-cs"/>
              </a:rPr>
              <a:t> </a:t>
            </a:r>
            <a:r>
              <a:rPr lang="en-US" sz="1200" b="0" i="0" u="none" strike="noStrike" kern="1200" baseline="0">
                <a:solidFill>
                  <a:schemeClr val="tx1"/>
                </a:solidFill>
                <a:latin typeface="+mn-lt"/>
                <a:ea typeface="+mn-ea"/>
                <a:cs typeface="+mn-cs"/>
              </a:rPr>
              <a:t>- </a:t>
            </a:r>
            <a:r>
              <a:rPr lang="vi-VN" sz="1200" b="1" i="0" u="none" strike="noStrike" kern="1200" baseline="0">
                <a:solidFill>
                  <a:schemeClr val="tx1"/>
                </a:solidFill>
                <a:latin typeface="+mn-lt"/>
                <a:ea typeface="+mn-ea"/>
                <a:cs typeface="+mn-cs"/>
              </a:rPr>
              <a:t>với các phép đo chính xác về thời gian cho mỗi hoạt động, kẻ tấn công </a:t>
            </a:r>
            <a:r>
              <a:rPr lang="en-US" sz="1200" b="1" i="0" u="none" strike="noStrike" kern="1200" baseline="0">
                <a:solidFill>
                  <a:schemeClr val="tx1"/>
                </a:solidFill>
                <a:latin typeface="+mn-lt"/>
                <a:ea typeface="+mn-ea"/>
                <a:cs typeface="+mn-cs"/>
              </a:rPr>
              <a:t>lần ngược lại và tìm ra</a:t>
            </a:r>
            <a:r>
              <a:rPr lang="vi-VN" sz="1200" b="1" i="0" u="none" strike="noStrike" kern="1200" baseline="0">
                <a:solidFill>
                  <a:schemeClr val="tx1"/>
                </a:solidFill>
                <a:latin typeface="+mn-lt"/>
                <a:ea typeface="+mn-ea"/>
                <a:cs typeface="+mn-cs"/>
              </a:rPr>
              <a:t> đầu vào. </a:t>
            </a:r>
            <a:endParaRPr lang="en-US" sz="1200" b="1" i="0" u="none" strike="noStrike" kern="1200" baseline="0">
              <a:solidFill>
                <a:schemeClr val="tx1"/>
              </a:solidFill>
              <a:latin typeface="+mn-lt"/>
              <a:ea typeface="+mn-ea"/>
              <a:cs typeface="+mn-cs"/>
            </a:endParaRPr>
          </a:p>
          <a:p>
            <a:pPr marL="171450" indent="-171450">
              <a:buFontTx/>
              <a:buChar char="-"/>
            </a:pPr>
            <a:r>
              <a:rPr lang="vi-VN" sz="1200" b="0" i="0" u="none" strike="noStrike" kern="1200" baseline="0">
                <a:solidFill>
                  <a:schemeClr val="tx1"/>
                </a:solidFill>
                <a:latin typeface="+mn-lt"/>
                <a:ea typeface="+mn-ea"/>
                <a:cs typeface="+mn-cs"/>
              </a:rPr>
              <a:t>Việc tìm </a:t>
            </a:r>
            <a:r>
              <a:rPr lang="en-US" sz="1200" b="0" i="0" u="none" strike="noStrike" kern="1200" baseline="0">
                <a:solidFill>
                  <a:schemeClr val="tx1"/>
                </a:solidFill>
                <a:latin typeface="+mn-lt"/>
                <a:ea typeface="+mn-ea"/>
                <a:cs typeface="+mn-cs"/>
              </a:rPr>
              <a:t>thông tin </a:t>
            </a:r>
            <a:r>
              <a:rPr lang="vi-VN" sz="1200" b="0" i="0" u="none" strike="noStrike" kern="1200" baseline="0">
                <a:solidFill>
                  <a:schemeClr val="tx1"/>
                </a:solidFill>
                <a:latin typeface="+mn-lt"/>
                <a:ea typeface="+mn-ea"/>
                <a:cs typeface="+mn-cs"/>
              </a:rPr>
              <a:t>bí mật thông qua thông tin thời gian có thể dễ dàng hơn đáng kể so với việc sử dụng phương pháp phân tích mật mã của các cặp bản rõ, bản mã đã biết. </a:t>
            </a:r>
            <a:endParaRPr lang="en-US" sz="1200" b="0" i="0" u="none" strike="noStrike" kern="1200" baseline="0">
              <a:solidFill>
                <a:schemeClr val="tx1"/>
              </a:solidFill>
              <a:latin typeface="+mn-lt"/>
              <a:ea typeface="+mn-ea"/>
              <a:cs typeface="+mn-cs"/>
            </a:endParaRPr>
          </a:p>
          <a:p>
            <a:pPr marL="171450" indent="-171450">
              <a:buFontTx/>
              <a:buChar char="-"/>
            </a:pPr>
            <a:r>
              <a:rPr lang="vi-VN" sz="1200" b="0" i="0" u="none" strike="noStrike" kern="1200" baseline="0">
                <a:solidFill>
                  <a:schemeClr val="tx1"/>
                </a:solidFill>
                <a:latin typeface="+mn-lt"/>
                <a:ea typeface="+mn-ea"/>
                <a:cs typeface="+mn-cs"/>
              </a:rPr>
              <a:t>Đôi khi thông tin </a:t>
            </a:r>
            <a:r>
              <a:rPr lang="en-US" sz="1200" b="0" i="0" u="none" strike="noStrike" kern="1200" baseline="0">
                <a:solidFill>
                  <a:schemeClr val="tx1"/>
                </a:solidFill>
                <a:latin typeface="+mn-lt"/>
                <a:ea typeface="+mn-ea"/>
                <a:cs typeface="+mn-cs"/>
              </a:rPr>
              <a:t>thời gian </a:t>
            </a:r>
            <a:r>
              <a:rPr lang="vi-VN" sz="1200" b="0" i="0" u="none" strike="noStrike" kern="1200" baseline="0">
                <a:solidFill>
                  <a:schemeClr val="tx1"/>
                </a:solidFill>
                <a:latin typeface="+mn-lt"/>
                <a:ea typeface="+mn-ea"/>
                <a:cs typeface="+mn-cs"/>
              </a:rPr>
              <a:t>được kết hợp với </a:t>
            </a:r>
            <a:r>
              <a:rPr lang="en-US" sz="1200" b="0" i="0" u="none" strike="noStrike" kern="1200" baseline="0">
                <a:solidFill>
                  <a:schemeClr val="tx1"/>
                </a:solidFill>
                <a:latin typeface="+mn-lt"/>
                <a:ea typeface="+mn-ea"/>
                <a:cs typeface="+mn-cs"/>
              </a:rPr>
              <a:t>thám mã  đ</a:t>
            </a:r>
            <a:r>
              <a:rPr lang="vi-VN" sz="1200" b="0" i="0" u="none" strike="noStrike" kern="1200" baseline="0">
                <a:solidFill>
                  <a:schemeClr val="tx1"/>
                </a:solidFill>
                <a:latin typeface="+mn-lt"/>
                <a:ea typeface="+mn-ea"/>
                <a:cs typeface="+mn-cs"/>
              </a:rPr>
              <a:t>ể tăng tỷ lệ </a:t>
            </a:r>
            <a:r>
              <a:rPr lang="en-US" sz="1200" b="0" i="0" u="none" strike="noStrike" kern="1200" baseline="0">
                <a:solidFill>
                  <a:schemeClr val="tx1"/>
                </a:solidFill>
                <a:latin typeface="+mn-lt"/>
                <a:ea typeface="+mn-ea"/>
                <a:cs typeface="+mn-cs"/>
              </a:rPr>
              <a:t>rò rỉ </a:t>
            </a:r>
            <a:r>
              <a:rPr lang="vi-VN" sz="1200" b="0" i="0" u="none" strike="noStrike" kern="1200" baseline="0">
                <a:solidFill>
                  <a:schemeClr val="tx1"/>
                </a:solidFill>
                <a:latin typeface="+mn-lt"/>
                <a:ea typeface="+mn-ea"/>
                <a:cs typeface="+mn-cs"/>
              </a:rPr>
              <a:t>thông tin.</a:t>
            </a:r>
            <a:endParaRPr lang="en-US" sz="1200" b="0" i="0" u="none" strike="noStrike" kern="1200" baseline="0">
              <a:solidFill>
                <a:schemeClr val="tx1"/>
              </a:solidFill>
              <a:latin typeface="+mn-lt"/>
              <a:ea typeface="+mn-ea"/>
              <a:cs typeface="+mn-cs"/>
            </a:endParaRPr>
          </a:p>
          <a:p>
            <a:pPr marL="0" indent="0">
              <a:buFontTx/>
              <a:buNone/>
            </a:pPr>
            <a:r>
              <a:rPr lang="vi-VN" sz="1200" b="0" i="0" u="none" strike="noStrike" kern="1200" baseline="0">
                <a:solidFill>
                  <a:schemeClr val="tx1"/>
                </a:solidFill>
                <a:latin typeface="+mn-lt"/>
                <a:ea typeface="+mn-ea"/>
                <a:cs typeface="+mn-cs"/>
              </a:rPr>
              <a:t>Thông tin có thể bị rò rỉ từ một hệ thống thông qua việc đo lường thời gian cần thiết để phản hồi các truy vấn nhất định. </a:t>
            </a:r>
            <a:endParaRPr lang="en-US" sz="1200" b="0" i="0" u="none" strike="noStrike" kern="1200" baseline="0">
              <a:solidFill>
                <a:schemeClr val="tx1"/>
              </a:solidFill>
              <a:latin typeface="+mn-lt"/>
              <a:ea typeface="+mn-ea"/>
              <a:cs typeface="+mn-cs"/>
            </a:endParaRPr>
          </a:p>
          <a:p>
            <a:pPr marL="0" indent="0">
              <a:buFontTx/>
              <a:buNone/>
            </a:pPr>
            <a:r>
              <a:rPr lang="en-US" sz="1200" b="0" i="0" u="none" strike="noStrike" kern="1200" baseline="0">
                <a:solidFill>
                  <a:schemeClr val="tx1"/>
                </a:solidFill>
                <a:latin typeface="+mn-lt"/>
                <a:ea typeface="+mn-ea"/>
                <a:cs typeface="+mn-cs"/>
              </a:rPr>
              <a:t>Thông tin này có thể </a:t>
            </a:r>
            <a:r>
              <a:rPr lang="vi-VN" sz="1200" b="0" i="0" u="none" strike="noStrike" kern="1200" baseline="0">
                <a:solidFill>
                  <a:schemeClr val="tx1"/>
                </a:solidFill>
                <a:latin typeface="+mn-lt"/>
                <a:ea typeface="+mn-ea"/>
                <a:cs typeface="+mn-cs"/>
              </a:rPr>
              <a:t>giúp kẻ tấn công </a:t>
            </a:r>
            <a:r>
              <a:rPr lang="en-US" sz="1200" b="0" i="0" u="none" strike="noStrike" kern="1200" baseline="0">
                <a:solidFill>
                  <a:schemeClr val="tx1"/>
                </a:solidFill>
                <a:latin typeface="+mn-lt"/>
                <a:ea typeface="+mn-ea"/>
                <a:cs typeface="+mn-cs"/>
              </a:rPr>
              <a:t>như thế nào </a:t>
            </a:r>
            <a:r>
              <a:rPr lang="vi-VN" sz="1200" b="0" i="0" u="none" strike="noStrike" kern="1200" baseline="0">
                <a:solidFill>
                  <a:schemeClr val="tx1"/>
                </a:solidFill>
                <a:latin typeface="+mn-lt"/>
                <a:ea typeface="+mn-ea"/>
                <a:cs typeface="+mn-cs"/>
              </a:rPr>
              <a:t>phụ thuộc vào nhiều </a:t>
            </a:r>
            <a:r>
              <a:rPr lang="en-US" sz="1200" b="0" i="0" u="none" strike="noStrike" kern="1200" baseline="0">
                <a:solidFill>
                  <a:schemeClr val="tx1"/>
                </a:solidFill>
                <a:latin typeface="+mn-lt"/>
                <a:ea typeface="+mn-ea"/>
                <a:cs typeface="+mn-cs"/>
              </a:rPr>
              <a:t>yếu tố:</a:t>
            </a:r>
          </a:p>
          <a:p>
            <a:pPr marL="0" indent="0">
              <a:buFontTx/>
              <a:buNone/>
            </a:pPr>
            <a:r>
              <a:rPr lang="en-US" sz="1200" b="0" i="0" u="none" strike="noStrike" kern="1200" baseline="0">
                <a:solidFill>
                  <a:schemeClr val="tx1"/>
                </a:solidFill>
                <a:latin typeface="+mn-lt"/>
                <a:ea typeface="+mn-ea"/>
                <a:cs typeface="+mn-cs"/>
              </a:rPr>
              <a:t>+ </a:t>
            </a:r>
            <a:r>
              <a:rPr lang="vi-VN" sz="1200" b="0" i="0" u="none" strike="noStrike" kern="1200" baseline="0">
                <a:solidFill>
                  <a:schemeClr val="tx1"/>
                </a:solidFill>
                <a:latin typeface="+mn-lt"/>
                <a:ea typeface="+mn-ea"/>
                <a:cs typeface="+mn-cs"/>
              </a:rPr>
              <a:t>thiết kế hệ thống mật mã, CPU chạy hệ thống, các thuật toán được sử dụng, các loại chi tiết triển khai, các biện pháp đối phó tấn công theo thời gian, độ chính xác của các phép đo thời gian, v.v. </a:t>
            </a:r>
            <a:endParaRPr lang="en-US" sz="1200" b="0" i="0" u="none" strike="noStrike" kern="1200" baseline="0">
              <a:solidFill>
                <a:schemeClr val="tx1"/>
              </a:solidFill>
              <a:latin typeface="+mn-lt"/>
              <a:ea typeface="+mn-ea"/>
              <a:cs typeface="+mn-cs"/>
            </a:endParaRPr>
          </a:p>
          <a:p>
            <a:pPr marL="0" indent="0">
              <a:buFontTx/>
              <a:buNone/>
            </a:pPr>
            <a:r>
              <a:rPr lang="en-US" sz="1200" b="0" i="0" u="none" strike="noStrike" kern="1200" baseline="0">
                <a:solidFill>
                  <a:schemeClr val="tx1"/>
                </a:solidFill>
                <a:latin typeface="+mn-lt"/>
                <a:ea typeface="+mn-ea"/>
                <a:cs typeface="+mn-cs"/>
              </a:rPr>
              <a:t>+ </a:t>
            </a:r>
            <a:r>
              <a:rPr lang="vi-VN" sz="1200" b="0" i="0" u="none" strike="noStrike" kern="1200" baseline="0">
                <a:solidFill>
                  <a:schemeClr val="tx1"/>
                </a:solidFill>
                <a:latin typeface="+mn-lt"/>
                <a:ea typeface="+mn-ea"/>
                <a:cs typeface="+mn-cs"/>
              </a:rPr>
              <a:t>Các cuộc tấn công </a:t>
            </a:r>
            <a:r>
              <a:rPr lang="en-US" sz="1200" b="0" i="0" u="none" strike="noStrike" kern="1200" baseline="0">
                <a:solidFill>
                  <a:schemeClr val="tx1"/>
                </a:solidFill>
                <a:latin typeface="+mn-lt"/>
                <a:ea typeface="+mn-ea"/>
                <a:cs typeface="+mn-cs"/>
              </a:rPr>
              <a:t>timing </a:t>
            </a:r>
            <a:r>
              <a:rPr lang="vi-VN" sz="1200" b="0" i="0" u="none" strike="noStrike" kern="1200" baseline="0">
                <a:solidFill>
                  <a:schemeClr val="tx1"/>
                </a:solidFill>
                <a:latin typeface="+mn-lt"/>
                <a:ea typeface="+mn-ea"/>
                <a:cs typeface="+mn-cs"/>
              </a:rPr>
              <a:t>có thể được áp dụng cho bất kỳ thuật toán nào có sự thay đổi thời gian phụ thuộc vào dữ liệu. </a:t>
            </a:r>
            <a:endParaRPr lang="en-US" sz="1200" b="0" i="0" u="none" strike="noStrike" kern="1200" baseline="0">
              <a:solidFill>
                <a:schemeClr val="tx1"/>
              </a:solidFill>
              <a:latin typeface="+mn-lt"/>
              <a:ea typeface="+mn-ea"/>
              <a:cs typeface="+mn-cs"/>
            </a:endParaRPr>
          </a:p>
          <a:p>
            <a:pPr marL="0" indent="0">
              <a:buFontTx/>
              <a:buNone/>
            </a:pPr>
            <a:r>
              <a:rPr lang="en-US" sz="1200" b="0" i="0" u="none" strike="noStrike" kern="1200" baseline="0">
                <a:solidFill>
                  <a:schemeClr val="tx1"/>
                </a:solidFill>
                <a:latin typeface="+mn-lt"/>
                <a:ea typeface="+mn-ea"/>
                <a:cs typeface="+mn-cs"/>
              </a:rPr>
              <a:t>+ </a:t>
            </a:r>
            <a:r>
              <a:rPr lang="vi-VN" sz="1200" b="0" i="0" u="none" strike="noStrike" kern="1200" baseline="0">
                <a:solidFill>
                  <a:schemeClr val="tx1"/>
                </a:solidFill>
                <a:latin typeface="+mn-lt"/>
                <a:ea typeface="+mn-ea"/>
                <a:cs typeface="+mn-cs"/>
              </a:rPr>
              <a:t>Việc loại bỏ phụ thuộc thời gian là khó khăn trong một số thuật toán sử dụng các hoạt động cấp thấp thường có thời gian thực thi khác nhau.</a:t>
            </a:r>
            <a:endParaRPr lang="en-US" sz="1200" b="0" i="0" u="none" strike="noStrike" kern="1200" baseline="0">
              <a:solidFill>
                <a:schemeClr val="tx1"/>
              </a:solidFill>
              <a:latin typeface="+mn-lt"/>
              <a:ea typeface="+mn-ea"/>
              <a:cs typeface="+mn-cs"/>
            </a:endParaRPr>
          </a:p>
          <a:p>
            <a:pPr marL="0" indent="0">
              <a:buFontTx/>
              <a:buNone/>
            </a:pPr>
            <a:r>
              <a:rPr lang="en-US" sz="1200" b="0" i="0" u="none" strike="noStrike" kern="1200" baseline="0">
                <a:solidFill>
                  <a:schemeClr val="tx1"/>
                </a:solidFill>
                <a:latin typeface="+mn-lt"/>
                <a:ea typeface="+mn-ea"/>
                <a:cs typeface="+mn-cs"/>
              </a:rPr>
              <a:t>+ </a:t>
            </a:r>
            <a:r>
              <a:rPr lang="vi-VN" sz="1200" b="0" i="0" u="none" strike="noStrike" kern="1200" baseline="0">
                <a:solidFill>
                  <a:schemeClr val="tx1"/>
                </a:solidFill>
                <a:latin typeface="+mn-lt"/>
                <a:ea typeface="+mn-ea"/>
                <a:cs typeface="+mn-cs"/>
              </a:rPr>
              <a:t>Các cuộc tấn công </a:t>
            </a:r>
            <a:r>
              <a:rPr lang="en-US" sz="1200" b="0" i="0" u="none" strike="noStrike" kern="1200" baseline="0">
                <a:solidFill>
                  <a:schemeClr val="tx1"/>
                </a:solidFill>
                <a:latin typeface="+mn-lt"/>
                <a:ea typeface="+mn-ea"/>
                <a:cs typeface="+mn-cs"/>
              </a:rPr>
              <a:t>timing </a:t>
            </a:r>
            <a:r>
              <a:rPr lang="vi-VN" sz="1200" b="0" i="0" u="none" strike="noStrike" kern="1200" baseline="0">
                <a:solidFill>
                  <a:schemeClr val="tx1"/>
                </a:solidFill>
                <a:latin typeface="+mn-lt"/>
                <a:ea typeface="+mn-ea"/>
                <a:cs typeface="+mn-cs"/>
              </a:rPr>
              <a:t>thường bị bỏ qua trong giai đoạn thiết kế vì chúng quá phụ thuộc vào việc triển khai và có thể được đưa ra ngoài ý muốn với các tối ưu hóa trình biên dịch. </a:t>
            </a:r>
            <a:endParaRPr lang="en-US" sz="1200" b="0" i="0" u="none" strike="noStrike" kern="1200" baseline="0">
              <a:solidFill>
                <a:schemeClr val="tx1"/>
              </a:solidFill>
              <a:latin typeface="+mn-lt"/>
              <a:ea typeface="+mn-ea"/>
              <a:cs typeface="+mn-cs"/>
            </a:endParaRPr>
          </a:p>
          <a:p>
            <a:pPr marL="0" indent="0">
              <a:buFontTx/>
              <a:buNone/>
            </a:pPr>
            <a:r>
              <a:rPr lang="en-US" sz="1200" b="0" i="0" u="none" strike="noStrike" kern="1200" baseline="0">
                <a:solidFill>
                  <a:schemeClr val="tx1"/>
                </a:solidFill>
                <a:latin typeface="+mn-lt"/>
                <a:ea typeface="+mn-ea"/>
                <a:cs typeface="+mn-cs"/>
              </a:rPr>
              <a:t>+ </a:t>
            </a:r>
            <a:r>
              <a:rPr lang="vi-VN" sz="1200" b="0" i="0" u="none" strike="noStrike" kern="1200" baseline="0">
                <a:solidFill>
                  <a:schemeClr val="tx1"/>
                </a:solidFill>
                <a:latin typeface="+mn-lt"/>
                <a:ea typeface="+mn-ea"/>
                <a:cs typeface="+mn-cs"/>
              </a:rPr>
              <a:t>Việc tránh các cuộc tấn công </a:t>
            </a:r>
            <a:r>
              <a:rPr lang="en-US" sz="1200" b="0" i="0" u="none" strike="noStrike" kern="1200" baseline="0">
                <a:solidFill>
                  <a:schemeClr val="tx1"/>
                </a:solidFill>
                <a:latin typeface="+mn-lt"/>
                <a:ea typeface="+mn-ea"/>
                <a:cs typeface="+mn-cs"/>
              </a:rPr>
              <a:t>timing </a:t>
            </a:r>
            <a:r>
              <a:rPr lang="vi-VN" sz="1200" b="0" i="0" u="none" strike="noStrike" kern="1200" baseline="0">
                <a:solidFill>
                  <a:schemeClr val="tx1"/>
                </a:solidFill>
                <a:latin typeface="+mn-lt"/>
                <a:ea typeface="+mn-ea"/>
                <a:cs typeface="+mn-cs"/>
              </a:rPr>
              <a:t>liên quan đến việc thiết kế các chức năng thời gian </a:t>
            </a:r>
            <a:r>
              <a:rPr lang="en-US" sz="1200" b="0" i="0" u="none" strike="noStrike" kern="1200" baseline="0">
                <a:solidFill>
                  <a:schemeClr val="tx1"/>
                </a:solidFill>
                <a:latin typeface="+mn-lt"/>
                <a:ea typeface="+mn-ea"/>
                <a:cs typeface="+mn-cs"/>
              </a:rPr>
              <a:t>cố định </a:t>
            </a:r>
            <a:r>
              <a:rPr lang="vi-VN" sz="1200" b="0" i="0" u="none" strike="noStrike" kern="1200" baseline="0">
                <a:solidFill>
                  <a:schemeClr val="tx1"/>
                </a:solidFill>
                <a:latin typeface="+mn-lt"/>
                <a:ea typeface="+mn-ea"/>
                <a:cs typeface="+mn-cs"/>
              </a:rPr>
              <a:t>và kiểm tra cẩn thận mã thực thi cuối cùng.</a:t>
            </a:r>
            <a:endParaRPr lang="en-US" sz="1200" b="0" i="0" u="none" strike="noStrike" kern="1200" baseline="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372F0E-621F-424C-89FF-24BEB03BD4CE}" type="slidenum">
              <a:rPr lang="en-US" altLang="vi-VN" smtClean="0"/>
              <a:pPr/>
              <a:t>33</a:t>
            </a:fld>
            <a:endParaRPr lang="en-US" altLang="vi-VN"/>
          </a:p>
        </p:txBody>
      </p:sp>
    </p:spTree>
    <p:extLst>
      <p:ext uri="{BB962C8B-B14F-4D97-AF65-F5344CB8AC3E}">
        <p14:creationId xmlns:p14="http://schemas.microsoft.com/office/powerpoint/2010/main" val="23606979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r>
              <a:rPr lang="vi-VN"/>
              <a:t>Hầu hết các cuộc thảo luận về </a:t>
            </a:r>
            <a:r>
              <a:rPr lang="en-US"/>
              <a:t>thám</a:t>
            </a:r>
            <a:r>
              <a:rPr lang="vi-VN"/>
              <a:t> mã RSA đều tập trung vào </a:t>
            </a:r>
            <a:r>
              <a:rPr lang="en-US"/>
              <a:t>giải</a:t>
            </a:r>
            <a:r>
              <a:rPr lang="en-US" baseline="0"/>
              <a:t> bài toán phân tích</a:t>
            </a:r>
            <a:r>
              <a:rPr lang="vi-VN"/>
              <a:t> n thành hai thừa số nguyên tố</a:t>
            </a:r>
            <a:endParaRPr lang="en-US"/>
          </a:p>
          <a:p>
            <a:r>
              <a:rPr lang="vi-VN"/>
              <a:t> </a:t>
            </a:r>
            <a:r>
              <a:rPr lang="en-US"/>
              <a:t>- </a:t>
            </a:r>
            <a:r>
              <a:rPr lang="vi-VN"/>
              <a:t>Việc xác định </a:t>
            </a:r>
            <a:r>
              <a:rPr lang="en-US"/>
              <a:t>phi</a:t>
            </a:r>
            <a:r>
              <a:rPr lang="vi-VN"/>
              <a:t> (n) </a:t>
            </a:r>
            <a:r>
              <a:rPr lang="en-US"/>
              <a:t>với</a:t>
            </a:r>
            <a:r>
              <a:rPr lang="en-US" baseline="0"/>
              <a:t> n </a:t>
            </a:r>
            <a:r>
              <a:rPr lang="vi-VN"/>
              <a:t>cho trước </a:t>
            </a:r>
            <a:r>
              <a:rPr lang="en-US"/>
              <a:t>t</a:t>
            </a:r>
            <a:r>
              <a:rPr lang="vi-VN"/>
              <a:t>ương đương với </a:t>
            </a:r>
            <a:r>
              <a:rPr lang="en-US"/>
              <a:t>nhân</a:t>
            </a:r>
            <a:r>
              <a:rPr lang="en-US" baseline="0"/>
              <a:t> tử hóa </a:t>
            </a:r>
            <a:r>
              <a:rPr lang="vi-VN"/>
              <a:t>n [RIBE96]. </a:t>
            </a:r>
            <a:endParaRPr lang="en-US"/>
          </a:p>
          <a:p>
            <a:pPr marL="171450" indent="-171450">
              <a:buFontTx/>
              <a:buChar char="-"/>
            </a:pPr>
            <a:r>
              <a:rPr lang="vi-VN"/>
              <a:t>Với các thuật toán đã biết hiện nay, việc xác định d cho trước e và n dường như tốn ít thời gian như bài toán</a:t>
            </a:r>
            <a:r>
              <a:rPr lang="en-US"/>
              <a:t> nhân</a:t>
            </a:r>
            <a:r>
              <a:rPr lang="en-US" baseline="0"/>
              <a:t> tử hóa số nguyên</a:t>
            </a:r>
          </a:p>
          <a:p>
            <a:pPr marL="0" indent="0">
              <a:buFontTx/>
              <a:buNone/>
            </a:pPr>
            <a:r>
              <a:rPr lang="en-US" baseline="0"/>
              <a:t>=&gt; </a:t>
            </a:r>
            <a:r>
              <a:rPr lang="vi-VN" b="1"/>
              <a:t>Do đó, chúng ta có thể sử dụng hiệu </a:t>
            </a:r>
            <a:r>
              <a:rPr lang="en-US" b="1"/>
              <a:t>năng</a:t>
            </a:r>
            <a:r>
              <a:rPr lang="en-US" b="1" baseline="0"/>
              <a:t> </a:t>
            </a:r>
            <a:r>
              <a:rPr lang="en-US" b="1"/>
              <a:t>của</a:t>
            </a:r>
            <a:r>
              <a:rPr lang="en-US" b="1" baseline="0"/>
              <a:t> nhân tử hóa số nguyên </a:t>
            </a:r>
            <a:r>
              <a:rPr lang="vi-VN" b="1"/>
              <a:t>làm tiêu chuẩn để đánh giá tính bảo mật của RSA.</a:t>
            </a:r>
            <a:endParaRPr lang="en-US" b="1"/>
          </a:p>
        </p:txBody>
      </p:sp>
      <p:sp>
        <p:nvSpPr>
          <p:cNvPr id="4" name="Slide Number Placeholder 3"/>
          <p:cNvSpPr>
            <a:spLocks noGrp="1"/>
          </p:cNvSpPr>
          <p:nvPr>
            <p:ph type="sldNum" sz="quarter" idx="10"/>
          </p:nvPr>
        </p:nvSpPr>
        <p:spPr/>
        <p:txBody>
          <a:bodyPr/>
          <a:lstStyle/>
          <a:p>
            <a:fld id="{09372F0E-621F-424C-89FF-24BEB03BD4CE}" type="slidenum">
              <a:rPr lang="en-US" altLang="vi-VN" smtClean="0"/>
              <a:pPr/>
              <a:t>34</a:t>
            </a:fld>
            <a:endParaRPr lang="en-US" altLang="vi-VN"/>
          </a:p>
        </p:txBody>
      </p:sp>
    </p:spTree>
    <p:extLst>
      <p:ext uri="{BB962C8B-B14F-4D97-AF65-F5344CB8AC3E}">
        <p14:creationId xmlns:p14="http://schemas.microsoft.com/office/powerpoint/2010/main" val="17865532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Để</a:t>
            </a:r>
            <a:r>
              <a:rPr lang="en-US" baseline="0"/>
              <a:t> ngăn chặn tấn công toán học thì n phải lớn.</a:t>
            </a:r>
          </a:p>
          <a:p>
            <a:r>
              <a:rPr lang="en-US" baseline="0"/>
              <a:t>Bảng trên tương ứng với các kịch cỡ khóa khác nhau bị phá năm nào</a:t>
            </a:r>
            <a:endParaRPr lang="en-US"/>
          </a:p>
        </p:txBody>
      </p:sp>
      <p:sp>
        <p:nvSpPr>
          <p:cNvPr id="4" name="Slide Number Placeholder 3"/>
          <p:cNvSpPr>
            <a:spLocks noGrp="1"/>
          </p:cNvSpPr>
          <p:nvPr>
            <p:ph type="sldNum" sz="quarter" idx="10"/>
          </p:nvPr>
        </p:nvSpPr>
        <p:spPr/>
        <p:txBody>
          <a:bodyPr/>
          <a:lstStyle/>
          <a:p>
            <a:fld id="{09372F0E-621F-424C-89FF-24BEB03BD4CE}" type="slidenum">
              <a:rPr lang="en-US" altLang="vi-VN" smtClean="0"/>
              <a:pPr/>
              <a:t>35</a:t>
            </a:fld>
            <a:endParaRPr lang="en-US" altLang="vi-VN"/>
          </a:p>
        </p:txBody>
      </p:sp>
    </p:spTree>
    <p:extLst>
      <p:ext uri="{BB962C8B-B14F-4D97-AF65-F5344CB8AC3E}">
        <p14:creationId xmlns:p14="http://schemas.microsoft.com/office/powerpoint/2010/main" val="25988636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Ngoài</a:t>
            </a:r>
            <a:r>
              <a:rPr lang="en-US" baseline="0"/>
              <a:t> n lớn thì p, q cũng cần có ràng buộc như sau:</a:t>
            </a:r>
            <a:endParaRPr lang="en-US"/>
          </a:p>
        </p:txBody>
      </p:sp>
      <p:sp>
        <p:nvSpPr>
          <p:cNvPr id="4" name="Slide Number Placeholder 3"/>
          <p:cNvSpPr>
            <a:spLocks noGrp="1"/>
          </p:cNvSpPr>
          <p:nvPr>
            <p:ph type="sldNum" sz="quarter" idx="10"/>
          </p:nvPr>
        </p:nvSpPr>
        <p:spPr/>
        <p:txBody>
          <a:bodyPr/>
          <a:lstStyle/>
          <a:p>
            <a:fld id="{09372F0E-621F-424C-89FF-24BEB03BD4CE}" type="slidenum">
              <a:rPr lang="en-US" altLang="vi-VN" smtClean="0"/>
              <a:pPr/>
              <a:t>36</a:t>
            </a:fld>
            <a:endParaRPr lang="en-US" altLang="vi-VN"/>
          </a:p>
        </p:txBody>
      </p:sp>
    </p:spTree>
    <p:extLst>
      <p:ext uri="{BB962C8B-B14F-4D97-AF65-F5344CB8AC3E}">
        <p14:creationId xmlns:p14="http://schemas.microsoft.com/office/powerpoint/2010/main" val="758190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a:solidFill>
                  <a:schemeClr val="tx1"/>
                </a:solidFill>
                <a:latin typeface="+mn-lt"/>
                <a:ea typeface="+mn-ea"/>
                <a:cs typeface="+mn-cs"/>
              </a:rPr>
              <a:t>- can be demonstrated that this is the correct result by observing that </a:t>
            </a:r>
            <a:r>
              <a:rPr lang="en-US" sz="1200" b="0" i="1" u="none" strike="noStrike" kern="1200" baseline="0">
                <a:solidFill>
                  <a:schemeClr val="tx1"/>
                </a:solidFill>
                <a:latin typeface="+mn-lt"/>
                <a:ea typeface="+mn-ea"/>
                <a:cs typeface="+mn-cs"/>
              </a:rPr>
              <a:t>r^ed </a:t>
            </a:r>
            <a:r>
              <a:rPr lang="en-US" sz="1200" b="0" i="0" u="none" strike="noStrike" kern="1200" baseline="0">
                <a:solidFill>
                  <a:schemeClr val="tx1"/>
                </a:solidFill>
                <a:latin typeface="+mn-lt"/>
                <a:ea typeface="+mn-ea"/>
                <a:cs typeface="+mn-cs"/>
              </a:rPr>
              <a:t>mod </a:t>
            </a:r>
            <a:r>
              <a:rPr lang="en-US" sz="1200" b="0" i="1" u="none" strike="noStrike" kern="1200" baseline="0">
                <a:solidFill>
                  <a:schemeClr val="tx1"/>
                </a:solidFill>
                <a:latin typeface="+mn-lt"/>
                <a:ea typeface="+mn-ea"/>
                <a:cs typeface="+mn-cs"/>
              </a:rPr>
              <a:t>n </a:t>
            </a:r>
            <a:r>
              <a:rPr lang="en-US" sz="1200" b="0" i="0" u="none" strike="noStrike" kern="1200" baseline="0">
                <a:solidFill>
                  <a:schemeClr val="tx1"/>
                </a:solidFill>
                <a:latin typeface="+mn-lt"/>
                <a:ea typeface="+mn-ea"/>
                <a:cs typeface="+mn-cs"/>
              </a:rPr>
              <a:t>= </a:t>
            </a:r>
            <a:r>
              <a:rPr lang="en-US" sz="1200" b="0" i="1" u="none" strike="noStrike" kern="1200" baseline="0">
                <a:solidFill>
                  <a:schemeClr val="tx1"/>
                </a:solidFill>
                <a:latin typeface="+mn-lt"/>
                <a:ea typeface="+mn-ea"/>
                <a:cs typeface="+mn-cs"/>
              </a:rPr>
              <a:t>r </a:t>
            </a:r>
            <a:r>
              <a:rPr lang="en-US" sz="1200" b="0" i="0" u="none" strike="noStrike" kern="1200" baseline="0">
                <a:solidFill>
                  <a:schemeClr val="tx1"/>
                </a:solidFill>
                <a:latin typeface="+mn-lt"/>
                <a:ea typeface="+mn-ea"/>
                <a:cs typeface="+mn-cs"/>
              </a:rPr>
              <a:t>mod </a:t>
            </a:r>
            <a:r>
              <a:rPr lang="en-US" sz="1200" b="0" i="1" u="none" strike="noStrike" kern="1200" baseline="0">
                <a:solidFill>
                  <a:schemeClr val="tx1"/>
                </a:solidFill>
                <a:latin typeface="+mn-lt"/>
                <a:ea typeface="+mn-ea"/>
                <a:cs typeface="+mn-cs"/>
              </a:rPr>
              <a:t>n</a:t>
            </a:r>
            <a:r>
              <a:rPr lang="en-US" sz="1200" b="0" i="0" u="none" strike="noStrike" kern="1200" baseline="0">
                <a:solidFill>
                  <a:schemeClr val="tx1"/>
                </a:solidFill>
                <a:latin typeface="+mn-lt"/>
                <a:ea typeface="+mn-ea"/>
                <a:cs typeface="+mn-cs"/>
              </a:rPr>
              <a:t>.</a:t>
            </a:r>
          </a:p>
          <a:p>
            <a:r>
              <a:rPr lang="en-US" sz="1200" b="0" i="0" u="none" strike="noStrike" kern="1200" baseline="0">
                <a:solidFill>
                  <a:schemeClr val="tx1"/>
                </a:solidFill>
                <a:latin typeface="+mn-lt"/>
                <a:ea typeface="+mn-ea"/>
                <a:cs typeface="+mn-cs"/>
              </a:rPr>
              <a:t>- Khi sử dụng blinding hiệu năng giảm 2-10%</a:t>
            </a:r>
            <a:endParaRPr lang="en-US"/>
          </a:p>
        </p:txBody>
      </p:sp>
      <p:sp>
        <p:nvSpPr>
          <p:cNvPr id="4" name="Slide Number Placeholder 3"/>
          <p:cNvSpPr>
            <a:spLocks noGrp="1"/>
          </p:cNvSpPr>
          <p:nvPr>
            <p:ph type="sldNum" sz="quarter" idx="10"/>
          </p:nvPr>
        </p:nvSpPr>
        <p:spPr/>
        <p:txBody>
          <a:bodyPr/>
          <a:lstStyle/>
          <a:p>
            <a:fld id="{09372F0E-621F-424C-89FF-24BEB03BD4CE}" type="slidenum">
              <a:rPr lang="en-US" altLang="vi-VN" smtClean="0"/>
              <a:pPr/>
              <a:t>37</a:t>
            </a:fld>
            <a:endParaRPr lang="en-US" altLang="vi-VN"/>
          </a:p>
        </p:txBody>
      </p:sp>
    </p:spTree>
    <p:extLst>
      <p:ext uri="{BB962C8B-B14F-4D97-AF65-F5344CB8AC3E}">
        <p14:creationId xmlns:p14="http://schemas.microsoft.com/office/powerpoint/2010/main" val="33239662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r>
              <a:rPr lang="vi-VN"/>
              <a:t>Cách tiếp cận là tấn công vào một bộ xử lý đang tạo ra chữ ký số RSA. </a:t>
            </a:r>
            <a:endParaRPr lang="en-US"/>
          </a:p>
          <a:p>
            <a:pPr marL="171450" indent="-171450">
              <a:buFontTx/>
              <a:buChar char="-"/>
            </a:pPr>
            <a:r>
              <a:rPr lang="vi-VN"/>
              <a:t>Cuộc tấn công gây ra </a:t>
            </a:r>
            <a:r>
              <a:rPr lang="en-US"/>
              <a:t>các</a:t>
            </a:r>
            <a:r>
              <a:rPr lang="en-US" baseline="0"/>
              <a:t> </a:t>
            </a:r>
            <a:r>
              <a:rPr lang="vi-VN"/>
              <a:t>lỗi trong tính toán chữ ký bằng cách giảm </a:t>
            </a:r>
            <a:r>
              <a:rPr lang="en-US"/>
              <a:t>power</a:t>
            </a:r>
            <a:r>
              <a:rPr lang="en-US" baseline="0"/>
              <a:t> (năng lực) </a:t>
            </a:r>
            <a:r>
              <a:rPr lang="vi-VN"/>
              <a:t>cho bộ xử lý. </a:t>
            </a:r>
            <a:endParaRPr lang="en-US"/>
          </a:p>
          <a:p>
            <a:pPr marL="171450" indent="-171450">
              <a:buFontTx/>
              <a:buChar char="-"/>
            </a:pPr>
            <a:r>
              <a:rPr lang="vi-VN"/>
              <a:t>Các lỗi này khiến phần mềm tạo ra </a:t>
            </a:r>
            <a:r>
              <a:rPr lang="en-US"/>
              <a:t>những</a:t>
            </a:r>
            <a:r>
              <a:rPr lang="en-US" baseline="0"/>
              <a:t> </a:t>
            </a:r>
            <a:r>
              <a:rPr lang="vi-VN"/>
              <a:t>chữ ký không hợp lệ, sau đó kẻ tấn công có thể phân tích chữ ký này để khôi phục khóa </a:t>
            </a:r>
            <a:r>
              <a:rPr lang="en-US"/>
              <a:t>bí</a:t>
            </a:r>
            <a:r>
              <a:rPr lang="en-US" baseline="0"/>
              <a:t> mật</a:t>
            </a:r>
          </a:p>
          <a:p>
            <a:pPr marL="171450" indent="-171450">
              <a:buFontTx/>
              <a:buChar char="-"/>
            </a:pPr>
            <a:r>
              <a:rPr lang="vi-VN"/>
              <a:t>Các tác giả chỉ ra cách phân tích như vậy có thể được thực hiện và sau đó </a:t>
            </a:r>
            <a:r>
              <a:rPr lang="vi-VN" b="1"/>
              <a:t>chứng minh nó bằng cách trích xuất khóa </a:t>
            </a:r>
            <a:r>
              <a:rPr lang="en-US" b="1"/>
              <a:t>bí</a:t>
            </a:r>
            <a:r>
              <a:rPr lang="en-US" b="1" baseline="0"/>
              <a:t> mật </a:t>
            </a:r>
            <a:r>
              <a:rPr lang="vi-VN" b="1"/>
              <a:t>RSA 1024 bit trong khoảng 100 giờ, sử dụng bộ vi xử lý có sẵn trên thị trường.</a:t>
            </a:r>
            <a:endParaRPr lang="en-US" b="1"/>
          </a:p>
          <a:p>
            <a:pPr marL="171450" indent="-171450">
              <a:buFontTx/>
              <a:buChar char="-"/>
            </a:pPr>
            <a:endParaRPr lang="en-US" b="1"/>
          </a:p>
          <a:p>
            <a:pPr marL="171450" indent="-171450">
              <a:buFontTx/>
              <a:buChar char="-"/>
            </a:pPr>
            <a:r>
              <a:rPr lang="vi-VN" b="1"/>
              <a:t>Thuật toán tấn công liên quan đến việc tạo ra các lỗi bit đơn và quan sát kết quả.Các chi tiết được cung cấp trong [PELL10], cũng đề cập đến các cuộc tấn công dựa trên lỗi phần cứng được đề xuất khác chống lại RSA.Cuộc tấn công này, trong khi đáng được xem xét, dường như không phải là một mối đe dọa nghiêm trọng đối với RSA. Nó yêu cầu kẻ tấn công có quyền truy cập vật lý vào máy mục tiêu và kẻ tấn công có thể kiểm soát trực tiếp nguồn điện đầu vào cho bộ xử lý.Việc kiểm soát nguồn điện đầu vào đối với hầu hết các phần cứng không chỉ đơn giản là điều khiển nguồn AC mà còn liên quan đến việc điều khiển nguồn điệnphần cứng trên chip.</a:t>
            </a:r>
            <a:endParaRPr lang="en-US" b="1"/>
          </a:p>
        </p:txBody>
      </p:sp>
      <p:sp>
        <p:nvSpPr>
          <p:cNvPr id="4" name="Slide Number Placeholder 3"/>
          <p:cNvSpPr>
            <a:spLocks noGrp="1"/>
          </p:cNvSpPr>
          <p:nvPr>
            <p:ph type="sldNum" sz="quarter" idx="10"/>
          </p:nvPr>
        </p:nvSpPr>
        <p:spPr/>
        <p:txBody>
          <a:bodyPr/>
          <a:lstStyle/>
          <a:p>
            <a:fld id="{09372F0E-621F-424C-89FF-24BEB03BD4CE}" type="slidenum">
              <a:rPr lang="en-US" altLang="vi-VN" smtClean="0"/>
              <a:pPr/>
              <a:t>38</a:t>
            </a:fld>
            <a:endParaRPr lang="en-US" altLang="vi-VN"/>
          </a:p>
        </p:txBody>
      </p:sp>
    </p:spTree>
    <p:extLst>
      <p:ext uri="{BB962C8B-B14F-4D97-AF65-F5344CB8AC3E}">
        <p14:creationId xmlns:p14="http://schemas.microsoft.com/office/powerpoint/2010/main" val="2433091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Chương</a:t>
            </a:r>
            <a:r>
              <a:rPr lang="en-US" baseline="0"/>
              <a:t> 2 và 3 gộp thành một chương</a:t>
            </a:r>
            <a:endParaRPr lang="en-US"/>
          </a:p>
        </p:txBody>
      </p:sp>
      <p:sp>
        <p:nvSpPr>
          <p:cNvPr id="4" name="Slide Number Placeholder 3"/>
          <p:cNvSpPr>
            <a:spLocks noGrp="1"/>
          </p:cNvSpPr>
          <p:nvPr>
            <p:ph type="sldNum" sz="quarter" idx="10"/>
          </p:nvPr>
        </p:nvSpPr>
        <p:spPr/>
        <p:txBody>
          <a:bodyPr/>
          <a:lstStyle/>
          <a:p>
            <a:fld id="{09372F0E-621F-424C-89FF-24BEB03BD4CE}" type="slidenum">
              <a:rPr lang="en-US" altLang="vi-VN" smtClean="0"/>
              <a:pPr/>
              <a:t>3</a:t>
            </a:fld>
            <a:endParaRPr lang="en-US" altLang="vi-VN"/>
          </a:p>
        </p:txBody>
      </p:sp>
    </p:spTree>
    <p:extLst>
      <p:ext uri="{BB962C8B-B14F-4D97-AF65-F5344CB8AC3E}">
        <p14:creationId xmlns:p14="http://schemas.microsoft.com/office/powerpoint/2010/main" val="4954189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a:t>- CCA là tấn công mà kẻ tấn công chọn ra một số bản mã và sau đó khi có được các bản rõ tương ứng, từ</a:t>
            </a:r>
            <a:r>
              <a:rPr lang="en-US" baseline="0"/>
              <a:t> đó tìm ra được </a:t>
            </a:r>
            <a:r>
              <a:rPr lang="en-US"/>
              <a:t>khóa riêng của mục tiêu </a:t>
            </a:r>
          </a:p>
          <a:p>
            <a:pPr marL="171450" marR="0" lvl="2" indent="-171450" algn="l" defTabSz="914400" rtl="0" eaLnBrk="0" fontAlgn="base" latinLnBrk="0" hangingPunct="0">
              <a:lnSpc>
                <a:spcPct val="100000"/>
              </a:lnSpc>
              <a:spcBef>
                <a:spcPct val="30000"/>
              </a:spcBef>
              <a:spcAft>
                <a:spcPct val="0"/>
              </a:spcAft>
              <a:buClrTx/>
              <a:buSzTx/>
              <a:buFont typeface="Symbol" panose="05050102010706020507" pitchFamily="18" charset="2"/>
              <a:buChar char="Þ"/>
              <a:tabLst/>
              <a:defRPr/>
            </a:pPr>
            <a:r>
              <a:rPr lang="en-US"/>
              <a:t>kẻ tấn công có thể chọn một bản rõ, mã hóa nó bằng khóa công khai của mục tiêu, sau đó có thể nhận lại bản rõ bằng cách nó được giải mã bằng khóa riêng. </a:t>
            </a:r>
          </a:p>
          <a:p>
            <a:pPr marL="171450" marR="0" lvl="2" indent="-171450" algn="l" defTabSz="914400" rtl="0" eaLnBrk="0" fontAlgn="base" latinLnBrk="0" hangingPunct="0">
              <a:lnSpc>
                <a:spcPct val="100000"/>
              </a:lnSpc>
              <a:spcBef>
                <a:spcPct val="30000"/>
              </a:spcBef>
              <a:spcAft>
                <a:spcPct val="0"/>
              </a:spcAft>
              <a:buClrTx/>
              <a:buSzTx/>
              <a:buFont typeface="Symbol" panose="05050102010706020507" pitchFamily="18" charset="2"/>
              <a:buChar char="Þ"/>
              <a:tabLst/>
              <a:defRPr/>
            </a:pPr>
            <a:r>
              <a:rPr lang="en-US"/>
              <a:t>Rõ ràng, điều này không cung cấp thông tin gì mới cho kẻ tấn công. </a:t>
            </a:r>
          </a:p>
          <a:p>
            <a:pPr marL="171450" marR="0" lvl="2" indent="-171450" algn="l" defTabSz="914400" rtl="0" eaLnBrk="0" fontAlgn="base" latinLnBrk="0" hangingPunct="0">
              <a:lnSpc>
                <a:spcPct val="100000"/>
              </a:lnSpc>
              <a:spcBef>
                <a:spcPct val="30000"/>
              </a:spcBef>
              <a:spcAft>
                <a:spcPct val="0"/>
              </a:spcAft>
              <a:buClrTx/>
              <a:buSzTx/>
              <a:buFont typeface="Symbol" panose="05050102010706020507" pitchFamily="18" charset="2"/>
              <a:buChar char="Þ"/>
              <a:tabLst/>
              <a:defRPr/>
            </a:pPr>
            <a:r>
              <a:rPr lang="en-US"/>
              <a:t>Thay vào đó, kẻ tấn công khai thác các tính chất của RSA và lựa chọn các khối dữ liệu mà khi đó được xử lý bằng khóa riêng của mục tiêu, tạo thông tin cần thiết cho thám mã.</a:t>
            </a:r>
          </a:p>
          <a:p>
            <a:endParaRPr lang="en-US"/>
          </a:p>
          <a:p>
            <a:r>
              <a:rPr lang="en-US" b="1"/>
              <a:t>1. Chosen-Ciphertext Attack</a:t>
            </a:r>
          </a:p>
          <a:p>
            <a:r>
              <a:rPr lang="en-US"/>
              <a:t>During the chosen-ciphertext attack, a cryptanalyst can analyse any chosen ciphertexts together with their corresponding plaintexts. His goal is to acquire a secret key or to get as many information about the attacked system as possible.</a:t>
            </a:r>
          </a:p>
          <a:p>
            <a:endParaRPr lang="en-US"/>
          </a:p>
          <a:p>
            <a:r>
              <a:rPr lang="en-US"/>
              <a:t>The attacker has capability to make the victim (who obviously knows the secret key) decrypt any ciphertext and send him back the result. By analysing the chosen ciphertext and the corresponding received plaintext, the intruder tries to guess the secret key which has been used by the victim.</a:t>
            </a:r>
          </a:p>
          <a:p>
            <a:endParaRPr lang="en-US"/>
          </a:p>
          <a:p>
            <a:r>
              <a:rPr lang="en-US"/>
              <a:t>Chosen-ciphertext attacks are usually used for breaking systems with public key encryption. For example, early versions of the RSA cipher were vulnerable to such attacks. They are used less often for attacking systems protected by symmetric ciphers. Some self-synchronizing stream ciphers have been also attacked successfully in that way.</a:t>
            </a:r>
          </a:p>
          <a:p>
            <a:endParaRPr lang="en-US"/>
          </a:p>
          <a:p>
            <a:r>
              <a:rPr lang="en-US" b="1"/>
              <a:t>2. Adaptive-Chosen-Ciphertext Attack</a:t>
            </a:r>
          </a:p>
          <a:p>
            <a:r>
              <a:rPr lang="en-US"/>
              <a:t>The adaptive-chosen-ciphertext attack is a kind of chosen-ciphertext attacks, during which an attacker can make the attacked system decrypt many different ciphertexts. This means that the new ciphertexts are created based on responses (plaintexts) received previously. The attacker can request decrypting of many ciphertexts.</a:t>
            </a:r>
          </a:p>
          <a:p>
            <a:endParaRPr lang="en-US"/>
          </a:p>
          <a:p>
            <a:r>
              <a:rPr lang="en-US"/>
              <a:t>Thực tế tấn công này xảy ra ít. Nó thường được dùng để phân tích độ an toàn của một hệ mã</a:t>
            </a:r>
          </a:p>
          <a:p>
            <a:endParaRPr lang="en-US"/>
          </a:p>
        </p:txBody>
      </p:sp>
      <p:sp>
        <p:nvSpPr>
          <p:cNvPr id="4" name="Slide Number Placeholder 3"/>
          <p:cNvSpPr>
            <a:spLocks noGrp="1"/>
          </p:cNvSpPr>
          <p:nvPr>
            <p:ph type="sldNum" sz="quarter" idx="10"/>
          </p:nvPr>
        </p:nvSpPr>
        <p:spPr/>
        <p:txBody>
          <a:bodyPr/>
          <a:lstStyle/>
          <a:p>
            <a:fld id="{09372F0E-621F-424C-89FF-24BEB03BD4CE}" type="slidenum">
              <a:rPr lang="en-US" altLang="vi-VN" smtClean="0"/>
              <a:pPr/>
              <a:t>39</a:t>
            </a:fld>
            <a:endParaRPr lang="en-US" altLang="vi-VN"/>
          </a:p>
        </p:txBody>
      </p:sp>
    </p:spTree>
    <p:extLst>
      <p:ext uri="{BB962C8B-B14F-4D97-AF65-F5344CB8AC3E}">
        <p14:creationId xmlns:p14="http://schemas.microsoft.com/office/powerpoint/2010/main" val="16677827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vi-VN"/>
              <a:t>Để chống lại các cuộc tấn công như vậy, RSA Security Inc., nhà cung cấp RSA hàng đầu và là người từng nắm giữ bằng sáng chế RSA, khuyên bạn nên sửa đổi bản rõ bằng cách sử dụng một quy trình được gọi là đệm mã hóa bất đối xứng tối ưu (OAEP).</a:t>
            </a:r>
            <a:endParaRPr lang="en-US"/>
          </a:p>
        </p:txBody>
      </p:sp>
      <p:sp>
        <p:nvSpPr>
          <p:cNvPr id="4" name="Slide Number Placeholder 3"/>
          <p:cNvSpPr>
            <a:spLocks noGrp="1"/>
          </p:cNvSpPr>
          <p:nvPr>
            <p:ph type="sldNum" sz="quarter" idx="10"/>
          </p:nvPr>
        </p:nvSpPr>
        <p:spPr/>
        <p:txBody>
          <a:bodyPr/>
          <a:lstStyle/>
          <a:p>
            <a:fld id="{09372F0E-621F-424C-89FF-24BEB03BD4CE}" type="slidenum">
              <a:rPr lang="en-US" altLang="vi-VN" smtClean="0"/>
              <a:pPr/>
              <a:t>40</a:t>
            </a:fld>
            <a:endParaRPr lang="en-US" altLang="vi-VN"/>
          </a:p>
        </p:txBody>
      </p:sp>
    </p:spTree>
    <p:extLst>
      <p:ext uri="{BB962C8B-B14F-4D97-AF65-F5344CB8AC3E}">
        <p14:creationId xmlns:p14="http://schemas.microsoft.com/office/powerpoint/2010/main" val="35657770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a:solidFill>
                  <a:schemeClr val="tx1"/>
                </a:solidFill>
                <a:latin typeface="+mn-lt"/>
                <a:ea typeface="+mn-ea"/>
                <a:cs typeface="+mn-cs"/>
              </a:rPr>
              <a:t>Lưu ý EM gồm tin rõ được pad, mask bởi seed, và seed này được mask bởi maskedDB. </a:t>
            </a:r>
          </a:p>
          <a:p>
            <a:r>
              <a:rPr lang="en-US" sz="1200" b="0" i="0" u="none" strike="noStrike" kern="1200" baseline="0">
                <a:solidFill>
                  <a:schemeClr val="tx1"/>
                </a:solidFill>
                <a:latin typeface="+mn-lt"/>
                <a:ea typeface="+mn-ea"/>
                <a:cs typeface="+mn-cs"/>
              </a:rPr>
              <a:t>Sau đó mã hóa EM dùng RSA. </a:t>
            </a:r>
          </a:p>
        </p:txBody>
      </p:sp>
      <p:sp>
        <p:nvSpPr>
          <p:cNvPr id="4" name="Slide Number Placeholder 3"/>
          <p:cNvSpPr>
            <a:spLocks noGrp="1"/>
          </p:cNvSpPr>
          <p:nvPr>
            <p:ph type="sldNum" sz="quarter" idx="10"/>
          </p:nvPr>
        </p:nvSpPr>
        <p:spPr/>
        <p:txBody>
          <a:bodyPr/>
          <a:lstStyle/>
          <a:p>
            <a:fld id="{09372F0E-621F-424C-89FF-24BEB03BD4CE}" type="slidenum">
              <a:rPr lang="en-US" altLang="vi-VN" smtClean="0"/>
              <a:pPr/>
              <a:t>41</a:t>
            </a:fld>
            <a:endParaRPr lang="en-US" altLang="vi-VN"/>
          </a:p>
        </p:txBody>
      </p:sp>
    </p:spTree>
    <p:extLst>
      <p:ext uri="{BB962C8B-B14F-4D97-AF65-F5344CB8AC3E}">
        <p14:creationId xmlns:p14="http://schemas.microsoft.com/office/powerpoint/2010/main" val="11124869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Chương</a:t>
            </a:r>
            <a:r>
              <a:rPr lang="en-US" baseline="0"/>
              <a:t> 2 và 3 gộp thành một chương</a:t>
            </a:r>
            <a:endParaRPr lang="en-US"/>
          </a:p>
        </p:txBody>
      </p:sp>
      <p:sp>
        <p:nvSpPr>
          <p:cNvPr id="4" name="Slide Number Placeholder 3"/>
          <p:cNvSpPr>
            <a:spLocks noGrp="1"/>
          </p:cNvSpPr>
          <p:nvPr>
            <p:ph type="sldNum" sz="quarter" idx="10"/>
          </p:nvPr>
        </p:nvSpPr>
        <p:spPr/>
        <p:txBody>
          <a:bodyPr/>
          <a:lstStyle/>
          <a:p>
            <a:fld id="{09372F0E-621F-424C-89FF-24BEB03BD4CE}" type="slidenum">
              <a:rPr lang="en-US" altLang="vi-VN" smtClean="0"/>
              <a:pPr/>
              <a:t>42</a:t>
            </a:fld>
            <a:endParaRPr lang="en-US" altLang="vi-VN"/>
          </a:p>
        </p:txBody>
      </p:sp>
    </p:spTree>
    <p:extLst>
      <p:ext uri="{BB962C8B-B14F-4D97-AF65-F5344CB8AC3E}">
        <p14:creationId xmlns:p14="http://schemas.microsoft.com/office/powerpoint/2010/main" val="30180534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Chương</a:t>
            </a:r>
            <a:r>
              <a:rPr lang="en-US" baseline="0"/>
              <a:t> 2 và 3 gộp thành một chương</a:t>
            </a:r>
            <a:endParaRPr lang="en-US"/>
          </a:p>
        </p:txBody>
      </p:sp>
      <p:sp>
        <p:nvSpPr>
          <p:cNvPr id="4" name="Slide Number Placeholder 3"/>
          <p:cNvSpPr>
            <a:spLocks noGrp="1"/>
          </p:cNvSpPr>
          <p:nvPr>
            <p:ph type="sldNum" sz="quarter" idx="10"/>
          </p:nvPr>
        </p:nvSpPr>
        <p:spPr/>
        <p:txBody>
          <a:bodyPr/>
          <a:lstStyle/>
          <a:p>
            <a:fld id="{09372F0E-621F-424C-89FF-24BEB03BD4CE}" type="slidenum">
              <a:rPr lang="en-US" altLang="vi-VN" smtClean="0"/>
              <a:pPr/>
              <a:t>43</a:t>
            </a:fld>
            <a:endParaRPr lang="en-US" altLang="vi-VN"/>
          </a:p>
        </p:txBody>
      </p:sp>
    </p:spTree>
    <p:extLst>
      <p:ext uri="{BB962C8B-B14F-4D97-AF65-F5344CB8AC3E}">
        <p14:creationId xmlns:p14="http://schemas.microsoft.com/office/powerpoint/2010/main" val="28873848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A và</a:t>
            </a:r>
            <a:r>
              <a:rPr lang="en-US" baseline="0"/>
              <a:t> B muốn trao đổi tin mật sử dụng mật mã khóa đối xứng thì A và B cần có khóa bí mật giống nhau để mã hóa và giải mã</a:t>
            </a:r>
          </a:p>
          <a:p>
            <a:pPr marL="171450" indent="-171450">
              <a:buFontTx/>
              <a:buChar char="-"/>
            </a:pPr>
            <a:r>
              <a:rPr lang="en-US" b="0" baseline="0"/>
              <a:t>Khóa này được tạo ra và gửi tới A và B như thế nào?</a:t>
            </a:r>
            <a:endParaRPr lang="en-US" b="0"/>
          </a:p>
        </p:txBody>
      </p:sp>
      <p:sp>
        <p:nvSpPr>
          <p:cNvPr id="4" name="Slide Number Placeholder 3"/>
          <p:cNvSpPr>
            <a:spLocks noGrp="1"/>
          </p:cNvSpPr>
          <p:nvPr>
            <p:ph type="sldNum" sz="quarter" idx="10"/>
          </p:nvPr>
        </p:nvSpPr>
        <p:spPr/>
        <p:txBody>
          <a:bodyPr/>
          <a:lstStyle/>
          <a:p>
            <a:fld id="{09372F0E-621F-424C-89FF-24BEB03BD4CE}" type="slidenum">
              <a:rPr lang="en-US" altLang="vi-VN" smtClean="0"/>
              <a:pPr/>
              <a:t>44</a:t>
            </a:fld>
            <a:endParaRPr lang="en-US" altLang="vi-VN"/>
          </a:p>
        </p:txBody>
      </p:sp>
    </p:spTree>
    <p:extLst>
      <p:ext uri="{BB962C8B-B14F-4D97-AF65-F5344CB8AC3E}">
        <p14:creationId xmlns:p14="http://schemas.microsoft.com/office/powerpoint/2010/main" val="8356032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Có</a:t>
            </a:r>
            <a:r>
              <a:rPr lang="en-US" baseline="0"/>
              <a:t> phải lúc nào cũng tồn tại logarit rời rạc (hay tồn tại phép tính ngược của phép tính lũy thừa hay không? ) =&gt; </a:t>
            </a:r>
            <a:r>
              <a:rPr lang="vi-VN"/>
              <a:t>Nếu</a:t>
            </a:r>
            <a:r>
              <a:rPr lang="vi-VN" baseline="0"/>
              <a:t> tồn tại căn nguyên tố thì luôn tồn tại logarit rời rạc</a:t>
            </a:r>
            <a:endParaRPr lang="vi-VN" dirty="0"/>
          </a:p>
        </p:txBody>
      </p:sp>
      <p:sp>
        <p:nvSpPr>
          <p:cNvPr id="4" name="Slide Number Placeholder 3"/>
          <p:cNvSpPr>
            <a:spLocks noGrp="1"/>
          </p:cNvSpPr>
          <p:nvPr>
            <p:ph type="sldNum" sz="quarter" idx="10"/>
          </p:nvPr>
        </p:nvSpPr>
        <p:spPr/>
        <p:txBody>
          <a:bodyPr/>
          <a:lstStyle/>
          <a:p>
            <a:fld id="{09372F0E-621F-424C-89FF-24BEB03BD4CE}" type="slidenum">
              <a:rPr lang="en-US" altLang="vi-VN" smtClean="0"/>
              <a:pPr/>
              <a:t>45</a:t>
            </a:fld>
            <a:endParaRPr lang="en-US" altLang="vi-VN"/>
          </a:p>
        </p:txBody>
      </p:sp>
    </p:spTree>
    <p:extLst>
      <p:ext uri="{BB962C8B-B14F-4D97-AF65-F5344CB8AC3E}">
        <p14:creationId xmlns:p14="http://schemas.microsoft.com/office/powerpoint/2010/main" val="2630321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Có</a:t>
            </a:r>
            <a:r>
              <a:rPr lang="en-US" baseline="0"/>
              <a:t> phải lúc nào cũng tồn tại logarit rời rạc (hay tồn tại phép tính ngược của phép tính lũy thừa hay không? ) =&gt; </a:t>
            </a:r>
            <a:r>
              <a:rPr lang="vi-VN"/>
              <a:t>Nếu</a:t>
            </a:r>
            <a:r>
              <a:rPr lang="vi-VN" baseline="0"/>
              <a:t> tồn tại căn nguyên tố thì luôn tồn tại logarit rời rạc</a:t>
            </a:r>
            <a:endParaRPr lang="vi-VN" dirty="0"/>
          </a:p>
        </p:txBody>
      </p:sp>
      <p:sp>
        <p:nvSpPr>
          <p:cNvPr id="4" name="Slide Number Placeholder 3"/>
          <p:cNvSpPr>
            <a:spLocks noGrp="1"/>
          </p:cNvSpPr>
          <p:nvPr>
            <p:ph type="sldNum" sz="quarter" idx="10"/>
          </p:nvPr>
        </p:nvSpPr>
        <p:spPr/>
        <p:txBody>
          <a:bodyPr/>
          <a:lstStyle/>
          <a:p>
            <a:fld id="{09372F0E-621F-424C-89FF-24BEB03BD4CE}" type="slidenum">
              <a:rPr lang="en-US" altLang="vi-VN" smtClean="0"/>
              <a:pPr/>
              <a:t>46</a:t>
            </a:fld>
            <a:endParaRPr lang="en-US" altLang="vi-VN"/>
          </a:p>
        </p:txBody>
      </p:sp>
    </p:spTree>
    <p:extLst>
      <p:ext uri="{BB962C8B-B14F-4D97-AF65-F5344CB8AC3E}">
        <p14:creationId xmlns:p14="http://schemas.microsoft.com/office/powerpoint/2010/main" val="34948669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Thỏa mãn 2</a:t>
            </a:r>
            <a:r>
              <a:rPr lang="en-US" baseline="30000"/>
              <a:t>x</a:t>
            </a:r>
            <a:r>
              <a:rPr lang="en-US" baseline="0"/>
              <a:t> = 3 mod 13 hay </a:t>
            </a:r>
            <a:r>
              <a:rPr lang="vi-VN"/>
              <a:t>2</a:t>
            </a:r>
            <a:r>
              <a:rPr lang="en-US" baseline="30000"/>
              <a:t>x</a:t>
            </a:r>
            <a:r>
              <a:rPr lang="vi-VN"/>
              <a:t> mod 13 = 3</a:t>
            </a:r>
            <a:endParaRPr lang="vi-VN" dirty="0"/>
          </a:p>
        </p:txBody>
      </p:sp>
      <p:sp>
        <p:nvSpPr>
          <p:cNvPr id="4" name="Slide Number Placeholder 3"/>
          <p:cNvSpPr>
            <a:spLocks noGrp="1"/>
          </p:cNvSpPr>
          <p:nvPr>
            <p:ph type="sldNum" sz="quarter" idx="10"/>
          </p:nvPr>
        </p:nvSpPr>
        <p:spPr/>
        <p:txBody>
          <a:bodyPr/>
          <a:lstStyle/>
          <a:p>
            <a:fld id="{09372F0E-621F-424C-89FF-24BEB03BD4CE}" type="slidenum">
              <a:rPr lang="en-US" altLang="vi-VN" smtClean="0"/>
              <a:pPr/>
              <a:t>47</a:t>
            </a:fld>
            <a:endParaRPr lang="en-US" altLang="vi-VN"/>
          </a:p>
        </p:txBody>
      </p:sp>
    </p:spTree>
    <p:extLst>
      <p:ext uri="{BB962C8B-B14F-4D97-AF65-F5344CB8AC3E}">
        <p14:creationId xmlns:p14="http://schemas.microsoft.com/office/powerpoint/2010/main" val="29922640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Thỏa mãn 2</a:t>
            </a:r>
            <a:r>
              <a:rPr lang="en-US" baseline="30000"/>
              <a:t>x</a:t>
            </a:r>
            <a:r>
              <a:rPr lang="en-US" baseline="0"/>
              <a:t> = 3 mod 13 hay </a:t>
            </a:r>
            <a:r>
              <a:rPr lang="vi-VN"/>
              <a:t>2</a:t>
            </a:r>
            <a:r>
              <a:rPr lang="en-US" baseline="30000"/>
              <a:t>x</a:t>
            </a:r>
            <a:r>
              <a:rPr lang="vi-VN"/>
              <a:t> mod 13 = 3</a:t>
            </a:r>
            <a:endParaRPr lang="vi-VN" dirty="0"/>
          </a:p>
        </p:txBody>
      </p:sp>
      <p:sp>
        <p:nvSpPr>
          <p:cNvPr id="4" name="Slide Number Placeholder 3"/>
          <p:cNvSpPr>
            <a:spLocks noGrp="1"/>
          </p:cNvSpPr>
          <p:nvPr>
            <p:ph type="sldNum" sz="quarter" idx="10"/>
          </p:nvPr>
        </p:nvSpPr>
        <p:spPr/>
        <p:txBody>
          <a:bodyPr/>
          <a:lstStyle/>
          <a:p>
            <a:fld id="{09372F0E-621F-424C-89FF-24BEB03BD4CE}" type="slidenum">
              <a:rPr lang="en-US" altLang="vi-VN" smtClean="0"/>
              <a:pPr/>
              <a:t>48</a:t>
            </a:fld>
            <a:endParaRPr lang="en-US" altLang="vi-VN"/>
          </a:p>
        </p:txBody>
      </p:sp>
    </p:spTree>
    <p:extLst>
      <p:ext uri="{BB962C8B-B14F-4D97-AF65-F5344CB8AC3E}">
        <p14:creationId xmlns:p14="http://schemas.microsoft.com/office/powerpoint/2010/main" val="3359282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Chương</a:t>
            </a:r>
            <a:r>
              <a:rPr lang="en-US" baseline="0"/>
              <a:t> 2 và 3 gộp thành một chương</a:t>
            </a:r>
            <a:endParaRPr lang="en-US"/>
          </a:p>
        </p:txBody>
      </p:sp>
      <p:sp>
        <p:nvSpPr>
          <p:cNvPr id="4" name="Slide Number Placeholder 3"/>
          <p:cNvSpPr>
            <a:spLocks noGrp="1"/>
          </p:cNvSpPr>
          <p:nvPr>
            <p:ph type="sldNum" sz="quarter" idx="10"/>
          </p:nvPr>
        </p:nvSpPr>
        <p:spPr/>
        <p:txBody>
          <a:bodyPr/>
          <a:lstStyle/>
          <a:p>
            <a:fld id="{09372F0E-621F-424C-89FF-24BEB03BD4CE}" type="slidenum">
              <a:rPr lang="en-US" altLang="vi-VN" smtClean="0"/>
              <a:pPr/>
              <a:t>4</a:t>
            </a:fld>
            <a:endParaRPr lang="en-US" altLang="vi-VN"/>
          </a:p>
        </p:txBody>
      </p:sp>
    </p:spTree>
    <p:extLst>
      <p:ext uri="{BB962C8B-B14F-4D97-AF65-F5344CB8AC3E}">
        <p14:creationId xmlns:p14="http://schemas.microsoft.com/office/powerpoint/2010/main" val="20805165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228600" indent="-228600">
                  <a:buAutoNum type="arabicPeriod"/>
                </a:pPr>
                <a:r>
                  <a:rPr lang="vi-VN" dirty="0"/>
                  <a:t>Nhóm</a:t>
                </a:r>
                <a:r>
                  <a:rPr lang="vi-VN" baseline="0" dirty="0"/>
                  <a:t> nhân </a:t>
                </a:r>
                <a14:m>
                  <m:oMath xmlns:m="http://schemas.openxmlformats.org/officeDocument/2006/math">
                    <m:sSubSup>
                      <m:sSubSupPr>
                        <m:ctrlPr>
                          <a:rPr lang="vi-VN" sz="1200" i="1" smtClean="0">
                            <a:solidFill>
                              <a:srgbClr val="0000FF"/>
                            </a:solidFill>
                            <a:latin typeface="Cambria Math"/>
                          </a:rPr>
                        </m:ctrlPr>
                      </m:sSubSupPr>
                      <m:e>
                        <m:r>
                          <a:rPr lang="vi-VN" sz="1200" i="1">
                            <a:solidFill>
                              <a:srgbClr val="0000FF"/>
                            </a:solidFill>
                            <a:latin typeface="Cambria Math" panose="02040503050406030204" pitchFamily="18" charset="0"/>
                          </a:rPr>
                          <m:t>𝑍</m:t>
                        </m:r>
                      </m:e>
                      <m:sub>
                        <m:r>
                          <a:rPr lang="vi-VN" sz="1200" b="0" i="1" smtClean="0">
                            <a:solidFill>
                              <a:srgbClr val="0000FF"/>
                            </a:solidFill>
                            <a:latin typeface="Cambria Math" panose="02040503050406030204" pitchFamily="18" charset="0"/>
                          </a:rPr>
                          <m:t>𝑛</m:t>
                        </m:r>
                      </m:sub>
                      <m:sup>
                        <m:r>
                          <a:rPr lang="vi-VN" sz="1200" i="1">
                            <a:solidFill>
                              <a:srgbClr val="0000FF"/>
                            </a:solidFill>
                            <a:latin typeface="Cambria Math" panose="02040503050406030204" pitchFamily="18" charset="0"/>
                          </a:rPr>
                          <m:t>∗</m:t>
                        </m:r>
                      </m:sup>
                    </m:sSubSup>
                  </m:oMath>
                </a14:m>
                <a:r>
                  <a:rPr lang="vi-VN" dirty="0"/>
                  <a:t> là</a:t>
                </a:r>
                <a:r>
                  <a:rPr lang="vi-VN" baseline="0" dirty="0"/>
                  <a:t> tập hợp các số nguyên nhỏ hơn n và nguyên tố cùng nhau với n</a:t>
                </a:r>
              </a:p>
              <a:p>
                <a:pPr marL="228600" indent="-228600">
                  <a:buAutoNum type="arabicPeriod"/>
                </a:pPr>
                <a:r>
                  <a:rPr lang="vi-VN" baseline="0" dirty="0"/>
                  <a:t>Nếu là số nguyên tố thì luôn tồn tại căn nguyên tố trong  Zp. Nếu tồn tại căn nguyên tố thì luôn tồn tại logarit rời rạc. </a:t>
                </a:r>
              </a:p>
            </p:txBody>
          </p:sp>
        </mc:Choice>
        <mc:Fallback xmlns="">
          <p:sp>
            <p:nvSpPr>
              <p:cNvPr id="3" name="Notes Placeholder 2"/>
              <p:cNvSpPr>
                <a:spLocks noGrp="1"/>
              </p:cNvSpPr>
              <p:nvPr>
                <p:ph type="body" idx="1"/>
              </p:nvPr>
            </p:nvSpPr>
            <p:spPr/>
            <p:txBody>
              <a:bodyPr/>
              <a:lstStyle/>
              <a:p>
                <a:pPr marL="228600" indent="-228600">
                  <a:buAutoNum type="arabicPeriod"/>
                </a:pPr>
                <a:r>
                  <a:rPr lang="vi-VN" dirty="0" smtClean="0"/>
                  <a:t>Nhóm</a:t>
                </a:r>
                <a:r>
                  <a:rPr lang="vi-VN" baseline="0" dirty="0"/>
                  <a:t> nhân </a:t>
                </a:r>
                <a:r>
                  <a:rPr lang="vi-VN" sz="1200" i="0">
                    <a:solidFill>
                      <a:srgbClr val="0000FF"/>
                    </a:solidFill>
                    <a:latin typeface="Cambria Math" panose="02040503050406030204" pitchFamily="18" charset="0"/>
                  </a:rPr>
                  <a:t>𝑍</a:t>
                </a:r>
                <a:r>
                  <a:rPr lang="vi-VN" sz="1200" i="0" smtClean="0">
                    <a:solidFill>
                      <a:srgbClr val="0000FF"/>
                    </a:solidFill>
                    <a:latin typeface="Cambria Math" panose="02040503050406030204" pitchFamily="18" charset="0"/>
                  </a:rPr>
                  <a:t>_</a:t>
                </a:r>
                <a:r>
                  <a:rPr lang="vi-VN" sz="1200" b="0" i="0" smtClean="0">
                    <a:solidFill>
                      <a:srgbClr val="0000FF"/>
                    </a:solidFill>
                    <a:latin typeface="Cambria Math" panose="02040503050406030204" pitchFamily="18" charset="0"/>
                  </a:rPr>
                  <a:t>𝑛^</a:t>
                </a:r>
                <a:r>
                  <a:rPr lang="vi-VN" sz="1200" i="0">
                    <a:solidFill>
                      <a:srgbClr val="0000FF"/>
                    </a:solidFill>
                    <a:latin typeface="Cambria Math" panose="02040503050406030204" pitchFamily="18" charset="0"/>
                  </a:rPr>
                  <a:t>∗</a:t>
                </a:r>
                <a:r>
                  <a:rPr lang="vi-VN" dirty="0"/>
                  <a:t> là</a:t>
                </a:r>
                <a:r>
                  <a:rPr lang="vi-VN" baseline="0" dirty="0"/>
                  <a:t> tập hợp các số nguyên nhỏ hơn n và nguyên tố cùng nhau với n</a:t>
                </a:r>
              </a:p>
              <a:p>
                <a:pPr marL="228600" indent="-228600">
                  <a:buAutoNum type="arabicPeriod"/>
                </a:pPr>
                <a:r>
                  <a:rPr lang="vi-VN" baseline="0" dirty="0"/>
                  <a:t>Nếu là số nguyên tố thì luôn tồn tại căn nguyên tố trong  Zp. Nếu tồn tại căn nguyên tố thì luôn tồn tại logarit rời rạc. </a:t>
                </a:r>
              </a:p>
            </p:txBody>
          </p:sp>
        </mc:Fallback>
      </mc:AlternateContent>
      <p:sp>
        <p:nvSpPr>
          <p:cNvPr id="4" name="Slide Number Placeholder 3"/>
          <p:cNvSpPr>
            <a:spLocks noGrp="1"/>
          </p:cNvSpPr>
          <p:nvPr>
            <p:ph type="sldNum" sz="quarter" idx="10"/>
          </p:nvPr>
        </p:nvSpPr>
        <p:spPr/>
        <p:txBody>
          <a:bodyPr/>
          <a:lstStyle/>
          <a:p>
            <a:fld id="{09372F0E-621F-424C-89FF-24BEB03BD4CE}" type="slidenum">
              <a:rPr lang="en-US" altLang="vi-VN" smtClean="0"/>
              <a:pPr/>
              <a:t>49</a:t>
            </a:fld>
            <a:endParaRPr lang="en-US" altLang="vi-VN"/>
          </a:p>
        </p:txBody>
      </p:sp>
    </p:spTree>
    <p:extLst>
      <p:ext uri="{BB962C8B-B14F-4D97-AF65-F5344CB8AC3E}">
        <p14:creationId xmlns:p14="http://schemas.microsoft.com/office/powerpoint/2010/main" val="39716316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vi-VN" dirty="0"/>
          </a:p>
        </p:txBody>
      </p:sp>
      <p:sp>
        <p:nvSpPr>
          <p:cNvPr id="4" name="Slide Number Placeholder 3"/>
          <p:cNvSpPr>
            <a:spLocks noGrp="1"/>
          </p:cNvSpPr>
          <p:nvPr>
            <p:ph type="sldNum" sz="quarter" idx="10"/>
          </p:nvPr>
        </p:nvSpPr>
        <p:spPr/>
        <p:txBody>
          <a:bodyPr/>
          <a:lstStyle/>
          <a:p>
            <a:fld id="{09372F0E-621F-424C-89FF-24BEB03BD4CE}" type="slidenum">
              <a:rPr lang="en-US" altLang="vi-VN" smtClean="0"/>
              <a:pPr/>
              <a:t>50</a:t>
            </a:fld>
            <a:endParaRPr lang="en-US" altLang="vi-VN"/>
          </a:p>
        </p:txBody>
      </p:sp>
    </p:spTree>
    <p:extLst>
      <p:ext uri="{BB962C8B-B14F-4D97-AF65-F5344CB8AC3E}">
        <p14:creationId xmlns:p14="http://schemas.microsoft.com/office/powerpoint/2010/main" val="42196867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3" indent="0" algn="l" defTabSz="914400" rtl="0" eaLnBrk="0" fontAlgn="base" latinLnBrk="0" hangingPunct="0">
                  <a:lnSpc>
                    <a:spcPct val="100000"/>
                  </a:lnSpc>
                  <a:spcBef>
                    <a:spcPct val="30000"/>
                  </a:spcBef>
                  <a:spcAft>
                    <a:spcPct val="0"/>
                  </a:spcAft>
                  <a:buClrTx/>
                  <a:buSzTx/>
                  <a:buFontTx/>
                  <a:buNone/>
                  <a:tabLst/>
                  <a:defRPr/>
                </a:pPr>
                <a:r>
                  <a:rPr lang="en-US"/>
                  <a:t>Alpha là</a:t>
                </a:r>
                <a:r>
                  <a:rPr lang="en-US" baseline="0"/>
                  <a:t> căn nguyên thủy của q vì q=353 là SNT nên trong </a:t>
                </a:r>
                <a14:m>
                  <m:oMath xmlns:m="http://schemas.openxmlformats.org/officeDocument/2006/math">
                    <m:sSubSup>
                      <m:sSubSupPr>
                        <m:ctrlPr>
                          <a:rPr lang="vi-VN" i="1" smtClean="0">
                            <a:solidFill>
                              <a:srgbClr val="0000FF"/>
                            </a:solidFill>
                            <a:latin typeface="Cambria Math"/>
                          </a:rPr>
                        </m:ctrlPr>
                      </m:sSubSupPr>
                      <m:e>
                        <m:r>
                          <a:rPr lang="vi-VN" i="1">
                            <a:solidFill>
                              <a:srgbClr val="0000FF"/>
                            </a:solidFill>
                            <a:latin typeface="Cambria Math" panose="02040503050406030204" pitchFamily="18" charset="0"/>
                          </a:rPr>
                          <m:t>𝑍</m:t>
                        </m:r>
                      </m:e>
                      <m:sub>
                        <m:r>
                          <a:rPr lang="vi-VN" i="1">
                            <a:solidFill>
                              <a:srgbClr val="0000FF"/>
                            </a:solidFill>
                            <a:latin typeface="Cambria Math" panose="02040503050406030204" pitchFamily="18" charset="0"/>
                          </a:rPr>
                          <m:t>𝑝</m:t>
                        </m:r>
                      </m:sub>
                      <m:sup>
                        <m:r>
                          <a:rPr lang="vi-VN" i="1">
                            <a:solidFill>
                              <a:srgbClr val="0000FF"/>
                            </a:solidFill>
                            <a:latin typeface="Cambria Math" panose="02040503050406030204" pitchFamily="18" charset="0"/>
                          </a:rPr>
                          <m:t>∗</m:t>
                        </m:r>
                      </m:sup>
                    </m:sSubSup>
                  </m:oMath>
                </a14:m>
                <a:r>
                  <a:rPr lang="vi-VN" dirty="0"/>
                  <a:t> luôn tồn tại căn nguyên </a:t>
                </a:r>
                <a:r>
                  <a:rPr lang="vi-VN"/>
                  <a:t>tố </a:t>
                </a:r>
                <a:r>
                  <a:rPr lang="en-US">
                    <a:solidFill>
                      <a:srgbClr val="0000FF"/>
                    </a:solidFill>
                  </a:rPr>
                  <a:t>alpha</a:t>
                </a:r>
              </a:p>
              <a:p>
                <a:endParaRPr lang="en-US"/>
              </a:p>
            </p:txBody>
          </p:sp>
        </mc:Choice>
        <mc:Fallback xmlns="">
          <p:sp>
            <p:nvSpPr>
              <p:cNvPr id="3" name="Notes Placeholder 2"/>
              <p:cNvSpPr>
                <a:spLocks noGrp="1"/>
              </p:cNvSpPr>
              <p:nvPr>
                <p:ph type="body" idx="1"/>
              </p:nvPr>
            </p:nvSpPr>
            <p:spPr/>
            <p:txBody>
              <a:bodyPr/>
              <a:lstStyle/>
              <a:p>
                <a:pPr marL="0" marR="0" lvl="3" indent="0" algn="l" defTabSz="914400" rtl="0" eaLnBrk="0" fontAlgn="base" latinLnBrk="0" hangingPunct="0">
                  <a:lnSpc>
                    <a:spcPct val="100000"/>
                  </a:lnSpc>
                  <a:spcBef>
                    <a:spcPct val="30000"/>
                  </a:spcBef>
                  <a:spcAft>
                    <a:spcPct val="0"/>
                  </a:spcAft>
                  <a:buClrTx/>
                  <a:buSzTx/>
                  <a:buFontTx/>
                  <a:buNone/>
                  <a:tabLst/>
                  <a:defRPr/>
                </a:pPr>
                <a:r>
                  <a:rPr lang="en-US" smtClean="0"/>
                  <a:t>Alpha là</a:t>
                </a:r>
                <a:r>
                  <a:rPr lang="en-US" baseline="0" smtClean="0"/>
                  <a:t> căn nguyên thủy của q vì q=353 là SNT nên trong </a:t>
                </a:r>
                <a:r>
                  <a:rPr lang="vi-VN" i="0">
                    <a:solidFill>
                      <a:srgbClr val="0000FF"/>
                    </a:solidFill>
                    <a:latin typeface="Cambria Math" panose="02040503050406030204" pitchFamily="18" charset="0"/>
                  </a:rPr>
                  <a:t>𝑍</a:t>
                </a:r>
                <a:r>
                  <a:rPr lang="vi-VN" i="0" smtClean="0">
                    <a:solidFill>
                      <a:srgbClr val="0000FF"/>
                    </a:solidFill>
                    <a:latin typeface="Cambria Math" panose="02040503050406030204" pitchFamily="18" charset="0"/>
                  </a:rPr>
                  <a:t>_</a:t>
                </a:r>
                <a:r>
                  <a:rPr lang="vi-VN" i="0">
                    <a:solidFill>
                      <a:srgbClr val="0000FF"/>
                    </a:solidFill>
                    <a:latin typeface="Cambria Math" panose="02040503050406030204" pitchFamily="18" charset="0"/>
                  </a:rPr>
                  <a:t>𝑝^∗</a:t>
                </a:r>
                <a:r>
                  <a:rPr lang="vi-VN" dirty="0"/>
                  <a:t> luôn tồn tại căn nguyên </a:t>
                </a:r>
                <a:r>
                  <a:rPr lang="vi-VN"/>
                  <a:t>tố </a:t>
                </a:r>
                <a:r>
                  <a:rPr lang="en-US" smtClean="0">
                    <a:solidFill>
                      <a:srgbClr val="0000FF"/>
                    </a:solidFill>
                  </a:rPr>
                  <a:t>alpha</a:t>
                </a:r>
                <a:endParaRPr lang="en-US">
                  <a:solidFill>
                    <a:srgbClr val="0000FF"/>
                  </a:solidFill>
                </a:endParaRPr>
              </a:p>
              <a:p>
                <a:endParaRPr lang="en-US"/>
              </a:p>
            </p:txBody>
          </p:sp>
        </mc:Fallback>
      </mc:AlternateContent>
      <p:sp>
        <p:nvSpPr>
          <p:cNvPr id="4" name="Slide Number Placeholder 3"/>
          <p:cNvSpPr>
            <a:spLocks noGrp="1"/>
          </p:cNvSpPr>
          <p:nvPr>
            <p:ph type="sldNum" sz="quarter" idx="10"/>
          </p:nvPr>
        </p:nvSpPr>
        <p:spPr/>
        <p:txBody>
          <a:bodyPr/>
          <a:lstStyle/>
          <a:p>
            <a:fld id="{09372F0E-621F-424C-89FF-24BEB03BD4CE}" type="slidenum">
              <a:rPr lang="en-US" altLang="vi-VN" smtClean="0"/>
              <a:pPr/>
              <a:t>52</a:t>
            </a:fld>
            <a:endParaRPr lang="en-US" altLang="vi-VN"/>
          </a:p>
        </p:txBody>
      </p:sp>
    </p:spTree>
    <p:extLst>
      <p:ext uri="{BB962C8B-B14F-4D97-AF65-F5344CB8AC3E}">
        <p14:creationId xmlns:p14="http://schemas.microsoft.com/office/powerpoint/2010/main" val="11819387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Thay vì A và B cùng chia sẻ một khóa bí mật K</a:t>
            </a:r>
          </a:p>
          <a:p>
            <a:r>
              <a:rPr lang="en-US"/>
              <a:t>A và D đã chia sẻ khóa mật K2.</a:t>
            </a:r>
          </a:p>
          <a:p>
            <a:r>
              <a:rPr lang="en-US"/>
              <a:t>B và D đã chia sẻ khóa mật K1</a:t>
            </a:r>
          </a:p>
          <a:p>
            <a:r>
              <a:rPr lang="en-US"/>
              <a:t>At this point, B and A think that they share a secret key, but instead</a:t>
            </a:r>
          </a:p>
          <a:p>
            <a:r>
              <a:rPr lang="en-US"/>
              <a:t>B and D share secret key K1 and A and D share secret key K2. </a:t>
            </a:r>
          </a:p>
          <a:p>
            <a:r>
              <a:rPr lang="en-US"/>
              <a:t>All future communication between Bob and Alice is compromised in the following way.</a:t>
            </a:r>
          </a:p>
          <a:p>
            <a:endParaRPr lang="en-US"/>
          </a:p>
        </p:txBody>
      </p:sp>
      <p:sp>
        <p:nvSpPr>
          <p:cNvPr id="4" name="Slide Number Placeholder 3"/>
          <p:cNvSpPr>
            <a:spLocks noGrp="1"/>
          </p:cNvSpPr>
          <p:nvPr>
            <p:ph type="sldNum" sz="quarter" idx="10"/>
          </p:nvPr>
        </p:nvSpPr>
        <p:spPr/>
        <p:txBody>
          <a:bodyPr/>
          <a:lstStyle/>
          <a:p>
            <a:fld id="{09372F0E-621F-424C-89FF-24BEB03BD4CE}" type="slidenum">
              <a:rPr lang="en-US" altLang="vi-VN" smtClean="0"/>
              <a:pPr/>
              <a:t>53</a:t>
            </a:fld>
            <a:endParaRPr lang="en-US" altLang="vi-VN"/>
          </a:p>
        </p:txBody>
      </p:sp>
    </p:spTree>
    <p:extLst>
      <p:ext uri="{BB962C8B-B14F-4D97-AF65-F5344CB8AC3E}">
        <p14:creationId xmlns:p14="http://schemas.microsoft.com/office/powerpoint/2010/main" val="1639719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a:t>D chặn</a:t>
            </a:r>
            <a:r>
              <a:rPr lang="vi-VN" baseline="0"/>
              <a:t> </a:t>
            </a:r>
            <a:r>
              <a:rPr lang="en-US" baseline="0"/>
              <a:t>bản mã C mà A gửi cho B </a:t>
            </a:r>
            <a:r>
              <a:rPr lang="vi-VN" baseline="0"/>
              <a:t>và giải mã thu </a:t>
            </a:r>
            <a:r>
              <a:rPr lang="en-US" baseline="0"/>
              <a:t>được </a:t>
            </a:r>
            <a:r>
              <a:rPr lang="vi-VN" baseline="0"/>
              <a:t>bản rõ </a:t>
            </a:r>
            <a:r>
              <a:rPr lang="en-US" baseline="0"/>
              <a:t>P (</a:t>
            </a:r>
            <a:r>
              <a:rPr lang="vi-VN" baseline="0"/>
              <a:t>với mục đich nghe trộm</a:t>
            </a:r>
            <a:r>
              <a:rPr lang="en-US" baseline="0"/>
              <a:t>)</a:t>
            </a:r>
            <a:r>
              <a:rPr lang="vi-VN" baseline="0"/>
              <a:t> hoặc thay đổi nội dung của P thành </a:t>
            </a:r>
            <a:r>
              <a:rPr lang="vi-VN"/>
              <a:t>P’ và</a:t>
            </a:r>
            <a:r>
              <a:rPr lang="vi-VN" baseline="0"/>
              <a:t> </a:t>
            </a:r>
            <a:r>
              <a:rPr lang="en-US" baseline="0"/>
              <a:t>mã hóa P’ sử dụng khóa K1 rồi gửi bản mã này </a:t>
            </a:r>
            <a:r>
              <a:rPr lang="vi-VN" baseline="0"/>
              <a:t>sang cho B.</a:t>
            </a:r>
            <a:endParaRPr lang="en-US" baseline="0"/>
          </a:p>
          <a:p>
            <a:pPr marL="171450" indent="-171450">
              <a:buFontTx/>
              <a:buChar char="-"/>
            </a:pPr>
            <a:r>
              <a:rPr lang="en-US" baseline="0"/>
              <a:t>Ví dụ A muốn gửi thông điệp sang cho B là hãy chuyển cho tôi 500 đô vào tài khoản ABC. Nhưng D chặn được và thay đổi tài khoản ABC thành XYZ và mã hóa XYZ rồi gửi bản mã này sang cho B. B sẽ là theo và gửi tiền vào tk XYZ thay vì ABC.</a:t>
            </a:r>
          </a:p>
          <a:p>
            <a:pPr marL="0" indent="0">
              <a:buFontTx/>
              <a:buNone/>
            </a:pPr>
            <a:r>
              <a:rPr lang="en-US" baseline="0"/>
              <a:t>=&gt; </a:t>
            </a:r>
            <a:r>
              <a:rPr lang="vi-VN" baseline="0"/>
              <a:t>Lỗ hổng tạo tấn công man-in-the-middle do không có cơ chế xác thực chủ thể của khóa công khai</a:t>
            </a:r>
            <a:r>
              <a:rPr lang="en-US" baseline="0"/>
              <a:t> (YD1 và YD2 là khóa công khai của D giả mạo A, B)</a:t>
            </a:r>
            <a:r>
              <a:rPr lang="vi-VN" baseline="0"/>
              <a:t>. Khắc phục bằng cách sử dụng chữ ký số và chứng chỉ số</a:t>
            </a:r>
            <a:r>
              <a:rPr lang="vi-VN" sz="1200" b="0" i="0" u="none" strike="noStrike" kern="1200" baseline="0">
                <a:solidFill>
                  <a:schemeClr val="tx1"/>
                </a:solidFill>
                <a:latin typeface="+mn-lt"/>
                <a:ea typeface="+mn-ea"/>
                <a:cs typeface="+mn-cs"/>
              </a:rPr>
              <a:t>; </a:t>
            </a:r>
            <a:endParaRPr lang="vi-VN"/>
          </a:p>
          <a:p>
            <a:endParaRPr lang="en-US"/>
          </a:p>
        </p:txBody>
      </p:sp>
      <p:sp>
        <p:nvSpPr>
          <p:cNvPr id="4" name="Slide Number Placeholder 3"/>
          <p:cNvSpPr>
            <a:spLocks noGrp="1"/>
          </p:cNvSpPr>
          <p:nvPr>
            <p:ph type="sldNum" sz="quarter" idx="10"/>
          </p:nvPr>
        </p:nvSpPr>
        <p:spPr/>
        <p:txBody>
          <a:bodyPr/>
          <a:lstStyle/>
          <a:p>
            <a:fld id="{09372F0E-621F-424C-89FF-24BEB03BD4CE}" type="slidenum">
              <a:rPr lang="en-US" altLang="vi-VN" smtClean="0"/>
              <a:pPr/>
              <a:t>54</a:t>
            </a:fld>
            <a:endParaRPr lang="en-US" altLang="vi-VN"/>
          </a:p>
        </p:txBody>
      </p:sp>
    </p:spTree>
    <p:extLst>
      <p:ext uri="{BB962C8B-B14F-4D97-AF65-F5344CB8AC3E}">
        <p14:creationId xmlns:p14="http://schemas.microsoft.com/office/powerpoint/2010/main" val="38601715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Chương</a:t>
            </a:r>
            <a:r>
              <a:rPr lang="en-US" baseline="0"/>
              <a:t> 2 và 3 gộp thành một chương</a:t>
            </a:r>
            <a:endParaRPr lang="en-US"/>
          </a:p>
        </p:txBody>
      </p:sp>
      <p:sp>
        <p:nvSpPr>
          <p:cNvPr id="4" name="Slide Number Placeholder 3"/>
          <p:cNvSpPr>
            <a:spLocks noGrp="1"/>
          </p:cNvSpPr>
          <p:nvPr>
            <p:ph type="sldNum" sz="quarter" idx="10"/>
          </p:nvPr>
        </p:nvSpPr>
        <p:spPr/>
        <p:txBody>
          <a:bodyPr/>
          <a:lstStyle/>
          <a:p>
            <a:fld id="{09372F0E-621F-424C-89FF-24BEB03BD4CE}" type="slidenum">
              <a:rPr lang="en-US" altLang="vi-VN" smtClean="0"/>
              <a:pPr/>
              <a:t>55</a:t>
            </a:fld>
            <a:endParaRPr lang="en-US" altLang="vi-VN"/>
          </a:p>
        </p:txBody>
      </p:sp>
    </p:spTree>
    <p:extLst>
      <p:ext uri="{BB962C8B-B14F-4D97-AF65-F5344CB8AC3E}">
        <p14:creationId xmlns:p14="http://schemas.microsoft.com/office/powerpoint/2010/main" val="36132938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228600" indent="-228600">
                  <a:buAutoNum type="arabicPeriod"/>
                </a:pPr>
                <a:r>
                  <a:rPr lang="vi-VN" sz="1200" b="0" i="0" u="none" strike="noStrike" kern="1200" baseline="0" dirty="0">
                    <a:solidFill>
                      <a:schemeClr val="tx1"/>
                    </a:solidFill>
                    <a:latin typeface="+mn-lt"/>
                    <a:ea typeface="+mn-ea"/>
                    <a:cs typeface="+mn-cs"/>
                  </a:rPr>
                  <a:t>Hai bên liên lạc có chung q và </a:t>
                </a:r>
                <a14:m>
                  <m:oMath xmlns:m="http://schemas.openxmlformats.org/officeDocument/2006/math">
                    <m:r>
                      <a:rPr lang="vi-VN" sz="1200" b="1" i="1" smtClean="0">
                        <a:solidFill>
                          <a:srgbClr val="0000FF"/>
                        </a:solidFill>
                        <a:latin typeface="Cambria Math" panose="02040503050406030204" pitchFamily="18" charset="0"/>
                      </a:rPr>
                      <m:t>𝜶</m:t>
                    </m:r>
                  </m:oMath>
                </a14:m>
                <a:r>
                  <a:rPr lang="vi-VN" sz="1200" b="0" i="0" u="none" strike="noStrike" kern="1200" baseline="0" dirty="0">
                    <a:solidFill>
                      <a:schemeClr val="tx1"/>
                    </a:solidFill>
                    <a:latin typeface="+mn-lt"/>
                    <a:ea typeface="+mn-ea"/>
                    <a:cs typeface="+mn-cs"/>
                  </a:rPr>
                  <a:t>, để an toàn thì q cỡ 300 chữ số</a:t>
                </a:r>
              </a:p>
              <a:p>
                <a:pPr marL="228600" indent="-228600">
                  <a:buAutoNum type="arabicPeriod"/>
                </a:pPr>
                <a:r>
                  <a:rPr lang="vi-VN" sz="1200" b="0" i="0" u="none" strike="noStrike" kern="1200" baseline="0" dirty="0">
                    <a:solidFill>
                      <a:schemeClr val="tx1"/>
                    </a:solidFill>
                    <a:latin typeface="+mn-lt"/>
                    <a:ea typeface="+mn-ea"/>
                    <a:cs typeface="+mn-cs"/>
                  </a:rPr>
                  <a:t>Để mã hóa </a:t>
                </a:r>
                <a:r>
                  <a:rPr lang="vi-VN" sz="1200" b="1" i="0" u="none" strike="noStrike" kern="1200" baseline="0" dirty="0">
                    <a:solidFill>
                      <a:schemeClr val="tx1"/>
                    </a:solidFill>
                    <a:latin typeface="+mn-lt"/>
                    <a:ea typeface="+mn-ea"/>
                    <a:cs typeface="+mn-cs"/>
                  </a:rPr>
                  <a:t>ta </a:t>
                </a:r>
                <a:r>
                  <a:rPr lang="vi-VN" sz="1200" b="1" i="0" u="none" strike="noStrike" kern="1200" baseline="0">
                    <a:solidFill>
                      <a:schemeClr val="tx1"/>
                    </a:solidFill>
                    <a:latin typeface="+mn-lt"/>
                    <a:ea typeface="+mn-ea"/>
                    <a:cs typeface="+mn-cs"/>
                  </a:rPr>
                  <a:t>biểu </a:t>
                </a:r>
                <a:r>
                  <a:rPr lang="en-US" sz="1200" b="1" i="0" u="none" strike="noStrike" kern="1200" baseline="0">
                    <a:solidFill>
                      <a:schemeClr val="tx1"/>
                    </a:solidFill>
                    <a:latin typeface="+mn-lt"/>
                    <a:ea typeface="+mn-ea"/>
                    <a:cs typeface="+mn-cs"/>
                  </a:rPr>
                  <a:t>diễn </a:t>
                </a:r>
                <a:r>
                  <a:rPr lang="vi-VN" sz="1200" b="1" i="0" u="none" strike="noStrike" kern="1200" baseline="0">
                    <a:solidFill>
                      <a:schemeClr val="tx1"/>
                    </a:solidFill>
                    <a:latin typeface="+mn-lt"/>
                    <a:ea typeface="+mn-ea"/>
                    <a:cs typeface="+mn-cs"/>
                  </a:rPr>
                  <a:t>phần </a:t>
                </a:r>
                <a:r>
                  <a:rPr lang="vi-VN" sz="1200" b="1" i="0" u="none" strike="noStrike" kern="1200" baseline="0" dirty="0">
                    <a:solidFill>
                      <a:schemeClr val="tx1"/>
                    </a:solidFill>
                    <a:latin typeface="+mn-lt"/>
                    <a:ea typeface="+mn-ea"/>
                    <a:cs typeface="+mn-cs"/>
                  </a:rPr>
                  <a:t>tử rõ dưới dạng các số nguyên P </a:t>
                </a:r>
                <a:r>
                  <a:rPr lang="vi-VN" sz="1200" b="0" i="0" u="none" strike="noStrike" kern="1200" baseline="0" dirty="0">
                    <a:solidFill>
                      <a:schemeClr val="tx1"/>
                    </a:solidFill>
                    <a:latin typeface="+mn-lt"/>
                    <a:ea typeface="+mn-ea"/>
                    <a:cs typeface="+mn-cs"/>
                  </a:rPr>
                  <a:t>sao cho </a:t>
                </a:r>
                <a:r>
                  <a:rPr lang="vi-VN" sz="1200" b="1" dirty="0">
                    <a:solidFill>
                      <a:srgbClr val="0000FF"/>
                    </a:solidFill>
                  </a:rPr>
                  <a:t>0 ≤ P &lt; q-1</a:t>
                </a:r>
              </a:p>
              <a:p>
                <a:pPr marL="171450" indent="-171450">
                  <a:buFontTx/>
                  <a:buChar char="-"/>
                </a:pPr>
                <a:r>
                  <a:rPr lang="vi-VN" sz="1200" b="0" i="0" u="none" strike="noStrike" kern="1200" baseline="0" dirty="0">
                    <a:solidFill>
                      <a:srgbClr val="0000FF"/>
                    </a:solidFill>
                    <a:latin typeface="+mn-lt"/>
                    <a:ea typeface="+mn-ea"/>
                    <a:cs typeface="+mn-cs"/>
                  </a:rPr>
                  <a:t>Lựa chọn số nguyên k sao cho </a:t>
                </a:r>
                <a:r>
                  <a:rPr lang="vi-VN" sz="1200" b="0" dirty="0">
                    <a:solidFill>
                      <a:srgbClr val="0000FF"/>
                    </a:solidFill>
                  </a:rPr>
                  <a:t>0 ≤ k ≤ q-1</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200" b="0" i="0" u="none" strike="noStrike" kern="1200" baseline="0" dirty="0">
                    <a:solidFill>
                      <a:srgbClr val="0000FF"/>
                    </a:solidFill>
                    <a:latin typeface="+mn-lt"/>
                    <a:ea typeface="+mn-ea"/>
                    <a:cs typeface="+mn-cs"/>
                  </a:rPr>
                  <a:t>Tính toán khóa </a:t>
                </a:r>
                <a:r>
                  <a:rPr lang="vi-VN" sz="1200" b="0" dirty="0">
                    <a:solidFill>
                      <a:srgbClr val="0000FF"/>
                    </a:solidFill>
                  </a:rPr>
                  <a:t>one-time K: K = (</a:t>
                </a:r>
                <a14:m>
                  <m:oMath xmlns:m="http://schemas.openxmlformats.org/officeDocument/2006/math">
                    <m:sSup>
                      <m:sSupPr>
                        <m:ctrlPr>
                          <a:rPr lang="vi-VN" sz="1200" b="0" i="1">
                            <a:solidFill>
                              <a:srgbClr val="0000FF"/>
                            </a:solidFill>
                            <a:latin typeface="Cambria Math"/>
                          </a:rPr>
                        </m:ctrlPr>
                      </m:sSupPr>
                      <m:e>
                        <m:r>
                          <m:rPr>
                            <m:nor/>
                          </m:rPr>
                          <a:rPr lang="vi-VN" sz="1200" b="0" dirty="0">
                            <a:solidFill>
                              <a:srgbClr val="0000FF"/>
                            </a:solidFill>
                          </a:rPr>
                          <m:t>Y</m:t>
                        </m:r>
                        <m:r>
                          <m:rPr>
                            <m:nor/>
                          </m:rPr>
                          <a:rPr lang="vi-VN" sz="1200" b="0" baseline="-25000" dirty="0">
                            <a:solidFill>
                              <a:srgbClr val="0000FF"/>
                            </a:solidFill>
                          </a:rPr>
                          <m:t>A</m:t>
                        </m:r>
                        <m:r>
                          <m:rPr>
                            <m:nor/>
                          </m:rPr>
                          <a:rPr lang="vi-VN" sz="1200" b="0" dirty="0">
                            <a:solidFill>
                              <a:srgbClr val="0000FF"/>
                            </a:solidFill>
                          </a:rPr>
                          <m:t>)</m:t>
                        </m:r>
                      </m:e>
                      <m:sup>
                        <m:r>
                          <a:rPr lang="vi-VN" sz="1200" b="0" i="1" smtClean="0">
                            <a:solidFill>
                              <a:srgbClr val="0000FF"/>
                            </a:solidFill>
                            <a:latin typeface="Cambria Math" panose="02040503050406030204" pitchFamily="18" charset="0"/>
                            <a:ea typeface="Cambria Math" panose="02040503050406030204" pitchFamily="18" charset="0"/>
                          </a:rPr>
                          <m:t>𝑘</m:t>
                        </m:r>
                      </m:sup>
                    </m:sSup>
                    <m:r>
                      <a:rPr lang="vi-VN" sz="1200" b="0" i="1" smtClean="0">
                        <a:solidFill>
                          <a:srgbClr val="0000FF"/>
                        </a:solidFill>
                        <a:latin typeface="Cambria Math" panose="02040503050406030204" pitchFamily="18" charset="0"/>
                      </a:rPr>
                      <m:t> </m:t>
                    </m:r>
                    <m:r>
                      <a:rPr lang="vi-VN" sz="1200" b="0" i="1" smtClean="0">
                        <a:solidFill>
                          <a:srgbClr val="0000FF"/>
                        </a:solidFill>
                        <a:latin typeface="Cambria Math" panose="02040503050406030204" pitchFamily="18" charset="0"/>
                      </a:rPr>
                      <m:t>𝑚𝑜𝑑</m:t>
                    </m:r>
                    <m:r>
                      <a:rPr lang="vi-VN" sz="1200" b="0" i="1" smtClean="0">
                        <a:solidFill>
                          <a:srgbClr val="0000FF"/>
                        </a:solidFill>
                        <a:latin typeface="Cambria Math" panose="02040503050406030204" pitchFamily="18" charset="0"/>
                      </a:rPr>
                      <m:t> </m:t>
                    </m:r>
                    <m:r>
                      <a:rPr lang="vi-VN" sz="1200" b="0" i="1" smtClean="0">
                        <a:solidFill>
                          <a:srgbClr val="0000FF"/>
                        </a:solidFill>
                        <a:latin typeface="Cambria Math" panose="02040503050406030204" pitchFamily="18" charset="0"/>
                      </a:rPr>
                      <m:t>𝑞</m:t>
                    </m:r>
                  </m:oMath>
                </a14:m>
                <a:endParaRPr lang="vi-VN" sz="1200" b="0" baseline="-25000" dirty="0">
                  <a:solidFill>
                    <a:srgbClr val="0000FF"/>
                  </a:solidFill>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200" b="0" i="0" u="none" strike="noStrike" kern="1200" baseline="0" dirty="0">
                    <a:solidFill>
                      <a:srgbClr val="0000FF"/>
                    </a:solidFill>
                    <a:latin typeface="+mn-lt"/>
                    <a:ea typeface="+mn-ea"/>
                    <a:cs typeface="+mn-cs"/>
                  </a:rPr>
                  <a:t>Mã hóa từng phần tử rõ P thành cặp </a:t>
                </a:r>
                <a:r>
                  <a:rPr lang="vi-VN" sz="1200" b="0" dirty="0">
                    <a:solidFill>
                      <a:srgbClr val="0000FF"/>
                    </a:solidFill>
                  </a:rPr>
                  <a:t>C</a:t>
                </a:r>
                <a:r>
                  <a:rPr lang="vi-VN" sz="1200" b="0" baseline="-25000" dirty="0">
                    <a:solidFill>
                      <a:srgbClr val="0000FF"/>
                    </a:solidFill>
                  </a:rPr>
                  <a:t>1</a:t>
                </a:r>
                <a:r>
                  <a:rPr lang="vi-VN" sz="1200" b="0" baseline="0" dirty="0">
                    <a:solidFill>
                      <a:srgbClr val="0000FF"/>
                    </a:solidFill>
                  </a:rPr>
                  <a:t> và </a:t>
                </a:r>
                <a:r>
                  <a:rPr lang="vi-VN" sz="1200" b="0" dirty="0">
                    <a:solidFill>
                      <a:srgbClr val="0000FF"/>
                    </a:solidFill>
                  </a:rPr>
                  <a:t>C</a:t>
                </a:r>
                <a:r>
                  <a:rPr lang="vi-VN" sz="1200" b="0" baseline="-25000" dirty="0">
                    <a:solidFill>
                      <a:srgbClr val="0000FF"/>
                    </a:solidFill>
                  </a:rPr>
                  <a:t>2</a:t>
                </a:r>
                <a:r>
                  <a:rPr lang="vi-VN" sz="1200" b="0" i="0" u="none" strike="noStrike" kern="1200" baseline="0" dirty="0">
                    <a:solidFill>
                      <a:srgbClr val="0000FF"/>
                    </a:solidFill>
                    <a:latin typeface="+mn-lt"/>
                    <a:ea typeface="+mn-ea"/>
                    <a:cs typeface="+mn-cs"/>
                  </a:rPr>
                  <a:t> với </a:t>
                </a:r>
                <a:r>
                  <a:rPr lang="vi-VN" sz="1200" b="0" dirty="0">
                    <a:solidFill>
                      <a:srgbClr val="0000FF"/>
                    </a:solidFill>
                  </a:rPr>
                  <a:t>C</a:t>
                </a:r>
                <a:r>
                  <a:rPr lang="vi-VN" sz="1200" b="0" baseline="-25000" dirty="0">
                    <a:solidFill>
                      <a:srgbClr val="0000FF"/>
                    </a:solidFill>
                  </a:rPr>
                  <a:t>1 </a:t>
                </a:r>
                <a:r>
                  <a:rPr lang="vi-VN" sz="1200" b="0" dirty="0">
                    <a:solidFill>
                      <a:srgbClr val="0000FF"/>
                    </a:solidFill>
                  </a:rPr>
                  <a:t>= (</a:t>
                </a:r>
                <a14:m>
                  <m:oMath xmlns:m="http://schemas.openxmlformats.org/officeDocument/2006/math">
                    <m:sSup>
                      <m:sSupPr>
                        <m:ctrlPr>
                          <a:rPr lang="vi-VN" sz="1200" b="0" i="1">
                            <a:solidFill>
                              <a:srgbClr val="0000FF"/>
                            </a:solidFill>
                            <a:latin typeface="Cambria Math"/>
                          </a:rPr>
                        </m:ctrlPr>
                      </m:sSupPr>
                      <m:e>
                        <m:r>
                          <a:rPr lang="vi-VN" sz="1200" b="0" i="1" smtClean="0">
                            <a:solidFill>
                              <a:srgbClr val="0000FF"/>
                            </a:solidFill>
                            <a:latin typeface="Cambria Math" panose="02040503050406030204" pitchFamily="18" charset="0"/>
                          </a:rPr>
                          <m:t>𝛼</m:t>
                        </m:r>
                        <m:r>
                          <m:rPr>
                            <m:nor/>
                          </m:rPr>
                          <a:rPr lang="vi-VN" sz="1200" b="0" dirty="0">
                            <a:solidFill>
                              <a:srgbClr val="0000FF"/>
                            </a:solidFill>
                          </a:rPr>
                          <m:t>)</m:t>
                        </m:r>
                      </m:e>
                      <m:sup>
                        <m:r>
                          <a:rPr lang="vi-VN" sz="1200" b="0" i="1" smtClean="0">
                            <a:solidFill>
                              <a:srgbClr val="0000FF"/>
                            </a:solidFill>
                            <a:latin typeface="Cambria Math" panose="02040503050406030204" pitchFamily="18" charset="0"/>
                            <a:ea typeface="Cambria Math" panose="02040503050406030204" pitchFamily="18" charset="0"/>
                          </a:rPr>
                          <m:t>𝑘</m:t>
                        </m:r>
                      </m:sup>
                    </m:sSup>
                    <m:r>
                      <a:rPr lang="vi-VN" sz="1200" b="0" i="1" smtClean="0">
                        <a:solidFill>
                          <a:srgbClr val="0000FF"/>
                        </a:solidFill>
                        <a:latin typeface="Cambria Math" panose="02040503050406030204" pitchFamily="18" charset="0"/>
                      </a:rPr>
                      <m:t> </m:t>
                    </m:r>
                    <m:r>
                      <a:rPr lang="vi-VN" sz="1200" b="0" i="1" smtClean="0">
                        <a:solidFill>
                          <a:srgbClr val="0000FF"/>
                        </a:solidFill>
                        <a:latin typeface="Cambria Math" panose="02040503050406030204" pitchFamily="18" charset="0"/>
                      </a:rPr>
                      <m:t>𝑚𝑜𝑑</m:t>
                    </m:r>
                    <m:r>
                      <a:rPr lang="vi-VN" sz="1200" b="0" i="1" smtClean="0">
                        <a:solidFill>
                          <a:srgbClr val="0000FF"/>
                        </a:solidFill>
                        <a:latin typeface="Cambria Math" panose="02040503050406030204" pitchFamily="18" charset="0"/>
                      </a:rPr>
                      <m:t> </m:t>
                    </m:r>
                    <m:r>
                      <a:rPr lang="vi-VN" sz="1200" b="0" i="1" smtClean="0">
                        <a:solidFill>
                          <a:srgbClr val="0000FF"/>
                        </a:solidFill>
                        <a:latin typeface="Cambria Math" panose="02040503050406030204" pitchFamily="18" charset="0"/>
                      </a:rPr>
                      <m:t>𝑞</m:t>
                    </m:r>
                  </m:oMath>
                </a14:m>
                <a:r>
                  <a:rPr lang="vi-VN" sz="1200" b="0" dirty="0">
                    <a:solidFill>
                      <a:srgbClr val="0000FF"/>
                    </a:solidFill>
                  </a:rPr>
                  <a:t> và</a:t>
                </a:r>
                <a:r>
                  <a:rPr lang="vi-VN" sz="1200" b="0" baseline="0" dirty="0">
                    <a:solidFill>
                      <a:srgbClr val="0000FF"/>
                    </a:solidFill>
                  </a:rPr>
                  <a:t> </a:t>
                </a:r>
                <a:r>
                  <a:rPr lang="vi-VN" sz="1200" b="0" dirty="0">
                    <a:solidFill>
                      <a:srgbClr val="0000FF"/>
                    </a:solidFill>
                  </a:rPr>
                  <a:t>C</a:t>
                </a:r>
                <a:r>
                  <a:rPr lang="vi-VN" sz="1200" b="0" baseline="-25000" dirty="0">
                    <a:solidFill>
                      <a:srgbClr val="0000FF"/>
                    </a:solidFill>
                  </a:rPr>
                  <a:t>2 </a:t>
                </a:r>
                <a:r>
                  <a:rPr lang="vi-VN" sz="1200" b="0" dirty="0">
                    <a:solidFill>
                      <a:srgbClr val="0000FF"/>
                    </a:solidFill>
                  </a:rPr>
                  <a:t>= </a:t>
                </a:r>
                <a14:m>
                  <m:oMath xmlns:m="http://schemas.openxmlformats.org/officeDocument/2006/math">
                    <m:r>
                      <m:rPr>
                        <m:sty m:val="p"/>
                      </m:rPr>
                      <a:rPr lang="vi-VN" sz="1200" b="0" i="1" smtClean="0">
                        <a:solidFill>
                          <a:srgbClr val="0000FF"/>
                        </a:solidFill>
                        <a:latin typeface="Cambria Math" panose="02040503050406030204" pitchFamily="18" charset="0"/>
                      </a:rPr>
                      <m:t>K</m:t>
                    </m:r>
                    <m:r>
                      <a:rPr lang="vi-VN" sz="1200" b="0" i="1" smtClean="0">
                        <a:solidFill>
                          <a:srgbClr val="0000FF"/>
                        </a:solidFill>
                        <a:latin typeface="Cambria Math" panose="02040503050406030204" pitchFamily="18" charset="0"/>
                      </a:rPr>
                      <m:t>𝑃</m:t>
                    </m:r>
                    <m:r>
                      <a:rPr lang="vi-VN" sz="1200" b="0" i="1" smtClean="0">
                        <a:solidFill>
                          <a:srgbClr val="0000FF"/>
                        </a:solidFill>
                        <a:latin typeface="Cambria Math" panose="02040503050406030204" pitchFamily="18" charset="0"/>
                      </a:rPr>
                      <m:t> </m:t>
                    </m:r>
                    <m:r>
                      <a:rPr lang="vi-VN" sz="1200" b="0" i="1" smtClean="0">
                        <a:solidFill>
                          <a:srgbClr val="0000FF"/>
                        </a:solidFill>
                        <a:latin typeface="Cambria Math" panose="02040503050406030204" pitchFamily="18" charset="0"/>
                      </a:rPr>
                      <m:t>𝑚𝑜𝑑</m:t>
                    </m:r>
                    <m:r>
                      <a:rPr lang="vi-VN" sz="1200" b="0" i="1" smtClean="0">
                        <a:solidFill>
                          <a:srgbClr val="0000FF"/>
                        </a:solidFill>
                        <a:latin typeface="Cambria Math" panose="02040503050406030204" pitchFamily="18" charset="0"/>
                      </a:rPr>
                      <m:t> </m:t>
                    </m:r>
                    <m:r>
                      <a:rPr lang="vi-VN" sz="1200" b="0" i="1" smtClean="0">
                        <a:solidFill>
                          <a:srgbClr val="0000FF"/>
                        </a:solidFill>
                        <a:latin typeface="Cambria Math" panose="02040503050406030204" pitchFamily="18" charset="0"/>
                      </a:rPr>
                      <m:t>𝑞</m:t>
                    </m:r>
                  </m:oMath>
                </a14:m>
                <a:endParaRPr lang="vi-VN" sz="1200" b="0" dirty="0">
                  <a:solidFill>
                    <a:srgbClr val="0000FF"/>
                  </a:solidFill>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vi-VN" sz="1200" b="0" dirty="0">
                    <a:solidFill>
                      <a:srgbClr val="0000FF"/>
                    </a:solidFill>
                  </a:rPr>
                  <a:t>Qúa</a:t>
                </a:r>
                <a:r>
                  <a:rPr lang="vi-VN" sz="1200" b="0" baseline="0" dirty="0">
                    <a:solidFill>
                      <a:srgbClr val="0000FF"/>
                    </a:solidFill>
                  </a:rPr>
                  <a:t> trình giải mã được thực hiện như sau:</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vi-VN" sz="1200" b="0" baseline="0" dirty="0">
                    <a:solidFill>
                      <a:srgbClr val="0000FF"/>
                    </a:solidFill>
                  </a:rPr>
                  <a:t>- Khôi phục khóa K bằng cách tính </a:t>
                </a:r>
                <a:r>
                  <a:rPr lang="vi-VN" sz="1200" b="0" dirty="0">
                    <a:solidFill>
                      <a:srgbClr val="0000FF"/>
                    </a:solidFill>
                  </a:rPr>
                  <a:t>: K = </a:t>
                </a:r>
                <a14:m>
                  <m:oMath xmlns:m="http://schemas.openxmlformats.org/officeDocument/2006/math">
                    <m:sSup>
                      <m:sSupPr>
                        <m:ctrlPr>
                          <a:rPr lang="vi-VN" sz="1200" b="0" i="1">
                            <a:solidFill>
                              <a:srgbClr val="0000FF"/>
                            </a:solidFill>
                            <a:latin typeface="Cambria Math"/>
                          </a:rPr>
                        </m:ctrlPr>
                      </m:sSupPr>
                      <m:e>
                        <m:r>
                          <m:rPr>
                            <m:nor/>
                          </m:rPr>
                          <a:rPr lang="vi-VN" sz="1200" b="0" i="0" smtClean="0">
                            <a:solidFill>
                              <a:srgbClr val="0000FF"/>
                            </a:solidFill>
                            <a:latin typeface="Cambria Math" panose="02040503050406030204" pitchFamily="18" charset="0"/>
                          </a:rPr>
                          <m:t>(</m:t>
                        </m:r>
                        <m:r>
                          <m:rPr>
                            <m:nor/>
                          </m:rPr>
                          <a:rPr lang="vi-VN" sz="1200" b="0" dirty="0">
                            <a:solidFill>
                              <a:srgbClr val="0000FF"/>
                            </a:solidFill>
                          </a:rPr>
                          <m:t>C</m:t>
                        </m:r>
                        <m:r>
                          <m:rPr>
                            <m:nor/>
                          </m:rPr>
                          <a:rPr lang="vi-VN" sz="1200" b="0" baseline="-25000" dirty="0">
                            <a:solidFill>
                              <a:srgbClr val="0000FF"/>
                            </a:solidFill>
                          </a:rPr>
                          <m:t>1</m:t>
                        </m:r>
                        <m:r>
                          <a:rPr lang="vi-VN" sz="1200" b="0" i="1" smtClean="0">
                            <a:solidFill>
                              <a:srgbClr val="0000FF"/>
                            </a:solidFill>
                            <a:latin typeface="Cambria Math" panose="02040503050406030204" pitchFamily="18" charset="0"/>
                          </a:rPr>
                          <m:t>)</m:t>
                        </m:r>
                      </m:e>
                      <m:sup>
                        <m:sSub>
                          <m:sSubPr>
                            <m:ctrlPr>
                              <a:rPr lang="vi-VN" sz="1200" b="0" i="1">
                                <a:solidFill>
                                  <a:srgbClr val="0000FF"/>
                                </a:solidFill>
                                <a:latin typeface="Cambria Math"/>
                              </a:rPr>
                            </m:ctrlPr>
                          </m:sSubPr>
                          <m:e>
                            <m:r>
                              <a:rPr lang="vi-VN" sz="1200" b="0" i="1" smtClean="0">
                                <a:solidFill>
                                  <a:srgbClr val="0000FF"/>
                                </a:solidFill>
                                <a:latin typeface="Cambria Math" panose="02040503050406030204" pitchFamily="18" charset="0"/>
                              </a:rPr>
                              <m:t>𝑋</m:t>
                            </m:r>
                          </m:e>
                          <m:sub>
                            <m:r>
                              <a:rPr lang="vi-VN" sz="1200" b="0" i="1" smtClean="0">
                                <a:solidFill>
                                  <a:srgbClr val="0000FF"/>
                                </a:solidFill>
                                <a:latin typeface="Cambria Math" panose="02040503050406030204" pitchFamily="18" charset="0"/>
                              </a:rPr>
                              <m:t>𝐴</m:t>
                            </m:r>
                          </m:sub>
                        </m:sSub>
                      </m:sup>
                    </m:sSup>
                  </m:oMath>
                </a14:m>
                <a:r>
                  <a:rPr lang="vi-VN" sz="1200" b="0" dirty="0">
                    <a:solidFill>
                      <a:schemeClr val="tx1"/>
                    </a:solidFill>
                  </a:rPr>
                  <a:t> </a:t>
                </a:r>
                <a14:m>
                  <m:oMath xmlns:m="http://schemas.openxmlformats.org/officeDocument/2006/math">
                    <m:r>
                      <a:rPr lang="vi-VN" sz="1200" b="0" i="1" smtClean="0">
                        <a:solidFill>
                          <a:srgbClr val="0000FF"/>
                        </a:solidFill>
                        <a:latin typeface="Cambria Math" panose="02040503050406030204" pitchFamily="18" charset="0"/>
                      </a:rPr>
                      <m:t>𝑚𝑜𝑑</m:t>
                    </m:r>
                    <m:r>
                      <a:rPr lang="vi-VN" sz="1200" b="0" i="1" smtClean="0">
                        <a:solidFill>
                          <a:srgbClr val="0000FF"/>
                        </a:solidFill>
                        <a:latin typeface="Cambria Math" panose="02040503050406030204" pitchFamily="18" charset="0"/>
                      </a:rPr>
                      <m:t> </m:t>
                    </m:r>
                    <m:r>
                      <a:rPr lang="vi-VN" sz="1200" b="0" i="1" smtClean="0">
                        <a:solidFill>
                          <a:srgbClr val="0000FF"/>
                        </a:solidFill>
                        <a:latin typeface="Cambria Math" panose="02040503050406030204" pitchFamily="18" charset="0"/>
                      </a:rPr>
                      <m:t>𝑞</m:t>
                    </m:r>
                  </m:oMath>
                </a14:m>
                <a:endParaRPr lang="vi-VN" sz="1200" b="0" dirty="0">
                  <a:solidFill>
                    <a:srgbClr val="0000FF"/>
                  </a:solidFill>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200" b="0" dirty="0">
                    <a:solidFill>
                      <a:srgbClr val="0000FF"/>
                    </a:solidFill>
                  </a:rPr>
                  <a:t>Tính</a:t>
                </a:r>
                <a:r>
                  <a:rPr lang="vi-VN" sz="1200" b="0" baseline="0" dirty="0">
                    <a:solidFill>
                      <a:srgbClr val="0000FF"/>
                    </a:solidFill>
                  </a:rPr>
                  <a:t> ra phần tử rõ </a:t>
                </a:r>
                <a:r>
                  <a:rPr lang="vi-VN" sz="1200" b="0" dirty="0">
                    <a:solidFill>
                      <a:srgbClr val="0000FF"/>
                    </a:solidFill>
                  </a:rPr>
                  <a:t>P = (C</a:t>
                </a:r>
                <a:r>
                  <a:rPr lang="vi-VN" sz="1200" b="0" baseline="-25000" dirty="0">
                    <a:solidFill>
                      <a:srgbClr val="0000FF"/>
                    </a:solidFill>
                  </a:rPr>
                  <a:t>2</a:t>
                </a:r>
                <a14:m>
                  <m:oMath xmlns:m="http://schemas.openxmlformats.org/officeDocument/2006/math">
                    <m:sSup>
                      <m:sSupPr>
                        <m:ctrlPr>
                          <a:rPr lang="vi-VN" sz="1200" b="0" i="1">
                            <a:solidFill>
                              <a:srgbClr val="0000FF"/>
                            </a:solidFill>
                            <a:latin typeface="Cambria Math"/>
                          </a:rPr>
                        </m:ctrlPr>
                      </m:sSupPr>
                      <m:e>
                        <m:r>
                          <a:rPr lang="vi-VN" sz="1200" b="0" i="1" smtClean="0">
                            <a:solidFill>
                              <a:srgbClr val="0000FF"/>
                            </a:solidFill>
                            <a:latin typeface="Cambria Math" panose="02040503050406030204" pitchFamily="18" charset="0"/>
                          </a:rPr>
                          <m:t>𝐾</m:t>
                        </m:r>
                      </m:e>
                      <m:sup>
                        <m:r>
                          <a:rPr lang="vi-VN" sz="1200" b="0" i="1" smtClean="0">
                            <a:solidFill>
                              <a:srgbClr val="0000FF"/>
                            </a:solidFill>
                            <a:latin typeface="Cambria Math" panose="02040503050406030204" pitchFamily="18" charset="0"/>
                            <a:ea typeface="Cambria Math" panose="02040503050406030204" pitchFamily="18" charset="0"/>
                          </a:rPr>
                          <m:t>−1</m:t>
                        </m:r>
                      </m:sup>
                    </m:sSup>
                    <m:r>
                      <a:rPr lang="vi-VN" sz="1200" b="0" i="1" smtClean="0">
                        <a:solidFill>
                          <a:srgbClr val="0000FF"/>
                        </a:solidFill>
                        <a:latin typeface="Cambria Math" panose="02040503050406030204" pitchFamily="18" charset="0"/>
                      </a:rPr>
                      <m:t>) </m:t>
                    </m:r>
                    <m:r>
                      <a:rPr lang="vi-VN" sz="1200" b="0" i="1" smtClean="0">
                        <a:solidFill>
                          <a:srgbClr val="0000FF"/>
                        </a:solidFill>
                        <a:latin typeface="Cambria Math" panose="02040503050406030204" pitchFamily="18" charset="0"/>
                      </a:rPr>
                      <m:t>𝑚𝑜𝑑</m:t>
                    </m:r>
                    <m:r>
                      <a:rPr lang="vi-VN" sz="1200" b="0" i="1" smtClean="0">
                        <a:solidFill>
                          <a:srgbClr val="0000FF"/>
                        </a:solidFill>
                        <a:latin typeface="Cambria Math" panose="02040503050406030204" pitchFamily="18" charset="0"/>
                      </a:rPr>
                      <m:t> </m:t>
                    </m:r>
                    <m:r>
                      <a:rPr lang="vi-VN" sz="1200" b="0" i="1" smtClean="0">
                        <a:solidFill>
                          <a:srgbClr val="0000FF"/>
                        </a:solidFill>
                        <a:latin typeface="Cambria Math" panose="02040503050406030204" pitchFamily="18" charset="0"/>
                      </a:rPr>
                      <m:t>𝑞</m:t>
                    </m:r>
                  </m:oMath>
                </a14:m>
                <a:endParaRPr lang="vi-VN" sz="1200" b="0" dirty="0">
                  <a:solidFill>
                    <a:srgbClr val="0000F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b="1" dirty="0">
                    <a:solidFill>
                      <a:srgbClr val="0000FF"/>
                    </a:solidFill>
                  </a:rPr>
                  <a:t>??? Giai</a:t>
                </a:r>
                <a:r>
                  <a:rPr lang="vi-VN" sz="1200" b="1" baseline="0" dirty="0">
                    <a:solidFill>
                      <a:srgbClr val="0000FF"/>
                    </a:solidFill>
                  </a:rPr>
                  <a:t> thích tại sao K ở phần mã hóa và giải mã lại là một giá trị trong khi nó được biểu diễn bởi hai công thức khác nhau</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b="1" baseline="0" dirty="0">
                    <a:solidFill>
                      <a:srgbClr val="0000FF"/>
                    </a:solidFill>
                  </a:rPr>
                  <a:t>Chú ý: Nếu như ta chia bản rõ thành nhiều khối rõ, thì mỗi khối rõ ta nên sử dụng các giá trị k khác nhau cho từng khối. Có nghĩa là k là duy nhất cho từng khối, không trùng nhau. Nếu như ta dùng cùng một giá trị k cho nhiều khối thì nếu như đối phương biết được một khối rõ P1 thì có thể tính được ra các khối khác như sau:</a:t>
                </a:r>
              </a:p>
              <a:p>
                <a:pPr marL="0" marR="0" lvl="0" indent="0" algn="l" defTabSz="914400" rtl="0" eaLnBrk="1" fontAlgn="auto" latinLnBrk="0" hangingPunct="1">
                  <a:lnSpc>
                    <a:spcPct val="100000"/>
                  </a:lnSpc>
                  <a:spcBef>
                    <a:spcPts val="0"/>
                  </a:spcBef>
                  <a:spcAft>
                    <a:spcPts val="0"/>
                  </a:spcAft>
                  <a:buClrTx/>
                  <a:buSzTx/>
                  <a:buFontTx/>
                  <a:buNone/>
                  <a:tabLst/>
                  <a:defRPr/>
                </a:pPr>
                <a:endParaRPr lang="vi-VN" sz="1200" b="1" dirty="0">
                  <a:solidFill>
                    <a:srgbClr val="0000FF"/>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vi-VN" sz="1200" b="1" dirty="0">
                  <a:solidFill>
                    <a:srgbClr val="0000FF"/>
                  </a:solidFill>
                </a:endParaRPr>
              </a:p>
              <a:p>
                <a:endParaRPr lang="en-US"/>
              </a:p>
            </p:txBody>
          </p:sp>
        </mc:Choice>
        <mc:Fallback xmlns="">
          <p:sp>
            <p:nvSpPr>
              <p:cNvPr id="3" name="Notes Placeholder 2"/>
              <p:cNvSpPr>
                <a:spLocks noGrp="1"/>
              </p:cNvSpPr>
              <p:nvPr>
                <p:ph type="body" idx="1"/>
              </p:nvPr>
            </p:nvSpPr>
            <p:spPr/>
            <p:txBody>
              <a:bodyPr/>
              <a:lstStyle/>
              <a:p>
                <a:pPr marL="228600" indent="-228600">
                  <a:buAutoNum type="arabicPeriod"/>
                </a:pPr>
                <a:r>
                  <a:rPr lang="vi-VN" sz="1200" b="0" i="0" u="none" strike="noStrike" kern="1200" baseline="0" dirty="0" smtClean="0">
                    <a:solidFill>
                      <a:schemeClr val="tx1"/>
                    </a:solidFill>
                    <a:latin typeface="+mn-lt"/>
                    <a:ea typeface="+mn-ea"/>
                    <a:cs typeface="+mn-cs"/>
                  </a:rPr>
                  <a:t>Hai bên liên lạc có chung q và </a:t>
                </a:r>
                <a:r>
                  <a:rPr lang="vi-VN" sz="1200" b="1" i="0" smtClean="0">
                    <a:solidFill>
                      <a:srgbClr val="0000FF"/>
                    </a:solidFill>
                    <a:latin typeface="Cambria Math" panose="02040503050406030204" pitchFamily="18" charset="0"/>
                  </a:rPr>
                  <a:t>𝜶</a:t>
                </a:r>
                <a:r>
                  <a:rPr lang="vi-VN" sz="1200" b="0" i="0" u="none" strike="noStrike" kern="1200" baseline="0" dirty="0">
                    <a:solidFill>
                      <a:schemeClr val="tx1"/>
                    </a:solidFill>
                    <a:latin typeface="+mn-lt"/>
                    <a:ea typeface="+mn-ea"/>
                    <a:cs typeface="+mn-cs"/>
                  </a:rPr>
                  <a:t>, để an toàn thì q cỡ 300 chữ số</a:t>
                </a:r>
              </a:p>
              <a:p>
                <a:pPr marL="228600" indent="-228600">
                  <a:buAutoNum type="arabicPeriod"/>
                </a:pPr>
                <a:r>
                  <a:rPr lang="vi-VN" sz="1200" b="0" i="0" u="none" strike="noStrike" kern="1200" baseline="0" dirty="0">
                    <a:solidFill>
                      <a:schemeClr val="tx1"/>
                    </a:solidFill>
                    <a:latin typeface="+mn-lt"/>
                    <a:ea typeface="+mn-ea"/>
                    <a:cs typeface="+mn-cs"/>
                  </a:rPr>
                  <a:t>Để mã hóa </a:t>
                </a:r>
                <a:r>
                  <a:rPr lang="vi-VN" sz="1200" b="1" i="0" u="none" strike="noStrike" kern="1200" baseline="0" dirty="0">
                    <a:solidFill>
                      <a:schemeClr val="tx1"/>
                    </a:solidFill>
                    <a:latin typeface="+mn-lt"/>
                    <a:ea typeface="+mn-ea"/>
                    <a:cs typeface="+mn-cs"/>
                  </a:rPr>
                  <a:t>ta </a:t>
                </a:r>
                <a:r>
                  <a:rPr lang="vi-VN" sz="1200" b="1" i="0" u="none" strike="noStrike" kern="1200" baseline="0">
                    <a:solidFill>
                      <a:schemeClr val="tx1"/>
                    </a:solidFill>
                    <a:latin typeface="+mn-lt"/>
                    <a:ea typeface="+mn-ea"/>
                    <a:cs typeface="+mn-cs"/>
                  </a:rPr>
                  <a:t>biểu </a:t>
                </a:r>
                <a:r>
                  <a:rPr lang="en-US" sz="1200" b="1" i="0" u="none" strike="noStrike" kern="1200" baseline="0" smtClean="0">
                    <a:solidFill>
                      <a:schemeClr val="tx1"/>
                    </a:solidFill>
                    <a:latin typeface="+mn-lt"/>
                    <a:ea typeface="+mn-ea"/>
                    <a:cs typeface="+mn-cs"/>
                  </a:rPr>
                  <a:t>diễn </a:t>
                </a:r>
                <a:r>
                  <a:rPr lang="vi-VN" sz="1200" b="1" i="0" u="none" strike="noStrike" kern="1200" baseline="0" smtClean="0">
                    <a:solidFill>
                      <a:schemeClr val="tx1"/>
                    </a:solidFill>
                    <a:latin typeface="+mn-lt"/>
                    <a:ea typeface="+mn-ea"/>
                    <a:cs typeface="+mn-cs"/>
                  </a:rPr>
                  <a:t>phần </a:t>
                </a:r>
                <a:r>
                  <a:rPr lang="vi-VN" sz="1200" b="1" i="0" u="none" strike="noStrike" kern="1200" baseline="0" dirty="0">
                    <a:solidFill>
                      <a:schemeClr val="tx1"/>
                    </a:solidFill>
                    <a:latin typeface="+mn-lt"/>
                    <a:ea typeface="+mn-ea"/>
                    <a:cs typeface="+mn-cs"/>
                  </a:rPr>
                  <a:t>tử rõ dưới dạng các số nguyên P </a:t>
                </a:r>
                <a:r>
                  <a:rPr lang="vi-VN" sz="1200" b="0" i="0" u="none" strike="noStrike" kern="1200" baseline="0" dirty="0">
                    <a:solidFill>
                      <a:schemeClr val="tx1"/>
                    </a:solidFill>
                    <a:latin typeface="+mn-lt"/>
                    <a:ea typeface="+mn-ea"/>
                    <a:cs typeface="+mn-cs"/>
                  </a:rPr>
                  <a:t>sao cho </a:t>
                </a:r>
                <a:r>
                  <a:rPr lang="vi-VN" sz="1200" b="1" dirty="0">
                    <a:solidFill>
                      <a:srgbClr val="0000FF"/>
                    </a:solidFill>
                  </a:rPr>
                  <a:t>0 ≤ P &lt; q-1</a:t>
                </a:r>
              </a:p>
              <a:p>
                <a:pPr marL="171450" indent="-171450">
                  <a:buFontTx/>
                  <a:buChar char="-"/>
                </a:pPr>
                <a:r>
                  <a:rPr lang="vi-VN" sz="1200" b="0" i="0" u="none" strike="noStrike" kern="1200" baseline="0" dirty="0">
                    <a:solidFill>
                      <a:srgbClr val="0000FF"/>
                    </a:solidFill>
                    <a:latin typeface="+mn-lt"/>
                    <a:ea typeface="+mn-ea"/>
                    <a:cs typeface="+mn-cs"/>
                  </a:rPr>
                  <a:t>Lựa chọn số nguyên k sao cho </a:t>
                </a:r>
                <a:r>
                  <a:rPr lang="vi-VN" sz="1200" b="0" dirty="0">
                    <a:solidFill>
                      <a:srgbClr val="0000FF"/>
                    </a:solidFill>
                  </a:rPr>
                  <a:t>0 ≤ k ≤ q-1</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200" b="0" i="0" u="none" strike="noStrike" kern="1200" baseline="0" dirty="0">
                    <a:solidFill>
                      <a:srgbClr val="0000FF"/>
                    </a:solidFill>
                    <a:latin typeface="+mn-lt"/>
                    <a:ea typeface="+mn-ea"/>
                    <a:cs typeface="+mn-cs"/>
                  </a:rPr>
                  <a:t>Tính toán khóa </a:t>
                </a:r>
                <a:r>
                  <a:rPr lang="vi-VN" sz="1200" b="0" dirty="0">
                    <a:solidFill>
                      <a:srgbClr val="0000FF"/>
                    </a:solidFill>
                  </a:rPr>
                  <a:t>one-time K: K = (</a:t>
                </a:r>
                <a:r>
                  <a:rPr lang="vi-VN" sz="1200" b="0" i="0">
                    <a:solidFill>
                      <a:srgbClr val="0000FF"/>
                    </a:solidFill>
                    <a:latin typeface="Cambria Math" panose="02040503050406030204" pitchFamily="18" charset="0"/>
                  </a:rPr>
                  <a:t>〖</a:t>
                </a:r>
                <a:r>
                  <a:rPr lang="vi-VN" sz="1200" b="0" i="0" dirty="0">
                    <a:solidFill>
                      <a:srgbClr val="0000FF"/>
                    </a:solidFill>
                    <a:latin typeface="Cambria Math" panose="02040503050406030204" pitchFamily="18" charset="0"/>
                  </a:rPr>
                  <a:t>"</a:t>
                </a:r>
                <a:r>
                  <a:rPr lang="vi-VN" sz="1200" b="0" i="0" dirty="0">
                    <a:solidFill>
                      <a:srgbClr val="0000FF"/>
                    </a:solidFill>
                  </a:rPr>
                  <a:t>Y</a:t>
                </a:r>
                <a:r>
                  <a:rPr lang="vi-VN" sz="1200" b="0" i="0" baseline="-25000" dirty="0">
                    <a:solidFill>
                      <a:srgbClr val="0000FF"/>
                    </a:solidFill>
                  </a:rPr>
                  <a:t>A</a:t>
                </a:r>
                <a:r>
                  <a:rPr lang="vi-VN" sz="1200" b="0" i="0" dirty="0">
                    <a:solidFill>
                      <a:srgbClr val="0000FF"/>
                    </a:solidFill>
                  </a:rPr>
                  <a:t>)</a:t>
                </a:r>
                <a:r>
                  <a:rPr lang="vi-VN" sz="1200" b="0" i="0" dirty="0">
                    <a:solidFill>
                      <a:srgbClr val="0000FF"/>
                    </a:solidFill>
                    <a:latin typeface="Cambria Math" panose="02040503050406030204" pitchFamily="18" charset="0"/>
                  </a:rPr>
                  <a:t>" </a:t>
                </a:r>
                <a:r>
                  <a:rPr lang="vi-VN" sz="1200" b="0" i="0">
                    <a:solidFill>
                      <a:srgbClr val="0000FF"/>
                    </a:solidFill>
                    <a:latin typeface="Cambria Math" panose="02040503050406030204" pitchFamily="18" charset="0"/>
                  </a:rPr>
                  <a:t>〗^</a:t>
                </a:r>
                <a:r>
                  <a:rPr lang="vi-VN" sz="1200" b="0" i="0" smtClean="0">
                    <a:solidFill>
                      <a:srgbClr val="0000FF"/>
                    </a:solidFill>
                    <a:latin typeface="Cambria Math" panose="02040503050406030204" pitchFamily="18" charset="0"/>
                    <a:ea typeface="Cambria Math" panose="02040503050406030204" pitchFamily="18" charset="0"/>
                  </a:rPr>
                  <a:t>𝑘 </a:t>
                </a:r>
                <a:r>
                  <a:rPr lang="vi-VN" sz="1200" b="0" i="0" smtClean="0">
                    <a:solidFill>
                      <a:srgbClr val="0000FF"/>
                    </a:solidFill>
                    <a:latin typeface="Cambria Math" panose="02040503050406030204" pitchFamily="18" charset="0"/>
                  </a:rPr>
                  <a:t> 𝑚𝑜𝑑 𝑞</a:t>
                </a:r>
                <a:endParaRPr lang="vi-VN" sz="1200" b="0" baseline="-25000" dirty="0">
                  <a:solidFill>
                    <a:srgbClr val="0000FF"/>
                  </a:solidFill>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200" b="0" i="0" u="none" strike="noStrike" kern="1200" baseline="0" dirty="0">
                    <a:solidFill>
                      <a:srgbClr val="0000FF"/>
                    </a:solidFill>
                    <a:latin typeface="+mn-lt"/>
                    <a:ea typeface="+mn-ea"/>
                    <a:cs typeface="+mn-cs"/>
                  </a:rPr>
                  <a:t>Mã hóa từng phần tử rõ P thành cặp </a:t>
                </a:r>
                <a:r>
                  <a:rPr lang="vi-VN" sz="1200" b="0" dirty="0">
                    <a:solidFill>
                      <a:srgbClr val="0000FF"/>
                    </a:solidFill>
                  </a:rPr>
                  <a:t>C</a:t>
                </a:r>
                <a:r>
                  <a:rPr lang="vi-VN" sz="1200" b="0" baseline="-25000" dirty="0">
                    <a:solidFill>
                      <a:srgbClr val="0000FF"/>
                    </a:solidFill>
                  </a:rPr>
                  <a:t>1</a:t>
                </a:r>
                <a:r>
                  <a:rPr lang="vi-VN" sz="1200" b="0" baseline="0" dirty="0">
                    <a:solidFill>
                      <a:srgbClr val="0000FF"/>
                    </a:solidFill>
                  </a:rPr>
                  <a:t> và </a:t>
                </a:r>
                <a:r>
                  <a:rPr lang="vi-VN" sz="1200" b="0" dirty="0">
                    <a:solidFill>
                      <a:srgbClr val="0000FF"/>
                    </a:solidFill>
                  </a:rPr>
                  <a:t>C</a:t>
                </a:r>
                <a:r>
                  <a:rPr lang="vi-VN" sz="1200" b="0" baseline="-25000" dirty="0">
                    <a:solidFill>
                      <a:srgbClr val="0000FF"/>
                    </a:solidFill>
                  </a:rPr>
                  <a:t>2</a:t>
                </a:r>
                <a:r>
                  <a:rPr lang="vi-VN" sz="1200" b="0" i="0" u="none" strike="noStrike" kern="1200" baseline="0" dirty="0">
                    <a:solidFill>
                      <a:srgbClr val="0000FF"/>
                    </a:solidFill>
                    <a:latin typeface="+mn-lt"/>
                    <a:ea typeface="+mn-ea"/>
                    <a:cs typeface="+mn-cs"/>
                  </a:rPr>
                  <a:t> với </a:t>
                </a:r>
                <a:r>
                  <a:rPr lang="vi-VN" sz="1200" b="0" dirty="0">
                    <a:solidFill>
                      <a:srgbClr val="0000FF"/>
                    </a:solidFill>
                  </a:rPr>
                  <a:t>C</a:t>
                </a:r>
                <a:r>
                  <a:rPr lang="vi-VN" sz="1200" b="0" baseline="-25000" dirty="0">
                    <a:solidFill>
                      <a:srgbClr val="0000FF"/>
                    </a:solidFill>
                  </a:rPr>
                  <a:t>1 </a:t>
                </a:r>
                <a:r>
                  <a:rPr lang="vi-VN" sz="1200" b="0" dirty="0">
                    <a:solidFill>
                      <a:srgbClr val="0000FF"/>
                    </a:solidFill>
                  </a:rPr>
                  <a:t>= (</a:t>
                </a:r>
                <a:r>
                  <a:rPr lang="vi-VN" sz="1200" b="0" i="0">
                    <a:solidFill>
                      <a:srgbClr val="0000FF"/>
                    </a:solidFill>
                    <a:latin typeface="Cambria Math" panose="02040503050406030204" pitchFamily="18" charset="0"/>
                  </a:rPr>
                  <a:t>〖</a:t>
                </a:r>
                <a:r>
                  <a:rPr lang="vi-VN" sz="1200" b="0" i="0" smtClean="0">
                    <a:solidFill>
                      <a:srgbClr val="0000FF"/>
                    </a:solidFill>
                    <a:latin typeface="Cambria Math" panose="02040503050406030204" pitchFamily="18" charset="0"/>
                  </a:rPr>
                  <a:t>𝛼</a:t>
                </a:r>
                <a:r>
                  <a:rPr lang="vi-VN" sz="1200" b="0" i="0" dirty="0">
                    <a:solidFill>
                      <a:srgbClr val="0000FF"/>
                    </a:solidFill>
                    <a:latin typeface="Cambria Math" panose="02040503050406030204" pitchFamily="18" charset="0"/>
                  </a:rPr>
                  <a:t>"</a:t>
                </a:r>
                <a:r>
                  <a:rPr lang="vi-VN" sz="1200" b="0" i="0" dirty="0">
                    <a:solidFill>
                      <a:srgbClr val="0000FF"/>
                    </a:solidFill>
                  </a:rPr>
                  <a:t>)</a:t>
                </a:r>
                <a:r>
                  <a:rPr lang="vi-VN" sz="1200" b="0" i="0" dirty="0">
                    <a:solidFill>
                      <a:srgbClr val="0000FF"/>
                    </a:solidFill>
                    <a:latin typeface="Cambria Math" panose="02040503050406030204" pitchFamily="18" charset="0"/>
                  </a:rPr>
                  <a:t>" </a:t>
                </a:r>
                <a:r>
                  <a:rPr lang="vi-VN" sz="1200" b="0" i="0">
                    <a:solidFill>
                      <a:srgbClr val="0000FF"/>
                    </a:solidFill>
                    <a:latin typeface="Cambria Math" panose="02040503050406030204" pitchFamily="18" charset="0"/>
                  </a:rPr>
                  <a:t>〗^</a:t>
                </a:r>
                <a:r>
                  <a:rPr lang="vi-VN" sz="1200" b="0" i="0" smtClean="0">
                    <a:solidFill>
                      <a:srgbClr val="0000FF"/>
                    </a:solidFill>
                    <a:latin typeface="Cambria Math" panose="02040503050406030204" pitchFamily="18" charset="0"/>
                    <a:ea typeface="Cambria Math" panose="02040503050406030204" pitchFamily="18" charset="0"/>
                  </a:rPr>
                  <a:t>𝑘 </a:t>
                </a:r>
                <a:r>
                  <a:rPr lang="vi-VN" sz="1200" b="0" i="0" smtClean="0">
                    <a:solidFill>
                      <a:srgbClr val="0000FF"/>
                    </a:solidFill>
                    <a:latin typeface="Cambria Math" panose="02040503050406030204" pitchFamily="18" charset="0"/>
                  </a:rPr>
                  <a:t> 𝑚𝑜𝑑 𝑞</a:t>
                </a:r>
                <a:r>
                  <a:rPr lang="vi-VN" sz="1200" b="0" dirty="0">
                    <a:solidFill>
                      <a:srgbClr val="0000FF"/>
                    </a:solidFill>
                  </a:rPr>
                  <a:t> và</a:t>
                </a:r>
                <a:r>
                  <a:rPr lang="vi-VN" sz="1200" b="0" baseline="0" dirty="0">
                    <a:solidFill>
                      <a:srgbClr val="0000FF"/>
                    </a:solidFill>
                  </a:rPr>
                  <a:t> </a:t>
                </a:r>
                <a:r>
                  <a:rPr lang="vi-VN" sz="1200" b="0" dirty="0">
                    <a:solidFill>
                      <a:srgbClr val="0000FF"/>
                    </a:solidFill>
                  </a:rPr>
                  <a:t>C</a:t>
                </a:r>
                <a:r>
                  <a:rPr lang="vi-VN" sz="1200" b="0" baseline="-25000" dirty="0">
                    <a:solidFill>
                      <a:srgbClr val="0000FF"/>
                    </a:solidFill>
                  </a:rPr>
                  <a:t>2 </a:t>
                </a:r>
                <a:r>
                  <a:rPr lang="vi-VN" sz="1200" b="0" dirty="0">
                    <a:solidFill>
                      <a:srgbClr val="0000FF"/>
                    </a:solidFill>
                  </a:rPr>
                  <a:t>= </a:t>
                </a:r>
                <a:r>
                  <a:rPr lang="vi-VN" sz="1200" b="0" i="0" smtClean="0">
                    <a:solidFill>
                      <a:srgbClr val="0000FF"/>
                    </a:solidFill>
                    <a:latin typeface="Cambria Math" panose="02040503050406030204" pitchFamily="18" charset="0"/>
                  </a:rPr>
                  <a:t>K𝑃 𝑚𝑜𝑑 𝑞</a:t>
                </a:r>
                <a:endParaRPr lang="vi-VN" sz="1200" b="0" dirty="0">
                  <a:solidFill>
                    <a:srgbClr val="0000FF"/>
                  </a:solidFill>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vi-VN" sz="1200" b="0" dirty="0">
                    <a:solidFill>
                      <a:srgbClr val="0000FF"/>
                    </a:solidFill>
                  </a:rPr>
                  <a:t>Qúa</a:t>
                </a:r>
                <a:r>
                  <a:rPr lang="vi-VN" sz="1200" b="0" baseline="0" dirty="0">
                    <a:solidFill>
                      <a:srgbClr val="0000FF"/>
                    </a:solidFill>
                  </a:rPr>
                  <a:t> trình giải mã được thực hiện như sau:</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vi-VN" sz="1200" b="0" baseline="0" dirty="0">
                    <a:solidFill>
                      <a:srgbClr val="0000FF"/>
                    </a:solidFill>
                  </a:rPr>
                  <a:t>- Khôi phục khóa K bằng cách tính </a:t>
                </a:r>
                <a:r>
                  <a:rPr lang="vi-VN" sz="1200" b="0" dirty="0">
                    <a:solidFill>
                      <a:srgbClr val="0000FF"/>
                    </a:solidFill>
                  </a:rPr>
                  <a:t>: K = </a:t>
                </a:r>
                <a:r>
                  <a:rPr lang="vi-VN" sz="1200" b="0" i="0">
                    <a:solidFill>
                      <a:srgbClr val="0000FF"/>
                    </a:solidFill>
                    <a:latin typeface="Cambria Math" panose="02040503050406030204" pitchFamily="18" charset="0"/>
                  </a:rPr>
                  <a:t>〖</a:t>
                </a:r>
                <a:r>
                  <a:rPr lang="vi-VN" sz="1200" b="0" i="0" smtClean="0">
                    <a:solidFill>
                      <a:srgbClr val="0000FF"/>
                    </a:solidFill>
                    <a:latin typeface="Cambria Math" panose="02040503050406030204" pitchFamily="18" charset="0"/>
                  </a:rPr>
                  <a:t>"(</a:t>
                </a:r>
                <a:r>
                  <a:rPr lang="vi-VN" sz="1200" b="0" i="0" dirty="0">
                    <a:solidFill>
                      <a:srgbClr val="0000FF"/>
                    </a:solidFill>
                  </a:rPr>
                  <a:t>C</a:t>
                </a:r>
                <a:r>
                  <a:rPr lang="vi-VN" sz="1200" b="0" i="0" baseline="-25000" dirty="0">
                    <a:solidFill>
                      <a:srgbClr val="0000FF"/>
                    </a:solidFill>
                  </a:rPr>
                  <a:t>1</a:t>
                </a:r>
                <a:r>
                  <a:rPr lang="vi-VN" sz="1200" b="0" i="0" baseline="-25000" smtClean="0">
                    <a:solidFill>
                      <a:srgbClr val="0000FF"/>
                    </a:solidFill>
                    <a:latin typeface="Cambria Math" panose="02040503050406030204" pitchFamily="18" charset="0"/>
                  </a:rPr>
                  <a:t>" </a:t>
                </a:r>
                <a:r>
                  <a:rPr lang="vi-VN" sz="1200" b="0" i="0" smtClean="0">
                    <a:solidFill>
                      <a:srgbClr val="0000FF"/>
                    </a:solidFill>
                    <a:latin typeface="Cambria Math" panose="02040503050406030204" pitchFamily="18" charset="0"/>
                  </a:rPr>
                  <a:t>)</a:t>
                </a:r>
                <a:r>
                  <a:rPr lang="vi-VN" sz="1200" b="0" i="0">
                    <a:solidFill>
                      <a:srgbClr val="0000FF"/>
                    </a:solidFill>
                    <a:latin typeface="Cambria Math" panose="02040503050406030204" pitchFamily="18" charset="0"/>
                  </a:rPr>
                  <a:t>〗^(</a:t>
                </a:r>
                <a:r>
                  <a:rPr lang="vi-VN" sz="1200" b="0" i="0" smtClean="0">
                    <a:solidFill>
                      <a:srgbClr val="0000FF"/>
                    </a:solidFill>
                    <a:latin typeface="Cambria Math" panose="02040503050406030204" pitchFamily="18" charset="0"/>
                  </a:rPr>
                  <a:t>𝑋</a:t>
                </a:r>
                <a:r>
                  <a:rPr lang="vi-VN" sz="1200" b="0" i="0">
                    <a:solidFill>
                      <a:srgbClr val="0000FF"/>
                    </a:solidFill>
                    <a:latin typeface="Cambria Math" panose="02040503050406030204" pitchFamily="18" charset="0"/>
                  </a:rPr>
                  <a:t>_</a:t>
                </a:r>
                <a:r>
                  <a:rPr lang="vi-VN" sz="1200" b="0" i="0" smtClean="0">
                    <a:solidFill>
                      <a:srgbClr val="0000FF"/>
                    </a:solidFill>
                    <a:latin typeface="Cambria Math" panose="02040503050406030204" pitchFamily="18" charset="0"/>
                  </a:rPr>
                  <a:t>𝐴 </a:t>
                </a:r>
                <a:r>
                  <a:rPr lang="vi-VN" sz="1200" b="0" i="0">
                    <a:solidFill>
                      <a:srgbClr val="0000FF"/>
                    </a:solidFill>
                    <a:latin typeface="Cambria Math" panose="02040503050406030204" pitchFamily="18" charset="0"/>
                  </a:rPr>
                  <a:t>)</a:t>
                </a:r>
                <a:r>
                  <a:rPr lang="vi-VN" sz="1200" b="0" dirty="0">
                    <a:solidFill>
                      <a:schemeClr val="tx1"/>
                    </a:solidFill>
                  </a:rPr>
                  <a:t> </a:t>
                </a:r>
                <a:r>
                  <a:rPr lang="vi-VN" sz="1200" b="0" i="0" smtClean="0">
                    <a:solidFill>
                      <a:srgbClr val="0000FF"/>
                    </a:solidFill>
                    <a:latin typeface="Cambria Math" panose="02040503050406030204" pitchFamily="18" charset="0"/>
                  </a:rPr>
                  <a:t>𝑚𝑜𝑑 𝑞</a:t>
                </a:r>
                <a:endParaRPr lang="vi-VN" sz="1200" b="0" dirty="0">
                  <a:solidFill>
                    <a:srgbClr val="0000FF"/>
                  </a:solidFill>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200" b="0" dirty="0">
                    <a:solidFill>
                      <a:srgbClr val="0000FF"/>
                    </a:solidFill>
                  </a:rPr>
                  <a:t>Tính</a:t>
                </a:r>
                <a:r>
                  <a:rPr lang="vi-VN" sz="1200" b="0" baseline="0" dirty="0">
                    <a:solidFill>
                      <a:srgbClr val="0000FF"/>
                    </a:solidFill>
                  </a:rPr>
                  <a:t> ra phần tử rõ </a:t>
                </a:r>
                <a:r>
                  <a:rPr lang="vi-VN" sz="1200" b="0" dirty="0">
                    <a:solidFill>
                      <a:srgbClr val="0000FF"/>
                    </a:solidFill>
                  </a:rPr>
                  <a:t>P = (C</a:t>
                </a:r>
                <a:r>
                  <a:rPr lang="vi-VN" sz="1200" b="0" baseline="-25000" dirty="0">
                    <a:solidFill>
                      <a:srgbClr val="0000FF"/>
                    </a:solidFill>
                  </a:rPr>
                  <a:t>2</a:t>
                </a:r>
                <a:r>
                  <a:rPr lang="vi-VN" sz="1200" b="0" i="0" smtClean="0">
                    <a:solidFill>
                      <a:srgbClr val="0000FF"/>
                    </a:solidFill>
                    <a:latin typeface="Cambria Math" panose="02040503050406030204" pitchFamily="18" charset="0"/>
                  </a:rPr>
                  <a:t>𝐾</a:t>
                </a:r>
                <a:r>
                  <a:rPr lang="vi-VN" sz="1200" b="0" i="0">
                    <a:solidFill>
                      <a:srgbClr val="0000FF"/>
                    </a:solidFill>
                    <a:latin typeface="Cambria Math" panose="02040503050406030204" pitchFamily="18" charset="0"/>
                  </a:rPr>
                  <a:t>^(</a:t>
                </a:r>
                <a:r>
                  <a:rPr lang="vi-VN" sz="1200" b="0" i="0" smtClean="0">
                    <a:solidFill>
                      <a:srgbClr val="0000FF"/>
                    </a:solidFill>
                    <a:latin typeface="Cambria Math" panose="02040503050406030204" pitchFamily="18" charset="0"/>
                    <a:ea typeface="Cambria Math" panose="02040503050406030204" pitchFamily="18" charset="0"/>
                  </a:rPr>
                  <a:t>−1</a:t>
                </a:r>
                <a:r>
                  <a:rPr lang="vi-VN" sz="1200" b="0" i="0">
                    <a:solidFill>
                      <a:srgbClr val="0000FF"/>
                    </a:solidFill>
                    <a:latin typeface="Cambria Math" panose="02040503050406030204" pitchFamily="18" charset="0"/>
                    <a:ea typeface="Cambria Math" panose="02040503050406030204" pitchFamily="18" charset="0"/>
                  </a:rPr>
                  <a:t>)</a:t>
                </a:r>
                <a:r>
                  <a:rPr lang="vi-VN" sz="1200" b="0" i="0" smtClean="0">
                    <a:solidFill>
                      <a:srgbClr val="0000FF"/>
                    </a:solidFill>
                    <a:latin typeface="Cambria Math" panose="02040503050406030204" pitchFamily="18" charset="0"/>
                  </a:rPr>
                  <a:t>) 𝑚𝑜𝑑 𝑞</a:t>
                </a:r>
                <a:endParaRPr lang="vi-VN" sz="1200" b="0" dirty="0">
                  <a:solidFill>
                    <a:srgbClr val="0000F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b="1" dirty="0">
                    <a:solidFill>
                      <a:srgbClr val="0000FF"/>
                    </a:solidFill>
                  </a:rPr>
                  <a:t>??? Giai</a:t>
                </a:r>
                <a:r>
                  <a:rPr lang="vi-VN" sz="1200" b="1" baseline="0" dirty="0">
                    <a:solidFill>
                      <a:srgbClr val="0000FF"/>
                    </a:solidFill>
                  </a:rPr>
                  <a:t> thích tại sao K ở phần mã hóa và giải mã lại là một giá trị trong khi nó được biểu diễn bởi hai công thức khác nhau</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b="1" baseline="0" dirty="0">
                    <a:solidFill>
                      <a:srgbClr val="0000FF"/>
                    </a:solidFill>
                  </a:rPr>
                  <a:t>Chú ý: Nếu như ta chia bản rõ thành nhiều khối rõ, thì mỗi khối rõ ta nên sử dụng các giá trị k khác nhau cho từng khối. Có nghĩa là k là duy nhất cho từng khối, không trùng nhau. Nếu như ta dùng cùng một giá trị k cho nhiều khối thì nếu như đối phương biết được một khối rõ P1 thì có thể tính được ra các khối khác như sau:</a:t>
                </a:r>
              </a:p>
              <a:p>
                <a:pPr marL="0" marR="0" lvl="0" indent="0" algn="l" defTabSz="914400" rtl="0" eaLnBrk="1" fontAlgn="auto" latinLnBrk="0" hangingPunct="1">
                  <a:lnSpc>
                    <a:spcPct val="100000"/>
                  </a:lnSpc>
                  <a:spcBef>
                    <a:spcPts val="0"/>
                  </a:spcBef>
                  <a:spcAft>
                    <a:spcPts val="0"/>
                  </a:spcAft>
                  <a:buClrTx/>
                  <a:buSzTx/>
                  <a:buFontTx/>
                  <a:buNone/>
                  <a:tabLst/>
                  <a:defRPr/>
                </a:pPr>
                <a:endParaRPr lang="vi-VN" sz="1200" b="1" dirty="0">
                  <a:solidFill>
                    <a:srgbClr val="0000FF"/>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vi-VN" sz="1200" b="1" dirty="0">
                  <a:solidFill>
                    <a:srgbClr val="0000FF"/>
                  </a:solidFill>
                </a:endParaRPr>
              </a:p>
              <a:p>
                <a:endParaRPr lang="en-US"/>
              </a:p>
            </p:txBody>
          </p:sp>
        </mc:Fallback>
      </mc:AlternateContent>
      <p:sp>
        <p:nvSpPr>
          <p:cNvPr id="4" name="Slide Number Placeholder 3"/>
          <p:cNvSpPr>
            <a:spLocks noGrp="1"/>
          </p:cNvSpPr>
          <p:nvPr>
            <p:ph type="sldNum" sz="quarter" idx="10"/>
          </p:nvPr>
        </p:nvSpPr>
        <p:spPr/>
        <p:txBody>
          <a:bodyPr/>
          <a:lstStyle/>
          <a:p>
            <a:fld id="{09372F0E-621F-424C-89FF-24BEB03BD4CE}" type="slidenum">
              <a:rPr lang="en-US" altLang="vi-VN" smtClean="0"/>
              <a:pPr/>
              <a:t>57</a:t>
            </a:fld>
            <a:endParaRPr lang="en-US" altLang="vi-VN"/>
          </a:p>
        </p:txBody>
      </p:sp>
    </p:spTree>
    <p:extLst>
      <p:ext uri="{BB962C8B-B14F-4D97-AF65-F5344CB8AC3E}">
        <p14:creationId xmlns:p14="http://schemas.microsoft.com/office/powerpoint/2010/main" val="22737596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a:solidFill>
                      <a:srgbClr val="0000FF"/>
                    </a:solidFill>
                  </a:rPr>
                  <a:t>q=19 =&gt; </a:t>
                </a:r>
                <a:r>
                  <a:rPr lang="en-US" sz="1200" b="0">
                    <a:solidFill>
                      <a:srgbClr val="0000FF"/>
                    </a:solidFill>
                  </a:rPr>
                  <a:t>Các</a:t>
                </a:r>
                <a:r>
                  <a:rPr lang="en-US" sz="1200" b="0" baseline="0">
                    <a:solidFill>
                      <a:srgbClr val="0000FF"/>
                    </a:solidFill>
                  </a:rPr>
                  <a:t> căn nguyên tố của q là </a:t>
                </a:r>
                <a:r>
                  <a:rPr lang="en-US" sz="1200" b="0" i="0" u="none" strike="noStrike" kern="1200" baseline="0">
                    <a:solidFill>
                      <a:schemeClr val="tx1"/>
                    </a:solidFill>
                    <a:latin typeface="+mn-lt"/>
                    <a:ea typeface="+mn-ea"/>
                    <a:cs typeface="+mn-cs"/>
                  </a:rPr>
                  <a:t>{2, 3, 10, 13, 14, 15}. Ta chọn căn nguyên tố </a:t>
                </a:r>
                <a14:m>
                  <m:oMath xmlns:m="http://schemas.openxmlformats.org/officeDocument/2006/math">
                    <m:r>
                      <a:rPr lang="vi-VN" sz="1200" b="1" i="1" smtClean="0">
                        <a:solidFill>
                          <a:srgbClr val="0000FF"/>
                        </a:solidFill>
                        <a:latin typeface="Cambria Math" panose="02040503050406030204" pitchFamily="18" charset="0"/>
                      </a:rPr>
                      <m:t>𝜶</m:t>
                    </m:r>
                  </m:oMath>
                </a14:m>
                <a:r>
                  <a:rPr lang="vi-VN" sz="1200" b="1" dirty="0">
                    <a:solidFill>
                      <a:srgbClr val="0000FF"/>
                    </a:solidFill>
                  </a:rPr>
                  <a:t>: </a:t>
                </a:r>
                <a:r>
                  <a:rPr lang="vi-VN" sz="1200" dirty="0">
                    <a:solidFill>
                      <a:schemeClr val="tx1"/>
                    </a:solidFill>
                  </a:rPr>
                  <a:t>10</a:t>
                </a:r>
              </a:p>
              <a:p>
                <a:endParaRPr lang="en-US"/>
              </a:p>
              <a:p>
                <a:r>
                  <a:rPr lang="vi-VN"/>
                  <a:t>1. Tìm</a:t>
                </a:r>
                <a:r>
                  <a:rPr lang="vi-VN" baseline="0"/>
                  <a:t> hiểu ứng dụng hệ mã Elgamal trong chuẩn chữ ký số DSS</a:t>
                </a:r>
              </a:p>
              <a:p>
                <a:r>
                  <a:rPr lang="vi-VN"/>
                  <a:t>2. Tìm</a:t>
                </a:r>
                <a:r>
                  <a:rPr lang="vi-VN" baseline="0"/>
                  <a:t> hiểu ứng dụng hệ mã Elgamal trong chuẩn S/MIME</a:t>
                </a:r>
                <a:endParaRPr lang="vi-VN"/>
              </a:p>
              <a:p>
                <a:endParaRPr lang="en-US"/>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smtClean="0">
                    <a:solidFill>
                      <a:srgbClr val="0000FF"/>
                    </a:solidFill>
                  </a:rPr>
                  <a:t>q=19 =&gt; </a:t>
                </a:r>
                <a:r>
                  <a:rPr lang="en-US" sz="1200" b="0" smtClean="0">
                    <a:solidFill>
                      <a:srgbClr val="0000FF"/>
                    </a:solidFill>
                  </a:rPr>
                  <a:t>Các</a:t>
                </a:r>
                <a:r>
                  <a:rPr lang="en-US" sz="1200" b="0" baseline="0" smtClean="0">
                    <a:solidFill>
                      <a:srgbClr val="0000FF"/>
                    </a:solidFill>
                  </a:rPr>
                  <a:t> căn nguyên tố của q là </a:t>
                </a:r>
                <a:r>
                  <a:rPr lang="en-US" sz="1200" b="0" i="0" u="none" strike="noStrike" kern="1200" baseline="0" smtClean="0">
                    <a:solidFill>
                      <a:schemeClr val="tx1"/>
                    </a:solidFill>
                    <a:latin typeface="+mn-lt"/>
                    <a:ea typeface="+mn-ea"/>
                    <a:cs typeface="+mn-cs"/>
                  </a:rPr>
                  <a:t>{2, 3, 10, 13, 14, 15}. Ta chọn căn nguyên tố </a:t>
                </a:r>
                <a:r>
                  <a:rPr lang="vi-VN" sz="1200" b="1" i="0" smtClean="0">
                    <a:solidFill>
                      <a:srgbClr val="0000FF"/>
                    </a:solidFill>
                    <a:latin typeface="Cambria Math" panose="02040503050406030204" pitchFamily="18" charset="0"/>
                  </a:rPr>
                  <a:t>𝜶</a:t>
                </a:r>
                <a:r>
                  <a:rPr lang="vi-VN" sz="1200" b="1" dirty="0">
                    <a:solidFill>
                      <a:srgbClr val="0000FF"/>
                    </a:solidFill>
                  </a:rPr>
                  <a:t>: </a:t>
                </a:r>
                <a:r>
                  <a:rPr lang="vi-VN" sz="1200" dirty="0">
                    <a:solidFill>
                      <a:schemeClr val="tx1"/>
                    </a:solidFill>
                  </a:rPr>
                  <a:t>10</a:t>
                </a:r>
              </a:p>
              <a:p>
                <a:endParaRPr lang="en-US" smtClean="0"/>
              </a:p>
              <a:p>
                <a:r>
                  <a:rPr lang="vi-VN" smtClean="0"/>
                  <a:t>1. Tìm</a:t>
                </a:r>
                <a:r>
                  <a:rPr lang="vi-VN" baseline="0" smtClean="0"/>
                  <a:t> hiểu ứng dụng hệ mã Elgamal trong chuẩn chữ ký số DSS</a:t>
                </a:r>
              </a:p>
              <a:p>
                <a:r>
                  <a:rPr lang="vi-VN" smtClean="0"/>
                  <a:t>2. Tìm</a:t>
                </a:r>
                <a:r>
                  <a:rPr lang="vi-VN" baseline="0" smtClean="0"/>
                  <a:t> hiểu ứng dụng hệ mã Elgamal trong chuẩn S/MIME</a:t>
                </a:r>
                <a:endParaRPr lang="vi-VN" smtClean="0"/>
              </a:p>
              <a:p>
                <a:endParaRPr lang="en-US"/>
              </a:p>
            </p:txBody>
          </p:sp>
        </mc:Fallback>
      </mc:AlternateContent>
      <p:sp>
        <p:nvSpPr>
          <p:cNvPr id="4" name="Slide Number Placeholder 3"/>
          <p:cNvSpPr>
            <a:spLocks noGrp="1"/>
          </p:cNvSpPr>
          <p:nvPr>
            <p:ph type="sldNum" sz="quarter" idx="10"/>
          </p:nvPr>
        </p:nvSpPr>
        <p:spPr/>
        <p:txBody>
          <a:bodyPr/>
          <a:lstStyle/>
          <a:p>
            <a:fld id="{09372F0E-621F-424C-89FF-24BEB03BD4CE}" type="slidenum">
              <a:rPr lang="en-US" altLang="vi-VN" smtClean="0"/>
              <a:pPr/>
              <a:t>58</a:t>
            </a:fld>
            <a:endParaRPr lang="en-US" altLang="vi-VN"/>
          </a:p>
        </p:txBody>
      </p:sp>
    </p:spTree>
    <p:extLst>
      <p:ext uri="{BB962C8B-B14F-4D97-AF65-F5344CB8AC3E}">
        <p14:creationId xmlns:p14="http://schemas.microsoft.com/office/powerpoint/2010/main" val="17461910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Chương</a:t>
            </a:r>
            <a:r>
              <a:rPr lang="en-US" baseline="0"/>
              <a:t> 2 và 3 gộp thành một chương</a:t>
            </a:r>
            <a:endParaRPr lang="en-US"/>
          </a:p>
        </p:txBody>
      </p:sp>
      <p:sp>
        <p:nvSpPr>
          <p:cNvPr id="4" name="Slide Number Placeholder 3"/>
          <p:cNvSpPr>
            <a:spLocks noGrp="1"/>
          </p:cNvSpPr>
          <p:nvPr>
            <p:ph type="sldNum" sz="quarter" idx="10"/>
          </p:nvPr>
        </p:nvSpPr>
        <p:spPr/>
        <p:txBody>
          <a:bodyPr/>
          <a:lstStyle/>
          <a:p>
            <a:fld id="{09372F0E-621F-424C-89FF-24BEB03BD4CE}" type="slidenum">
              <a:rPr lang="en-US" altLang="vi-VN" smtClean="0"/>
              <a:pPr/>
              <a:t>59</a:t>
            </a:fld>
            <a:endParaRPr lang="en-US" altLang="vi-VN"/>
          </a:p>
        </p:txBody>
      </p:sp>
    </p:spTree>
    <p:extLst>
      <p:ext uri="{BB962C8B-B14F-4D97-AF65-F5344CB8AC3E}">
        <p14:creationId xmlns:p14="http://schemas.microsoft.com/office/powerpoint/2010/main" val="27120860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r>
              <a:rPr lang="vi-VN"/>
              <a:t>Một đường cong elliptic được xác định bởi một phương trình theo hai biến với hệ số.</a:t>
            </a:r>
            <a:endParaRPr lang="en-US"/>
          </a:p>
          <a:p>
            <a:pPr marL="171450" indent="-171450">
              <a:buFontTx/>
              <a:buChar char="-"/>
            </a:pPr>
            <a:r>
              <a:rPr lang="vi-VN"/>
              <a:t>Đối với mật mã, các biến và hệ số bị hạn chế đối với các phần tử trong một trường hữu hạn, dẫn đến định nghĩa của một nhóm abel hữu hạn.</a:t>
            </a:r>
            <a:endParaRPr lang="en-US"/>
          </a:p>
          <a:p>
            <a:pPr marL="171450" indent="-171450">
              <a:buFontTx/>
              <a:buChar char="-"/>
            </a:pPr>
            <a:r>
              <a:rPr lang="vi-VN"/>
              <a:t>Trước khi xem xét vấn đề này, trước tiên chúng ta xem xét các đường cong elliptic trong đó các biến và hệ số là số thực</a:t>
            </a:r>
            <a:r>
              <a:rPr lang="en-US" baseline="0"/>
              <a:t> (đề cập ở slide tiếp theo)</a:t>
            </a:r>
            <a:endParaRPr lang="en-US"/>
          </a:p>
        </p:txBody>
      </p:sp>
      <p:sp>
        <p:nvSpPr>
          <p:cNvPr id="4" name="Slide Number Placeholder 3"/>
          <p:cNvSpPr>
            <a:spLocks noGrp="1"/>
          </p:cNvSpPr>
          <p:nvPr>
            <p:ph type="sldNum" sz="quarter" idx="10"/>
          </p:nvPr>
        </p:nvSpPr>
        <p:spPr/>
        <p:txBody>
          <a:bodyPr/>
          <a:lstStyle/>
          <a:p>
            <a:fld id="{09372F0E-621F-424C-89FF-24BEB03BD4CE}" type="slidenum">
              <a:rPr lang="en-US" altLang="vi-VN" smtClean="0"/>
              <a:pPr/>
              <a:t>60</a:t>
            </a:fld>
            <a:endParaRPr lang="en-US" altLang="vi-VN"/>
          </a:p>
        </p:txBody>
      </p:sp>
    </p:spTree>
    <p:extLst>
      <p:ext uri="{BB962C8B-B14F-4D97-AF65-F5344CB8AC3E}">
        <p14:creationId xmlns:p14="http://schemas.microsoft.com/office/powerpoint/2010/main" val="1410171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Chương</a:t>
            </a:r>
            <a:r>
              <a:rPr lang="en-US" baseline="0"/>
              <a:t> 2 và 3 gộp thành một chương</a:t>
            </a:r>
            <a:endParaRPr lang="en-US"/>
          </a:p>
        </p:txBody>
      </p:sp>
      <p:sp>
        <p:nvSpPr>
          <p:cNvPr id="4" name="Slide Number Placeholder 3"/>
          <p:cNvSpPr>
            <a:spLocks noGrp="1"/>
          </p:cNvSpPr>
          <p:nvPr>
            <p:ph type="sldNum" sz="quarter" idx="10"/>
          </p:nvPr>
        </p:nvSpPr>
        <p:spPr/>
        <p:txBody>
          <a:bodyPr/>
          <a:lstStyle/>
          <a:p>
            <a:fld id="{09372F0E-621F-424C-89FF-24BEB03BD4CE}" type="slidenum">
              <a:rPr lang="en-US" altLang="vi-VN" smtClean="0"/>
              <a:pPr/>
              <a:t>5</a:t>
            </a:fld>
            <a:endParaRPr lang="en-US" altLang="vi-VN"/>
          </a:p>
        </p:txBody>
      </p:sp>
    </p:spTree>
    <p:extLst>
      <p:ext uri="{BB962C8B-B14F-4D97-AF65-F5344CB8AC3E}">
        <p14:creationId xmlns:p14="http://schemas.microsoft.com/office/powerpoint/2010/main" val="27742200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normAutofit/>
              </a:bodyPr>
              <a:lstStyle/>
              <a:p>
                <a:pPr marL="0" indent="0">
                  <a:buFont typeface="+mj-lt"/>
                  <a:buNone/>
                </a:pPr>
                <a:r>
                  <a:rPr lang="en-US" sz="1200" b="1" i="0" u="none" strike="noStrike" kern="1200" baseline="0">
                    <a:solidFill>
                      <a:schemeClr val="tx1"/>
                    </a:solidFill>
                    <a:latin typeface="+mn-lt"/>
                    <a:ea typeface="+mn-ea"/>
                    <a:cs typeface="+mn-cs"/>
                  </a:rPr>
                  <a:t>- </a:t>
                </a:r>
                <a:r>
                  <a:rPr lang="vi-VN" sz="1200" b="1" i="0" u="none" strike="noStrike" kern="1200" baseline="0">
                    <a:solidFill>
                      <a:schemeClr val="tx1"/>
                    </a:solidFill>
                    <a:latin typeface="+mn-lt"/>
                    <a:ea typeface="+mn-ea"/>
                    <a:cs typeface="+mn-cs"/>
                  </a:rPr>
                  <a:t>Đường cong elliptic không phải là </a:t>
                </a:r>
                <a:r>
                  <a:rPr lang="en-US" sz="1200" b="1" i="0" u="none" strike="noStrike" kern="1200" baseline="0">
                    <a:solidFill>
                      <a:schemeClr val="tx1"/>
                    </a:solidFill>
                    <a:latin typeface="+mn-lt"/>
                    <a:ea typeface="+mn-ea"/>
                    <a:cs typeface="+mn-cs"/>
                  </a:rPr>
                  <a:t>đường </a:t>
                </a:r>
                <a:r>
                  <a:rPr lang="vi-VN" sz="1200" b="1" i="0" u="none" strike="noStrike" kern="1200" baseline="0">
                    <a:solidFill>
                      <a:schemeClr val="tx1"/>
                    </a:solidFill>
                    <a:latin typeface="+mn-lt"/>
                    <a:ea typeface="+mn-ea"/>
                    <a:cs typeface="+mn-cs"/>
                  </a:rPr>
                  <a:t>elip.</a:t>
                </a:r>
                <a:endParaRPr lang="en-US" sz="1200" b="1" i="0" u="none" strike="noStrike" kern="1200" baseline="0">
                  <a:solidFill>
                    <a:schemeClr val="tx1"/>
                  </a:solidFill>
                  <a:latin typeface="+mn-lt"/>
                  <a:ea typeface="+mn-ea"/>
                  <a:cs typeface="+mn-cs"/>
                </a:endParaRPr>
              </a:p>
              <a:p>
                <a:pPr marL="0" indent="0">
                  <a:buFont typeface="+mj-lt"/>
                  <a:buNone/>
                </a:pPr>
                <a:r>
                  <a:rPr lang="vi-VN" sz="1200" b="1" i="0" u="none" strike="noStrike" kern="1200" baseline="0">
                    <a:solidFill>
                      <a:schemeClr val="tx1"/>
                    </a:solidFill>
                    <a:latin typeface="+mn-lt"/>
                    <a:ea typeface="+mn-ea"/>
                    <a:cs typeface="+mn-cs"/>
                  </a:rPr>
                  <a:t>Chúng được đặt tên như vậy bởi vì chúng được mô tả bằng các phương trình bậc ba, tương tự như các phương trình được sử dụng để tính chu vi của một hình elip.</a:t>
                </a:r>
                <a:endParaRPr lang="en-US" sz="1200" b="1" i="0" u="none" strike="noStrike" kern="1200" baseline="0">
                  <a:solidFill>
                    <a:schemeClr val="tx1"/>
                  </a:solidFill>
                  <a:latin typeface="+mn-lt"/>
                  <a:ea typeface="+mn-ea"/>
                  <a:cs typeface="+mn-cs"/>
                </a:endParaRPr>
              </a:p>
              <a:p>
                <a:pPr marL="0" indent="0">
                  <a:buFont typeface="+mj-lt"/>
                  <a:buNone/>
                </a:pPr>
                <a:r>
                  <a:rPr lang="en-US" sz="1200" b="1" i="0" u="none" strike="noStrike" kern="1200" baseline="0">
                    <a:solidFill>
                      <a:schemeClr val="tx1"/>
                    </a:solidFill>
                    <a:latin typeface="+mn-lt"/>
                    <a:ea typeface="+mn-ea"/>
                    <a:cs typeface="+mn-cs"/>
                  </a:rPr>
                  <a:t>- </a:t>
                </a:r>
                <a:r>
                  <a:rPr lang="vi-VN" sz="1200" b="1" i="0" u="none" strike="noStrike" kern="1200" baseline="0">
                    <a:solidFill>
                      <a:schemeClr val="tx1"/>
                    </a:solidFill>
                    <a:latin typeface="+mn-lt"/>
                    <a:ea typeface="+mn-ea"/>
                    <a:cs typeface="+mn-cs"/>
                  </a:rPr>
                  <a:t>Nhìn </a:t>
                </a:r>
                <a:r>
                  <a:rPr lang="vi-VN" sz="1200" b="1" i="0" u="none" strike="noStrike" kern="1200" baseline="0" dirty="0">
                    <a:solidFill>
                      <a:schemeClr val="tx1"/>
                    </a:solidFill>
                    <a:latin typeface="+mn-lt"/>
                    <a:ea typeface="+mn-ea"/>
                    <a:cs typeface="+mn-cs"/>
                  </a:rPr>
                  <a:t>chung các phương trình bậc </a:t>
                </a:r>
                <a:r>
                  <a:rPr lang="vi-VN" sz="1200" b="1" i="0" u="none" strike="noStrike" kern="1200" baseline="0">
                    <a:solidFill>
                      <a:schemeClr val="tx1"/>
                    </a:solidFill>
                    <a:latin typeface="+mn-lt"/>
                    <a:ea typeface="+mn-ea"/>
                    <a:cs typeface="+mn-cs"/>
                  </a:rPr>
                  <a:t>3 </a:t>
                </a:r>
                <a:r>
                  <a:rPr lang="en-US" sz="1200" b="1" i="0" u="none" strike="noStrike" kern="1200" baseline="0">
                    <a:solidFill>
                      <a:schemeClr val="tx1"/>
                    </a:solidFill>
                    <a:latin typeface="+mn-lt"/>
                    <a:ea typeface="+mn-ea"/>
                    <a:cs typeface="+mn-cs"/>
                  </a:rPr>
                  <a:t>cho</a:t>
                </a:r>
                <a:r>
                  <a:rPr lang="vi-VN" sz="1200" b="1" i="0" u="none" strike="noStrike" kern="1200" baseline="0">
                    <a:solidFill>
                      <a:schemeClr val="tx1"/>
                    </a:solidFill>
                    <a:latin typeface="+mn-lt"/>
                    <a:ea typeface="+mn-ea"/>
                    <a:cs typeface="+mn-cs"/>
                  </a:rPr>
                  <a:t> </a:t>
                </a:r>
                <a:r>
                  <a:rPr lang="vi-VN" sz="1200" b="1" i="0" u="none" strike="noStrike" kern="1200" baseline="0" dirty="0">
                    <a:solidFill>
                      <a:schemeClr val="tx1"/>
                    </a:solidFill>
                    <a:latin typeface="+mn-lt"/>
                    <a:ea typeface="+mn-ea"/>
                    <a:cs typeface="+mn-cs"/>
                  </a:rPr>
                  <a:t>đường cong ellipt có dạng sau:</a:t>
                </a:r>
              </a:p>
              <a:p>
                <a:pPr marL="0" marR="0" lvl="0" indent="0" algn="l" defTabSz="914400" rtl="0" eaLnBrk="1" fontAlgn="auto" latinLnBrk="0" hangingPunct="1">
                  <a:lnSpc>
                    <a:spcPct val="100000"/>
                  </a:lnSpc>
                  <a:spcBef>
                    <a:spcPts val="0"/>
                  </a:spcBef>
                  <a:spcAft>
                    <a:spcPts val="0"/>
                  </a:spcAft>
                  <a:buClrTx/>
                  <a:buSzTx/>
                  <a:buFont typeface="+mj-lt"/>
                  <a:buNone/>
                  <a:tabLst/>
                  <a:defRPr/>
                </a:pPr>
                <a14:m>
                  <m:oMath xmlns:m="http://schemas.openxmlformats.org/officeDocument/2006/math">
                    <m:sSup>
                      <m:sSupPr>
                        <m:ctrlPr>
                          <a:rPr lang="vi-VN" sz="1200" i="1" smtClean="0">
                            <a:solidFill>
                              <a:srgbClr val="0000FF"/>
                            </a:solidFill>
                            <a:latin typeface="Cambria Math"/>
                          </a:rPr>
                        </m:ctrlPr>
                      </m:sSupPr>
                      <m:e>
                        <m:r>
                          <a:rPr lang="vi-VN" sz="1200" b="0" i="1" smtClean="0">
                            <a:solidFill>
                              <a:srgbClr val="0000FF"/>
                            </a:solidFill>
                            <a:latin typeface="Cambria Math" panose="02040503050406030204" pitchFamily="18" charset="0"/>
                          </a:rPr>
                          <m:t>𝑦</m:t>
                        </m:r>
                      </m:e>
                      <m:sup>
                        <m:r>
                          <a:rPr lang="vi-VN" sz="1200" b="0" i="1" smtClean="0">
                            <a:solidFill>
                              <a:srgbClr val="0000FF"/>
                            </a:solidFill>
                            <a:latin typeface="Cambria Math" panose="02040503050406030204" pitchFamily="18" charset="0"/>
                          </a:rPr>
                          <m:t>2</m:t>
                        </m:r>
                      </m:sup>
                    </m:sSup>
                    <m:r>
                      <a:rPr lang="vi-VN" sz="1200" b="0" i="1" smtClean="0">
                        <a:solidFill>
                          <a:srgbClr val="0000FF"/>
                        </a:solidFill>
                        <a:latin typeface="Cambria Math" panose="02040503050406030204" pitchFamily="18" charset="0"/>
                      </a:rPr>
                      <m:t>+</m:t>
                    </m:r>
                    <m:r>
                      <a:rPr lang="vi-VN" sz="1200" i="1">
                        <a:solidFill>
                          <a:srgbClr val="0000FF"/>
                        </a:solidFill>
                        <a:latin typeface="Cambria Math" panose="02040503050406030204" pitchFamily="18" charset="0"/>
                      </a:rPr>
                      <m:t>𝑎𝑥</m:t>
                    </m:r>
                    <m:r>
                      <a:rPr lang="vi-VN" sz="1200" b="0" i="1" smtClean="0">
                        <a:solidFill>
                          <a:srgbClr val="0000FF"/>
                        </a:solidFill>
                        <a:latin typeface="Cambria Math" panose="02040503050406030204" pitchFamily="18" charset="0"/>
                      </a:rPr>
                      <m:t>𝑦</m:t>
                    </m:r>
                    <m:r>
                      <a:rPr lang="vi-VN" sz="1200" i="1">
                        <a:solidFill>
                          <a:srgbClr val="0000FF"/>
                        </a:solidFill>
                        <a:latin typeface="Cambria Math" panose="02040503050406030204" pitchFamily="18" charset="0"/>
                      </a:rPr>
                      <m:t>+</m:t>
                    </m:r>
                    <m:r>
                      <a:rPr lang="vi-VN" sz="1200" i="1">
                        <a:solidFill>
                          <a:srgbClr val="0000FF"/>
                        </a:solidFill>
                        <a:latin typeface="Cambria Math" panose="02040503050406030204" pitchFamily="18" charset="0"/>
                      </a:rPr>
                      <m:t>𝑏𝑦</m:t>
                    </m:r>
                    <m:r>
                      <a:rPr lang="vi-VN" sz="1200" b="0" i="1" smtClean="0">
                        <a:solidFill>
                          <a:srgbClr val="0000FF"/>
                        </a:solidFill>
                        <a:latin typeface="Cambria Math" panose="02040503050406030204" pitchFamily="18" charset="0"/>
                      </a:rPr>
                      <m:t>=</m:t>
                    </m:r>
                    <m:sSup>
                      <m:sSupPr>
                        <m:ctrlPr>
                          <a:rPr lang="vi-VN" sz="1200" b="0" i="1" smtClean="0">
                            <a:solidFill>
                              <a:srgbClr val="0000FF"/>
                            </a:solidFill>
                            <a:latin typeface="Cambria Math"/>
                          </a:rPr>
                        </m:ctrlPr>
                      </m:sSupPr>
                      <m:e>
                        <m:r>
                          <a:rPr lang="vi-VN" sz="1200" b="0" i="1" smtClean="0">
                            <a:solidFill>
                              <a:srgbClr val="0000FF"/>
                            </a:solidFill>
                            <a:latin typeface="Cambria Math" panose="02040503050406030204" pitchFamily="18" charset="0"/>
                          </a:rPr>
                          <m:t>𝑥</m:t>
                        </m:r>
                      </m:e>
                      <m:sup>
                        <m:r>
                          <a:rPr lang="vi-VN" sz="1200" b="0" i="1" smtClean="0">
                            <a:solidFill>
                              <a:srgbClr val="0000FF"/>
                            </a:solidFill>
                            <a:latin typeface="Cambria Math" panose="02040503050406030204" pitchFamily="18" charset="0"/>
                          </a:rPr>
                          <m:t>3</m:t>
                        </m:r>
                      </m:sup>
                    </m:sSup>
                    <m:r>
                      <a:rPr lang="vi-VN" sz="1200" b="0" i="1" smtClean="0">
                        <a:solidFill>
                          <a:srgbClr val="0000FF"/>
                        </a:solidFill>
                        <a:latin typeface="Cambria Math" panose="02040503050406030204" pitchFamily="18" charset="0"/>
                      </a:rPr>
                      <m:t>+</m:t>
                    </m:r>
                    <m:sSup>
                      <m:sSupPr>
                        <m:ctrlPr>
                          <a:rPr lang="vi-VN" sz="1200" i="1">
                            <a:solidFill>
                              <a:srgbClr val="0000FF"/>
                            </a:solidFill>
                            <a:latin typeface="Cambria Math"/>
                          </a:rPr>
                        </m:ctrlPr>
                      </m:sSupPr>
                      <m:e>
                        <m:r>
                          <a:rPr lang="vi-VN" sz="1200" b="0" i="1" smtClean="0">
                            <a:solidFill>
                              <a:srgbClr val="0000FF"/>
                            </a:solidFill>
                            <a:latin typeface="Cambria Math" panose="02040503050406030204" pitchFamily="18" charset="0"/>
                          </a:rPr>
                          <m:t>𝑐</m:t>
                        </m:r>
                        <m:r>
                          <a:rPr lang="vi-VN" sz="1200" i="1">
                            <a:solidFill>
                              <a:srgbClr val="0000FF"/>
                            </a:solidFill>
                            <a:latin typeface="Cambria Math" panose="02040503050406030204" pitchFamily="18" charset="0"/>
                          </a:rPr>
                          <m:t>𝑥</m:t>
                        </m:r>
                      </m:e>
                      <m:sup>
                        <m:r>
                          <a:rPr lang="vi-VN" sz="1200" b="0" i="1" smtClean="0">
                            <a:solidFill>
                              <a:srgbClr val="0000FF"/>
                            </a:solidFill>
                            <a:latin typeface="Cambria Math" panose="02040503050406030204" pitchFamily="18" charset="0"/>
                          </a:rPr>
                          <m:t>2</m:t>
                        </m:r>
                      </m:sup>
                    </m:sSup>
                    <m:r>
                      <a:rPr lang="vi-VN" sz="1200" b="0" i="1" smtClean="0">
                        <a:solidFill>
                          <a:srgbClr val="0000FF"/>
                        </a:solidFill>
                        <a:latin typeface="Cambria Math" panose="02040503050406030204" pitchFamily="18" charset="0"/>
                      </a:rPr>
                      <m:t>+</m:t>
                    </m:r>
                    <m:r>
                      <a:rPr lang="vi-VN" sz="1200" b="0" i="1" smtClean="0">
                        <a:solidFill>
                          <a:srgbClr val="0000FF"/>
                        </a:solidFill>
                        <a:latin typeface="Cambria Math" panose="02040503050406030204" pitchFamily="18" charset="0"/>
                      </a:rPr>
                      <m:t>𝑑𝑥</m:t>
                    </m:r>
                    <m:r>
                      <a:rPr lang="vi-VN" sz="1200" b="0" i="1" smtClean="0">
                        <a:solidFill>
                          <a:srgbClr val="0000FF"/>
                        </a:solidFill>
                        <a:latin typeface="Cambria Math" panose="02040503050406030204" pitchFamily="18" charset="0"/>
                      </a:rPr>
                      <m:t>+</m:t>
                    </m:r>
                  </m:oMath>
                </a14:m>
                <a:r>
                  <a:rPr lang="vi-VN" sz="1200" i="1" dirty="0">
                    <a:solidFill>
                      <a:srgbClr val="0000FF"/>
                    </a:solidFill>
                    <a:latin typeface="Cambria Math" panose="02040503050406030204" pitchFamily="18" charset="0"/>
                  </a:rPr>
                  <a:t>e</a:t>
                </a:r>
              </a:p>
              <a:p>
                <a:pPr marL="0" indent="0">
                  <a:buFont typeface="+mj-lt"/>
                  <a:buNone/>
                </a:pPr>
                <a:r>
                  <a:rPr lang="en-US" sz="1200" b="0" i="0" u="none" strike="noStrike" kern="1200" baseline="0">
                    <a:solidFill>
                      <a:schemeClr val="tx1"/>
                    </a:solidFill>
                    <a:latin typeface="+mn-lt"/>
                    <a:ea typeface="+mn-ea"/>
                    <a:cs typeface="+mn-cs"/>
                  </a:rPr>
                  <a:t>- </a:t>
                </a:r>
                <a:r>
                  <a:rPr lang="vi-VN" sz="1200" b="0" i="0" u="none" strike="noStrike" kern="1200" baseline="0">
                    <a:solidFill>
                      <a:schemeClr val="tx1"/>
                    </a:solidFill>
                    <a:latin typeface="+mn-lt"/>
                    <a:ea typeface="+mn-ea"/>
                    <a:cs typeface="+mn-cs"/>
                  </a:rPr>
                  <a:t>Trong </a:t>
                </a:r>
                <a:r>
                  <a:rPr lang="vi-VN" sz="1200" b="0" i="0" u="none" strike="noStrike" kern="1200" baseline="0" dirty="0">
                    <a:solidFill>
                      <a:schemeClr val="tx1"/>
                    </a:solidFill>
                    <a:latin typeface="+mn-lt"/>
                    <a:ea typeface="+mn-ea"/>
                    <a:cs typeface="+mn-cs"/>
                  </a:rPr>
                  <a:t>giới hạn cho phép, chúng ta xét trong trường hợp đơn giản hóa như sau:</a:t>
                </a:r>
              </a:p>
              <a:p>
                <a:pPr marL="0" indent="0">
                  <a:buFont typeface="+mj-lt"/>
                  <a:buNone/>
                </a:pPr>
                <a14:m>
                  <m:oMath xmlns:m="http://schemas.openxmlformats.org/officeDocument/2006/math">
                    <m:sSup>
                      <m:sSupPr>
                        <m:ctrlPr>
                          <a:rPr lang="vi-VN" sz="1200" i="1" smtClean="0">
                            <a:solidFill>
                              <a:srgbClr val="0000FF"/>
                            </a:solidFill>
                            <a:latin typeface="Cambria Math"/>
                          </a:rPr>
                        </m:ctrlPr>
                      </m:sSupPr>
                      <m:e>
                        <m:r>
                          <a:rPr lang="vi-VN" sz="1200" i="1">
                            <a:solidFill>
                              <a:srgbClr val="0000FF"/>
                            </a:solidFill>
                            <a:latin typeface="Cambria Math" panose="02040503050406030204" pitchFamily="18" charset="0"/>
                          </a:rPr>
                          <m:t>𝑦</m:t>
                        </m:r>
                      </m:e>
                      <m:sup>
                        <m:r>
                          <a:rPr lang="vi-VN" sz="1200" i="1">
                            <a:solidFill>
                              <a:srgbClr val="0000FF"/>
                            </a:solidFill>
                            <a:latin typeface="Cambria Math" panose="02040503050406030204" pitchFamily="18" charset="0"/>
                          </a:rPr>
                          <m:t>2</m:t>
                        </m:r>
                      </m:sup>
                    </m:sSup>
                    <m:r>
                      <a:rPr lang="vi-VN" sz="1200" i="1">
                        <a:solidFill>
                          <a:srgbClr val="0000FF"/>
                        </a:solidFill>
                        <a:latin typeface="Cambria Math" panose="02040503050406030204" pitchFamily="18" charset="0"/>
                      </a:rPr>
                      <m:t>=</m:t>
                    </m:r>
                    <m:sSup>
                      <m:sSupPr>
                        <m:ctrlPr>
                          <a:rPr lang="vi-VN" sz="1200" i="1">
                            <a:solidFill>
                              <a:srgbClr val="0000FF"/>
                            </a:solidFill>
                            <a:latin typeface="Cambria Math"/>
                          </a:rPr>
                        </m:ctrlPr>
                      </m:sSupPr>
                      <m:e>
                        <m:r>
                          <a:rPr lang="vi-VN" sz="1200" i="1">
                            <a:solidFill>
                              <a:srgbClr val="0000FF"/>
                            </a:solidFill>
                            <a:latin typeface="Cambria Math" panose="02040503050406030204" pitchFamily="18" charset="0"/>
                          </a:rPr>
                          <m:t>𝑥</m:t>
                        </m:r>
                      </m:e>
                      <m:sup>
                        <m:r>
                          <a:rPr lang="vi-VN" sz="1200" i="1">
                            <a:solidFill>
                              <a:srgbClr val="0000FF"/>
                            </a:solidFill>
                            <a:latin typeface="Cambria Math" panose="02040503050406030204" pitchFamily="18" charset="0"/>
                          </a:rPr>
                          <m:t>3</m:t>
                        </m:r>
                      </m:sup>
                    </m:sSup>
                    <m:r>
                      <a:rPr lang="vi-VN" sz="1200" i="1">
                        <a:solidFill>
                          <a:srgbClr val="0000FF"/>
                        </a:solidFill>
                        <a:latin typeface="Cambria Math" panose="02040503050406030204" pitchFamily="18" charset="0"/>
                      </a:rPr>
                      <m:t>+</m:t>
                    </m:r>
                    <m:r>
                      <a:rPr lang="vi-VN" sz="1200" i="1">
                        <a:solidFill>
                          <a:srgbClr val="0000FF"/>
                        </a:solidFill>
                        <a:latin typeface="Cambria Math" panose="02040503050406030204" pitchFamily="18" charset="0"/>
                      </a:rPr>
                      <m:t>𝑎𝑥</m:t>
                    </m:r>
                    <m:r>
                      <a:rPr lang="vi-VN" sz="1200" i="1">
                        <a:solidFill>
                          <a:srgbClr val="0000FF"/>
                        </a:solidFill>
                        <a:latin typeface="Cambria Math" panose="02040503050406030204" pitchFamily="18" charset="0"/>
                      </a:rPr>
                      <m:t>+</m:t>
                    </m:r>
                    <m:r>
                      <a:rPr lang="vi-VN" sz="1200" i="1">
                        <a:solidFill>
                          <a:srgbClr val="0000FF"/>
                        </a:solidFill>
                        <a:latin typeface="Cambria Math" panose="02040503050406030204" pitchFamily="18" charset="0"/>
                      </a:rPr>
                      <m:t>𝑏</m:t>
                    </m:r>
                  </m:oMath>
                </a14:m>
                <a:r>
                  <a:rPr lang="vi-VN" sz="1200" dirty="0">
                    <a:solidFill>
                      <a:srgbClr val="0000FF"/>
                    </a:solidFill>
                  </a:rPr>
                  <a:t> </a:t>
                </a:r>
                <a:endParaRPr lang="vi-VN" sz="1200" b="0" i="0" u="none" strike="noStrike" kern="1200" baseline="0" dirty="0">
                  <a:solidFill>
                    <a:schemeClr val="tx1"/>
                  </a:solidFill>
                  <a:latin typeface="+mn-lt"/>
                  <a:ea typeface="+mn-ea"/>
                  <a:cs typeface="+mn-cs"/>
                </a:endParaRP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vi-VN" sz="1200" b="0" i="0" kern="1200">
                    <a:solidFill>
                      <a:schemeClr val="tx1"/>
                    </a:solidFill>
                    <a:effectLst/>
                    <a:latin typeface="+mn-lt"/>
                    <a:ea typeface="+mn-ea"/>
                    <a:cs typeface="+mn-cs"/>
                  </a:rPr>
                  <a:t>0 </a:t>
                </a:r>
                <a:r>
                  <a:rPr lang="vi-VN" sz="1200" b="1" i="0" kern="1200">
                    <a:solidFill>
                      <a:schemeClr val="tx1"/>
                    </a:solidFill>
                    <a:effectLst/>
                    <a:latin typeface="+mn-lt"/>
                    <a:ea typeface="+mn-ea"/>
                    <a:cs typeface="+mn-cs"/>
                  </a:rPr>
                  <a:t>(zero)</a:t>
                </a:r>
                <a:r>
                  <a:rPr lang="vi-VN" sz="1200" b="1" i="0" kern="1200" baseline="0">
                    <a:solidFill>
                      <a:schemeClr val="tx1"/>
                    </a:solidFill>
                    <a:effectLst/>
                    <a:latin typeface="+mn-lt"/>
                    <a:ea typeface="+mn-ea"/>
                    <a:cs typeface="+mn-cs"/>
                  </a:rPr>
                  <a:t> - </a:t>
                </a:r>
                <a:r>
                  <a:rPr lang="vi-VN" sz="1200" b="1" i="0" kern="1200">
                    <a:solidFill>
                      <a:schemeClr val="tx1"/>
                    </a:solidFill>
                    <a:effectLst/>
                    <a:latin typeface="+mn-lt"/>
                    <a:ea typeface="+mn-ea"/>
                    <a:cs typeface="+mn-cs"/>
                  </a:rPr>
                  <a:t> </a:t>
                </a:r>
                <a:r>
                  <a:rPr lang="vi-VN" sz="1200" b="1" i="0" u="none" strike="noStrike" kern="1200" baseline="0">
                    <a:solidFill>
                      <a:schemeClr val="tx1"/>
                    </a:solidFill>
                    <a:latin typeface="+mn-lt"/>
                    <a:ea typeface="+mn-ea"/>
                    <a:cs typeface="+mn-cs"/>
                  </a:rPr>
                  <a:t>điểm tại vô cực (cũng là phần tử identity). </a:t>
                </a:r>
                <a:endParaRPr lang="en-US" sz="1200" b="1" i="0" u="none" strike="noStrike" kern="1200" baseline="0">
                  <a:solidFill>
                    <a:schemeClr val="tx1"/>
                  </a:solidFill>
                  <a:latin typeface="+mn-lt"/>
                  <a:ea typeface="+mn-ea"/>
                  <a:cs typeface="+mn-cs"/>
                </a:endParaRP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US" sz="1200" b="1" i="0" u="none" strike="noStrike" kern="1200" baseline="0">
                    <a:solidFill>
                      <a:schemeClr val="tx1"/>
                    </a:solidFill>
                    <a:effectLst/>
                    <a:latin typeface="+mn-lt"/>
                    <a:ea typeface="+mn-ea"/>
                    <a:cs typeface="+mn-cs"/>
                  </a:rPr>
                  <a:t>Đường cong ellipt đối xứng nhau qua trục Ox</a:t>
                </a:r>
                <a:endParaRPr lang="vi-VN" sz="1200" b="1" i="0" u="none" strike="noStrike" kern="1200">
                  <a:solidFill>
                    <a:schemeClr val="tx1"/>
                  </a:solidFill>
                  <a:effectLst/>
                  <a:latin typeface="+mn-lt"/>
                  <a:ea typeface="+mn-ea"/>
                  <a:cs typeface="+mn-cs"/>
                </a:endParaRPr>
              </a:p>
              <a:p>
                <a:pPr marL="0" indent="0">
                  <a:buFont typeface="+mj-lt"/>
                  <a:buNone/>
                </a:pPr>
                <a:endParaRPr lang="vi-VN" sz="1200" b="0" i="0" u="none" strike="noStrike" kern="1200" baseline="0" dirty="0">
                  <a:solidFill>
                    <a:schemeClr val="tx1"/>
                  </a:solidFill>
                  <a:latin typeface="+mn-lt"/>
                  <a:ea typeface="+mn-ea"/>
                  <a:cs typeface="+mn-cs"/>
                </a:endParaRPr>
              </a:p>
              <a:p>
                <a:pPr marL="0" indent="0">
                  <a:buFont typeface="+mj-lt"/>
                  <a:buNone/>
                </a:pPr>
                <a:endParaRPr lang="vi-VN" sz="1200" b="0" i="0" u="none" strike="noStrike" kern="1200" baseline="0" dirty="0">
                  <a:solidFill>
                    <a:schemeClr val="tx1"/>
                  </a:solidFill>
                  <a:latin typeface="+mn-lt"/>
                  <a:ea typeface="+mn-ea"/>
                  <a:cs typeface="+mn-cs"/>
                </a:endParaRPr>
              </a:p>
              <a:p>
                <a:endParaRPr lang="en-US"/>
              </a:p>
            </p:txBody>
          </p:sp>
        </mc:Choice>
        <mc:Fallback xmlns="">
          <p:sp>
            <p:nvSpPr>
              <p:cNvPr id="3" name="Notes Placeholder 2"/>
              <p:cNvSpPr>
                <a:spLocks noGrp="1"/>
              </p:cNvSpPr>
              <p:nvPr>
                <p:ph type="body" idx="1"/>
              </p:nvPr>
            </p:nvSpPr>
            <p:spPr/>
            <p:txBody>
              <a:bodyPr>
                <a:normAutofit/>
              </a:bodyPr>
              <a:lstStyle/>
              <a:p>
                <a:pPr marL="0" indent="0">
                  <a:buFont typeface="+mj-lt"/>
                  <a:buNone/>
                </a:pPr>
                <a:r>
                  <a:rPr lang="en-US" sz="1200" b="1" i="0" u="none" strike="noStrike" kern="1200" baseline="0" smtClean="0">
                    <a:solidFill>
                      <a:schemeClr val="tx1"/>
                    </a:solidFill>
                    <a:latin typeface="+mn-lt"/>
                    <a:ea typeface="+mn-ea"/>
                    <a:cs typeface="+mn-cs"/>
                  </a:rPr>
                  <a:t>- </a:t>
                </a:r>
                <a:r>
                  <a:rPr lang="vi-VN" sz="1200" b="1" i="0" u="none" strike="noStrike" kern="1200" baseline="0" smtClean="0">
                    <a:solidFill>
                      <a:schemeClr val="tx1"/>
                    </a:solidFill>
                    <a:latin typeface="+mn-lt"/>
                    <a:ea typeface="+mn-ea"/>
                    <a:cs typeface="+mn-cs"/>
                  </a:rPr>
                  <a:t>Đường cong elliptic không phải là </a:t>
                </a:r>
                <a:r>
                  <a:rPr lang="en-US" sz="1200" b="1" i="0" u="none" strike="noStrike" kern="1200" baseline="0" smtClean="0">
                    <a:solidFill>
                      <a:schemeClr val="tx1"/>
                    </a:solidFill>
                    <a:latin typeface="+mn-lt"/>
                    <a:ea typeface="+mn-ea"/>
                    <a:cs typeface="+mn-cs"/>
                  </a:rPr>
                  <a:t>đường </a:t>
                </a:r>
                <a:r>
                  <a:rPr lang="vi-VN" sz="1200" b="1" i="0" u="none" strike="noStrike" kern="1200" baseline="0" smtClean="0">
                    <a:solidFill>
                      <a:schemeClr val="tx1"/>
                    </a:solidFill>
                    <a:latin typeface="+mn-lt"/>
                    <a:ea typeface="+mn-ea"/>
                    <a:cs typeface="+mn-cs"/>
                  </a:rPr>
                  <a:t>elip.</a:t>
                </a:r>
                <a:endParaRPr lang="en-US" sz="1200" b="1" i="0" u="none" strike="noStrike" kern="1200" baseline="0" smtClean="0">
                  <a:solidFill>
                    <a:schemeClr val="tx1"/>
                  </a:solidFill>
                  <a:latin typeface="+mn-lt"/>
                  <a:ea typeface="+mn-ea"/>
                  <a:cs typeface="+mn-cs"/>
                </a:endParaRPr>
              </a:p>
              <a:p>
                <a:pPr marL="0" indent="0">
                  <a:buFont typeface="+mj-lt"/>
                  <a:buNone/>
                </a:pPr>
                <a:r>
                  <a:rPr lang="vi-VN" sz="1200" b="1" i="0" u="none" strike="noStrike" kern="1200" baseline="0" smtClean="0">
                    <a:solidFill>
                      <a:schemeClr val="tx1"/>
                    </a:solidFill>
                    <a:latin typeface="+mn-lt"/>
                    <a:ea typeface="+mn-ea"/>
                    <a:cs typeface="+mn-cs"/>
                  </a:rPr>
                  <a:t>Chúng được đặt tên như vậy bởi vì chúng được mô tả bằng các phương trình bậc ba, tương tự như các phương trình được sử dụng để tính chu vi của một hình elip.</a:t>
                </a:r>
                <a:endParaRPr lang="en-US" sz="1200" b="1" i="0" u="none" strike="noStrike" kern="1200" baseline="0" smtClean="0">
                  <a:solidFill>
                    <a:schemeClr val="tx1"/>
                  </a:solidFill>
                  <a:latin typeface="+mn-lt"/>
                  <a:ea typeface="+mn-ea"/>
                  <a:cs typeface="+mn-cs"/>
                </a:endParaRPr>
              </a:p>
              <a:p>
                <a:pPr marL="0" indent="0">
                  <a:buFont typeface="+mj-lt"/>
                  <a:buNone/>
                </a:pPr>
                <a:r>
                  <a:rPr lang="en-US" sz="1200" b="1" i="0" u="none" strike="noStrike" kern="1200" baseline="0" smtClean="0">
                    <a:solidFill>
                      <a:schemeClr val="tx1"/>
                    </a:solidFill>
                    <a:latin typeface="+mn-lt"/>
                    <a:ea typeface="+mn-ea"/>
                    <a:cs typeface="+mn-cs"/>
                  </a:rPr>
                  <a:t>- </a:t>
                </a:r>
                <a:r>
                  <a:rPr lang="vi-VN" sz="1200" b="1" i="0" u="none" strike="noStrike" kern="1200" baseline="0" smtClean="0">
                    <a:solidFill>
                      <a:schemeClr val="tx1"/>
                    </a:solidFill>
                    <a:latin typeface="+mn-lt"/>
                    <a:ea typeface="+mn-ea"/>
                    <a:cs typeface="+mn-cs"/>
                  </a:rPr>
                  <a:t>Nhìn </a:t>
                </a:r>
                <a:r>
                  <a:rPr lang="vi-VN" sz="1200" b="1" i="0" u="none" strike="noStrike" kern="1200" baseline="0" dirty="0">
                    <a:solidFill>
                      <a:schemeClr val="tx1"/>
                    </a:solidFill>
                    <a:latin typeface="+mn-lt"/>
                    <a:ea typeface="+mn-ea"/>
                    <a:cs typeface="+mn-cs"/>
                  </a:rPr>
                  <a:t>chung các phương trình bậc </a:t>
                </a:r>
                <a:r>
                  <a:rPr lang="vi-VN" sz="1200" b="1" i="0" u="none" strike="noStrike" kern="1200" baseline="0">
                    <a:solidFill>
                      <a:schemeClr val="tx1"/>
                    </a:solidFill>
                    <a:latin typeface="+mn-lt"/>
                    <a:ea typeface="+mn-ea"/>
                    <a:cs typeface="+mn-cs"/>
                  </a:rPr>
                  <a:t>3 </a:t>
                </a:r>
                <a:r>
                  <a:rPr lang="en-US" sz="1200" b="1" i="0" u="none" strike="noStrike" kern="1200" baseline="0" smtClean="0">
                    <a:solidFill>
                      <a:schemeClr val="tx1"/>
                    </a:solidFill>
                    <a:latin typeface="+mn-lt"/>
                    <a:ea typeface="+mn-ea"/>
                    <a:cs typeface="+mn-cs"/>
                  </a:rPr>
                  <a:t>cho</a:t>
                </a:r>
                <a:r>
                  <a:rPr lang="vi-VN" sz="1200" b="1" i="0" u="none" strike="noStrike" kern="1200" baseline="0" smtClean="0">
                    <a:solidFill>
                      <a:schemeClr val="tx1"/>
                    </a:solidFill>
                    <a:latin typeface="+mn-lt"/>
                    <a:ea typeface="+mn-ea"/>
                    <a:cs typeface="+mn-cs"/>
                  </a:rPr>
                  <a:t> </a:t>
                </a:r>
                <a:r>
                  <a:rPr lang="vi-VN" sz="1200" b="1" i="0" u="none" strike="noStrike" kern="1200" baseline="0" dirty="0">
                    <a:solidFill>
                      <a:schemeClr val="tx1"/>
                    </a:solidFill>
                    <a:latin typeface="+mn-lt"/>
                    <a:ea typeface="+mn-ea"/>
                    <a:cs typeface="+mn-cs"/>
                  </a:rPr>
                  <a:t>đường cong ellipt có dạng sau:</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vi-VN" sz="1200" b="0" i="0" smtClean="0">
                    <a:solidFill>
                      <a:srgbClr val="0000FF"/>
                    </a:solidFill>
                    <a:latin typeface="Cambria Math" panose="02040503050406030204" pitchFamily="18" charset="0"/>
                  </a:rPr>
                  <a:t>𝑦^2+</a:t>
                </a:r>
                <a:r>
                  <a:rPr lang="vi-VN" sz="1200" i="0">
                    <a:solidFill>
                      <a:srgbClr val="0000FF"/>
                    </a:solidFill>
                    <a:latin typeface="Cambria Math" panose="02040503050406030204" pitchFamily="18" charset="0"/>
                  </a:rPr>
                  <a:t>𝑎𝑥</a:t>
                </a:r>
                <a:r>
                  <a:rPr lang="vi-VN" sz="1200" b="0" i="0" smtClean="0">
                    <a:solidFill>
                      <a:srgbClr val="0000FF"/>
                    </a:solidFill>
                    <a:latin typeface="Cambria Math" panose="02040503050406030204" pitchFamily="18" charset="0"/>
                  </a:rPr>
                  <a:t>𝑦</a:t>
                </a:r>
                <a:r>
                  <a:rPr lang="vi-VN" sz="1200" i="0">
                    <a:solidFill>
                      <a:srgbClr val="0000FF"/>
                    </a:solidFill>
                    <a:latin typeface="Cambria Math" panose="02040503050406030204" pitchFamily="18" charset="0"/>
                  </a:rPr>
                  <a:t>+𝑏𝑦</a:t>
                </a:r>
                <a:r>
                  <a:rPr lang="vi-VN" sz="1200" b="0" i="0" smtClean="0">
                    <a:solidFill>
                      <a:srgbClr val="0000FF"/>
                    </a:solidFill>
                    <a:latin typeface="Cambria Math" panose="02040503050406030204" pitchFamily="18" charset="0"/>
                  </a:rPr>
                  <a:t>=𝑥^3+</a:t>
                </a:r>
                <a:r>
                  <a:rPr lang="vi-VN" sz="1200" i="0">
                    <a:solidFill>
                      <a:srgbClr val="0000FF"/>
                    </a:solidFill>
                    <a:latin typeface="Cambria Math" panose="02040503050406030204" pitchFamily="18" charset="0"/>
                  </a:rPr>
                  <a:t>〖</a:t>
                </a:r>
                <a:r>
                  <a:rPr lang="vi-VN" sz="1200" b="0" i="0" smtClean="0">
                    <a:solidFill>
                      <a:srgbClr val="0000FF"/>
                    </a:solidFill>
                    <a:latin typeface="Cambria Math" panose="02040503050406030204" pitchFamily="18" charset="0"/>
                  </a:rPr>
                  <a:t>𝑐</a:t>
                </a:r>
                <a:r>
                  <a:rPr lang="vi-VN" sz="1200" i="0">
                    <a:solidFill>
                      <a:srgbClr val="0000FF"/>
                    </a:solidFill>
                    <a:latin typeface="Cambria Math" panose="02040503050406030204" pitchFamily="18" charset="0"/>
                  </a:rPr>
                  <a:t>𝑥〗^</a:t>
                </a:r>
                <a:r>
                  <a:rPr lang="vi-VN" sz="1200" b="0" i="0" smtClean="0">
                    <a:solidFill>
                      <a:srgbClr val="0000FF"/>
                    </a:solidFill>
                    <a:latin typeface="Cambria Math" panose="02040503050406030204" pitchFamily="18" charset="0"/>
                  </a:rPr>
                  <a:t>2+𝑑𝑥+</a:t>
                </a:r>
                <a:r>
                  <a:rPr lang="vi-VN" sz="1200" i="1" dirty="0">
                    <a:solidFill>
                      <a:srgbClr val="0000FF"/>
                    </a:solidFill>
                    <a:latin typeface="Cambria Math" panose="02040503050406030204" pitchFamily="18" charset="0"/>
                  </a:rPr>
                  <a:t>e</a:t>
                </a:r>
              </a:p>
              <a:p>
                <a:pPr marL="0" indent="0">
                  <a:buFont typeface="+mj-lt"/>
                  <a:buNone/>
                </a:pPr>
                <a:r>
                  <a:rPr lang="en-US" sz="1200" b="0" i="0" u="none" strike="noStrike" kern="1200" baseline="0" smtClean="0">
                    <a:solidFill>
                      <a:schemeClr val="tx1"/>
                    </a:solidFill>
                    <a:latin typeface="+mn-lt"/>
                    <a:ea typeface="+mn-ea"/>
                    <a:cs typeface="+mn-cs"/>
                  </a:rPr>
                  <a:t>- </a:t>
                </a:r>
                <a:r>
                  <a:rPr lang="vi-VN" sz="1200" b="0" i="0" u="none" strike="noStrike" kern="1200" baseline="0" smtClean="0">
                    <a:solidFill>
                      <a:schemeClr val="tx1"/>
                    </a:solidFill>
                    <a:latin typeface="+mn-lt"/>
                    <a:ea typeface="+mn-ea"/>
                    <a:cs typeface="+mn-cs"/>
                  </a:rPr>
                  <a:t>Trong </a:t>
                </a:r>
                <a:r>
                  <a:rPr lang="vi-VN" sz="1200" b="0" i="0" u="none" strike="noStrike" kern="1200" baseline="0" dirty="0">
                    <a:solidFill>
                      <a:schemeClr val="tx1"/>
                    </a:solidFill>
                    <a:latin typeface="+mn-lt"/>
                    <a:ea typeface="+mn-ea"/>
                    <a:cs typeface="+mn-cs"/>
                  </a:rPr>
                  <a:t>giới hạn cho phép, chúng ta xét trong trường hợp đơn giản hóa như sau:</a:t>
                </a:r>
              </a:p>
              <a:p>
                <a:pPr marL="0" indent="0">
                  <a:buFont typeface="+mj-lt"/>
                  <a:buNone/>
                </a:pPr>
                <a:r>
                  <a:rPr lang="vi-VN" sz="1200" i="0">
                    <a:solidFill>
                      <a:srgbClr val="0000FF"/>
                    </a:solidFill>
                    <a:latin typeface="Cambria Math" panose="02040503050406030204" pitchFamily="18" charset="0"/>
                  </a:rPr>
                  <a:t>𝑦</a:t>
                </a:r>
                <a:r>
                  <a:rPr lang="vi-VN" sz="1200" i="0" smtClean="0">
                    <a:solidFill>
                      <a:srgbClr val="0000FF"/>
                    </a:solidFill>
                    <a:latin typeface="Cambria Math" panose="02040503050406030204" pitchFamily="18" charset="0"/>
                  </a:rPr>
                  <a:t>^</a:t>
                </a:r>
                <a:r>
                  <a:rPr lang="vi-VN" sz="1200" i="0">
                    <a:solidFill>
                      <a:srgbClr val="0000FF"/>
                    </a:solidFill>
                    <a:latin typeface="Cambria Math" panose="02040503050406030204" pitchFamily="18" charset="0"/>
                  </a:rPr>
                  <a:t>2=𝑥^3+𝑎𝑥+𝑏</a:t>
                </a:r>
                <a:r>
                  <a:rPr lang="vi-VN" sz="1200" dirty="0">
                    <a:solidFill>
                      <a:srgbClr val="0000FF"/>
                    </a:solidFill>
                  </a:rPr>
                  <a:t> </a:t>
                </a:r>
                <a:endParaRPr lang="vi-VN" sz="1200" b="0" i="0" u="none" strike="noStrike" kern="1200" baseline="0" dirty="0">
                  <a:solidFill>
                    <a:schemeClr val="tx1"/>
                  </a:solidFill>
                  <a:latin typeface="+mn-lt"/>
                  <a:ea typeface="+mn-ea"/>
                  <a:cs typeface="+mn-cs"/>
                </a:endParaRP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vi-VN" sz="1200" b="0" i="0" kern="1200" smtClean="0">
                    <a:solidFill>
                      <a:schemeClr val="tx1"/>
                    </a:solidFill>
                    <a:effectLst/>
                    <a:latin typeface="+mn-lt"/>
                    <a:ea typeface="+mn-ea"/>
                    <a:cs typeface="+mn-cs"/>
                  </a:rPr>
                  <a:t>0 </a:t>
                </a:r>
                <a:r>
                  <a:rPr lang="vi-VN" sz="1200" b="1" i="0" kern="1200" smtClean="0">
                    <a:solidFill>
                      <a:schemeClr val="tx1"/>
                    </a:solidFill>
                    <a:effectLst/>
                    <a:latin typeface="+mn-lt"/>
                    <a:ea typeface="+mn-ea"/>
                    <a:cs typeface="+mn-cs"/>
                  </a:rPr>
                  <a:t>(zero)</a:t>
                </a:r>
                <a:r>
                  <a:rPr lang="vi-VN" sz="1200" b="1" i="0" kern="1200" baseline="0" smtClean="0">
                    <a:solidFill>
                      <a:schemeClr val="tx1"/>
                    </a:solidFill>
                    <a:effectLst/>
                    <a:latin typeface="+mn-lt"/>
                    <a:ea typeface="+mn-ea"/>
                    <a:cs typeface="+mn-cs"/>
                  </a:rPr>
                  <a:t> - </a:t>
                </a:r>
                <a:r>
                  <a:rPr lang="vi-VN" sz="1200" b="1" i="0" kern="1200" smtClean="0">
                    <a:solidFill>
                      <a:schemeClr val="tx1"/>
                    </a:solidFill>
                    <a:effectLst/>
                    <a:latin typeface="+mn-lt"/>
                    <a:ea typeface="+mn-ea"/>
                    <a:cs typeface="+mn-cs"/>
                  </a:rPr>
                  <a:t> </a:t>
                </a:r>
                <a:r>
                  <a:rPr lang="vi-VN" sz="1200" b="1" i="0" u="none" strike="noStrike" kern="1200" baseline="0" smtClean="0">
                    <a:solidFill>
                      <a:schemeClr val="tx1"/>
                    </a:solidFill>
                    <a:latin typeface="+mn-lt"/>
                    <a:ea typeface="+mn-ea"/>
                    <a:cs typeface="+mn-cs"/>
                  </a:rPr>
                  <a:t>điểm tại vô cực (cũng là phần tử identity). </a:t>
                </a:r>
                <a:endParaRPr lang="en-US" sz="1200" b="1" i="0" u="none" strike="noStrike" kern="1200" baseline="0" smtClean="0">
                  <a:solidFill>
                    <a:schemeClr val="tx1"/>
                  </a:solidFill>
                  <a:latin typeface="+mn-lt"/>
                  <a:ea typeface="+mn-ea"/>
                  <a:cs typeface="+mn-cs"/>
                </a:endParaRP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US" sz="1200" b="1" i="0" u="none" strike="noStrike" kern="1200" baseline="0" smtClean="0">
                    <a:solidFill>
                      <a:schemeClr val="tx1"/>
                    </a:solidFill>
                    <a:effectLst/>
                    <a:latin typeface="+mn-lt"/>
                    <a:ea typeface="+mn-ea"/>
                    <a:cs typeface="+mn-cs"/>
                  </a:rPr>
                  <a:t>Đường cong ellipt đối xứng nhau qua trục Ox</a:t>
                </a:r>
                <a:endParaRPr lang="vi-VN" sz="1200" b="1" i="0" u="none" strike="noStrike" kern="1200" smtClean="0">
                  <a:solidFill>
                    <a:schemeClr val="tx1"/>
                  </a:solidFill>
                  <a:effectLst/>
                  <a:latin typeface="+mn-lt"/>
                  <a:ea typeface="+mn-ea"/>
                  <a:cs typeface="+mn-cs"/>
                </a:endParaRPr>
              </a:p>
              <a:p>
                <a:pPr marL="0" indent="0">
                  <a:buFont typeface="+mj-lt"/>
                  <a:buNone/>
                </a:pPr>
                <a:endParaRPr lang="vi-VN" sz="1200" b="0" i="0" u="none" strike="noStrike" kern="1200" baseline="0" dirty="0">
                  <a:solidFill>
                    <a:schemeClr val="tx1"/>
                  </a:solidFill>
                  <a:latin typeface="+mn-lt"/>
                  <a:ea typeface="+mn-ea"/>
                  <a:cs typeface="+mn-cs"/>
                </a:endParaRPr>
              </a:p>
              <a:p>
                <a:pPr marL="0" indent="0">
                  <a:buFont typeface="+mj-lt"/>
                  <a:buNone/>
                </a:pPr>
                <a:endParaRPr lang="vi-VN" sz="1200" b="0" i="0" u="none" strike="noStrike" kern="1200" baseline="0" dirty="0">
                  <a:solidFill>
                    <a:schemeClr val="tx1"/>
                  </a:solidFill>
                  <a:latin typeface="+mn-lt"/>
                  <a:ea typeface="+mn-ea"/>
                  <a:cs typeface="+mn-cs"/>
                </a:endParaRPr>
              </a:p>
              <a:p>
                <a:endParaRPr lang="en-US"/>
              </a:p>
            </p:txBody>
          </p:sp>
        </mc:Fallback>
      </mc:AlternateContent>
      <p:sp>
        <p:nvSpPr>
          <p:cNvPr id="4" name="Slide Number Placeholder 3"/>
          <p:cNvSpPr>
            <a:spLocks noGrp="1"/>
          </p:cNvSpPr>
          <p:nvPr>
            <p:ph type="sldNum" sz="quarter" idx="10"/>
          </p:nvPr>
        </p:nvSpPr>
        <p:spPr/>
        <p:txBody>
          <a:bodyPr/>
          <a:lstStyle/>
          <a:p>
            <a:fld id="{09372F0E-621F-424C-89FF-24BEB03BD4CE}" type="slidenum">
              <a:rPr lang="en-US" altLang="vi-VN" smtClean="0"/>
              <a:pPr/>
              <a:t>61</a:t>
            </a:fld>
            <a:endParaRPr lang="en-US" altLang="vi-VN"/>
          </a:p>
        </p:txBody>
      </p:sp>
    </p:spTree>
    <p:extLst>
      <p:ext uri="{BB962C8B-B14F-4D97-AF65-F5344CB8AC3E}">
        <p14:creationId xmlns:p14="http://schemas.microsoft.com/office/powerpoint/2010/main" val="33700879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Mỗi</a:t>
            </a:r>
            <a:r>
              <a:rPr lang="en-US" baseline="0"/>
              <a:t> một E(a,b) với a, b là các giá trị cụ thể sẽ bao gồm một tập các điểm (x,y) trên đường cong ellipt</a:t>
            </a:r>
            <a:endParaRPr lang="en-US"/>
          </a:p>
        </p:txBody>
      </p:sp>
      <p:sp>
        <p:nvSpPr>
          <p:cNvPr id="4" name="Slide Number Placeholder 3"/>
          <p:cNvSpPr>
            <a:spLocks noGrp="1"/>
          </p:cNvSpPr>
          <p:nvPr>
            <p:ph type="sldNum" sz="quarter" idx="10"/>
          </p:nvPr>
        </p:nvSpPr>
        <p:spPr/>
        <p:txBody>
          <a:bodyPr/>
          <a:lstStyle/>
          <a:p>
            <a:fld id="{09372F0E-621F-424C-89FF-24BEB03BD4CE}" type="slidenum">
              <a:rPr lang="en-US" altLang="vi-VN" smtClean="0"/>
              <a:pPr/>
              <a:t>62</a:t>
            </a:fld>
            <a:endParaRPr lang="en-US" altLang="vi-VN"/>
          </a:p>
        </p:txBody>
      </p:sp>
    </p:spTree>
    <p:extLst>
      <p:ext uri="{BB962C8B-B14F-4D97-AF65-F5344CB8AC3E}">
        <p14:creationId xmlns:p14="http://schemas.microsoft.com/office/powerpoint/2010/main" val="41291616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t>- - </a:t>
                </a:r>
                <a:r>
                  <a:rPr lang="vi-VN"/>
                  <a:t>Có thể chỉ ra rằng một nhóm </a:t>
                </a:r>
                <a:r>
                  <a:rPr lang="en-US"/>
                  <a:t>các</a:t>
                </a:r>
                <a:r>
                  <a:rPr lang="en-US" baseline="0"/>
                  <a:t> điểm trên đường cong elop </a:t>
                </a:r>
                <a:r>
                  <a:rPr lang="vi-VN"/>
                  <a:t>có thể được xác định dựa trên tập E(a, b) </a:t>
                </a:r>
                <a:r>
                  <a:rPr lang="en-US"/>
                  <a:t>với</a:t>
                </a:r>
                <a:r>
                  <a:rPr lang="vi-VN"/>
                  <a:t> các giá trị cụ thể của a và b trong </a:t>
                </a:r>
                <a14:m>
                  <m:oMath xmlns:m="http://schemas.openxmlformats.org/officeDocument/2006/math">
                    <m:sSup>
                      <m:sSupPr>
                        <m:ctrlPr>
                          <a:rPr lang="vi-VN" i="1">
                            <a:solidFill>
                              <a:srgbClr val="0000FF"/>
                            </a:solidFill>
                            <a:latin typeface="Cambria Math"/>
                          </a:rPr>
                        </m:ctrlPr>
                      </m:sSupPr>
                      <m:e>
                        <m:r>
                          <a:rPr lang="vi-VN" i="1">
                            <a:solidFill>
                              <a:srgbClr val="0000FF"/>
                            </a:solidFill>
                            <a:latin typeface="Cambria Math" panose="02040503050406030204" pitchFamily="18" charset="0"/>
                          </a:rPr>
                          <m:t>𝑦</m:t>
                        </m:r>
                      </m:e>
                      <m:sup>
                        <m:r>
                          <a:rPr lang="vi-VN" i="1">
                            <a:solidFill>
                              <a:srgbClr val="0000FF"/>
                            </a:solidFill>
                            <a:latin typeface="Cambria Math" panose="02040503050406030204" pitchFamily="18" charset="0"/>
                          </a:rPr>
                          <m:t>2</m:t>
                        </m:r>
                      </m:sup>
                    </m:sSup>
                    <m:r>
                      <a:rPr lang="vi-VN" i="1">
                        <a:solidFill>
                          <a:srgbClr val="0000FF"/>
                        </a:solidFill>
                        <a:latin typeface="Cambria Math" panose="02040503050406030204" pitchFamily="18" charset="0"/>
                      </a:rPr>
                      <m:t>=</m:t>
                    </m:r>
                    <m:sSup>
                      <m:sSupPr>
                        <m:ctrlPr>
                          <a:rPr lang="vi-VN" i="1">
                            <a:solidFill>
                              <a:srgbClr val="0000FF"/>
                            </a:solidFill>
                            <a:latin typeface="Cambria Math"/>
                          </a:rPr>
                        </m:ctrlPr>
                      </m:sSupPr>
                      <m:e>
                        <m:r>
                          <a:rPr lang="vi-VN" i="1">
                            <a:solidFill>
                              <a:srgbClr val="0000FF"/>
                            </a:solidFill>
                            <a:latin typeface="Cambria Math" panose="02040503050406030204" pitchFamily="18" charset="0"/>
                          </a:rPr>
                          <m:t>𝑥</m:t>
                        </m:r>
                      </m:e>
                      <m:sup>
                        <m:r>
                          <a:rPr lang="vi-VN" i="1">
                            <a:solidFill>
                              <a:srgbClr val="0000FF"/>
                            </a:solidFill>
                            <a:latin typeface="Cambria Math" panose="02040503050406030204" pitchFamily="18" charset="0"/>
                          </a:rPr>
                          <m:t>3</m:t>
                        </m:r>
                      </m:sup>
                    </m:sSup>
                    <m:r>
                      <a:rPr lang="vi-VN" i="1">
                        <a:solidFill>
                          <a:srgbClr val="0000FF"/>
                        </a:solidFill>
                        <a:latin typeface="Cambria Math" panose="02040503050406030204" pitchFamily="18" charset="0"/>
                      </a:rPr>
                      <m:t>+</m:t>
                    </m:r>
                    <m:r>
                      <a:rPr lang="vi-VN" i="1">
                        <a:solidFill>
                          <a:srgbClr val="0000FF"/>
                        </a:solidFill>
                        <a:latin typeface="Cambria Math" panose="02040503050406030204" pitchFamily="18" charset="0"/>
                      </a:rPr>
                      <m:t>𝑎𝑥</m:t>
                    </m:r>
                    <m:r>
                      <a:rPr lang="vi-VN" i="1">
                        <a:solidFill>
                          <a:srgbClr val="0000FF"/>
                        </a:solidFill>
                        <a:latin typeface="Cambria Math" panose="02040503050406030204" pitchFamily="18" charset="0"/>
                      </a:rPr>
                      <m:t>+</m:t>
                    </m:r>
                    <m:r>
                      <a:rPr lang="vi-VN" i="1">
                        <a:solidFill>
                          <a:srgbClr val="0000FF"/>
                        </a:solidFill>
                        <a:latin typeface="Cambria Math" panose="02040503050406030204" pitchFamily="18" charset="0"/>
                      </a:rPr>
                      <m:t>𝑏</m:t>
                    </m:r>
                  </m:oMath>
                </a14:m>
                <a:r>
                  <a:rPr lang="vi-VN" dirty="0">
                    <a:solidFill>
                      <a:srgbClr val="0000FF"/>
                    </a:solidFill>
                  </a:rPr>
                  <a:t> </a:t>
                </a:r>
                <a:r>
                  <a:rPr lang="en-US"/>
                  <a:t>thỏa mãn </a:t>
                </a:r>
                <a:r>
                  <a:rPr lang="vi-VN"/>
                  <a:t>điều kiện sau:</a:t>
                </a:r>
                <a:endParaRPr lang="en-US"/>
              </a:p>
              <a:p>
                <a:endParaRPr lang="en-US"/>
              </a:p>
            </p:txBody>
          </p:sp>
        </mc:Choice>
        <mc:Fallback xmlns="">
          <p:sp>
            <p:nvSpPr>
              <p:cNvPr id="3" name="Notes Placeholder 2"/>
              <p:cNvSpPr>
                <a:spLocks noGrp="1"/>
              </p:cNvSpPr>
              <p:nvPr>
                <p:ph type="body" idx="1"/>
              </p:nvPr>
            </p:nvSpPr>
            <p:spPr/>
            <p:txBody>
              <a:bodyPr/>
              <a:lstStyle/>
              <a:p>
                <a:r>
                  <a:rPr lang="en-US" smtClean="0"/>
                  <a:t>- Mỗi</a:t>
                </a:r>
                <a:r>
                  <a:rPr lang="en-US" baseline="0" smtClean="0"/>
                  <a:t> một E(a,b) với a, b là các giá trị cụ thể sẽ bao gồm một tập các điểm (x,y) trên đường cong ellipt.</a:t>
                </a:r>
              </a:p>
              <a:p>
                <a:pPr marL="0" marR="0" lvl="2" indent="0" algn="l" defTabSz="914400" rtl="0" eaLnBrk="0" fontAlgn="base" latinLnBrk="0" hangingPunct="0">
                  <a:lnSpc>
                    <a:spcPct val="100000"/>
                  </a:lnSpc>
                  <a:spcBef>
                    <a:spcPct val="30000"/>
                  </a:spcBef>
                  <a:spcAft>
                    <a:spcPct val="0"/>
                  </a:spcAft>
                  <a:buClrTx/>
                  <a:buSzTx/>
                  <a:buFontTx/>
                  <a:buNone/>
                  <a:tabLst/>
                  <a:defRPr/>
                </a:pPr>
                <a:r>
                  <a:rPr lang="en-US" smtClean="0"/>
                  <a:t>- </a:t>
                </a:r>
                <a:r>
                  <a:rPr lang="vi-VN" smtClean="0"/>
                  <a:t>Có </a:t>
                </a:r>
                <a:r>
                  <a:rPr lang="vi-VN"/>
                  <a:t>thể chỉ ra rằng một nhóm có thể được xác định dựa trên tập </a:t>
                </a:r>
                <a:r>
                  <a:rPr lang="vi-VN" smtClean="0"/>
                  <a:t>E(a</a:t>
                </a:r>
                <a:r>
                  <a:rPr lang="vi-VN"/>
                  <a:t>, b) </a:t>
                </a:r>
                <a:r>
                  <a:rPr lang="en-US" smtClean="0"/>
                  <a:t>với</a:t>
                </a:r>
                <a:r>
                  <a:rPr lang="vi-VN" smtClean="0"/>
                  <a:t> </a:t>
                </a:r>
                <a:r>
                  <a:rPr lang="vi-VN"/>
                  <a:t>các giá trị cụ thể của a và b trong </a:t>
                </a:r>
                <a:r>
                  <a:rPr lang="vi-VN" i="0">
                    <a:solidFill>
                      <a:srgbClr val="0000FF"/>
                    </a:solidFill>
                    <a:latin typeface="Cambria Math" panose="02040503050406030204" pitchFamily="18" charset="0"/>
                  </a:rPr>
                  <a:t>𝑦^2=𝑥^3+𝑎𝑥+𝑏</a:t>
                </a:r>
                <a:r>
                  <a:rPr lang="vi-VN" dirty="0">
                    <a:solidFill>
                      <a:srgbClr val="0000FF"/>
                    </a:solidFill>
                  </a:rPr>
                  <a:t> </a:t>
                </a:r>
                <a:r>
                  <a:rPr lang="en-US" smtClean="0"/>
                  <a:t>thỏa mãn </a:t>
                </a:r>
                <a:r>
                  <a:rPr lang="vi-VN" smtClean="0"/>
                  <a:t>điều </a:t>
                </a:r>
                <a:r>
                  <a:rPr lang="vi-VN"/>
                  <a:t>kiện sau:</a:t>
                </a:r>
                <a:endParaRPr lang="en-US"/>
              </a:p>
              <a:p>
                <a:endParaRPr lang="en-US"/>
              </a:p>
            </p:txBody>
          </p:sp>
        </mc:Fallback>
      </mc:AlternateContent>
      <p:sp>
        <p:nvSpPr>
          <p:cNvPr id="4" name="Slide Number Placeholder 3"/>
          <p:cNvSpPr>
            <a:spLocks noGrp="1"/>
          </p:cNvSpPr>
          <p:nvPr>
            <p:ph type="sldNum" sz="quarter" idx="10"/>
          </p:nvPr>
        </p:nvSpPr>
        <p:spPr/>
        <p:txBody>
          <a:bodyPr/>
          <a:lstStyle/>
          <a:p>
            <a:fld id="{09372F0E-621F-424C-89FF-24BEB03BD4CE}" type="slidenum">
              <a:rPr lang="en-US" altLang="vi-VN" smtClean="0"/>
              <a:pPr/>
              <a:t>63</a:t>
            </a:fld>
            <a:endParaRPr lang="en-US" altLang="vi-VN"/>
          </a:p>
        </p:txBody>
      </p:sp>
    </p:spTree>
    <p:extLst>
      <p:ext uri="{BB962C8B-B14F-4D97-AF65-F5344CB8AC3E}">
        <p14:creationId xmlns:p14="http://schemas.microsoft.com/office/powerpoint/2010/main" val="39123305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 </a:t>
                </a:r>
                <a:r>
                  <a:rPr lang="vi-VN" sz="1200" b="0" i="0" kern="1200">
                    <a:solidFill>
                      <a:schemeClr val="tx1"/>
                    </a:solidFill>
                    <a:effectLst/>
                    <a:latin typeface="+mn-lt"/>
                    <a:ea typeface="+mn-ea"/>
                    <a:cs typeface="+mn-cs"/>
                  </a:rPr>
                  <a:t>Trong </a:t>
                </a:r>
                <a:r>
                  <a:rPr lang="vi-VN" sz="1200" b="0" i="0" u="none" strike="noStrike" kern="1200">
                    <a:solidFill>
                      <a:schemeClr val="tx1"/>
                    </a:solidFill>
                    <a:effectLst/>
                    <a:latin typeface="+mn-lt"/>
                    <a:ea typeface="+mn-ea"/>
                    <a:cs typeface="+mn-cs"/>
                    <a:hlinkClick r:id="rId3" tooltip="Toán học"/>
                  </a:rPr>
                  <a:t>toán học</a:t>
                </a:r>
                <a:r>
                  <a:rPr lang="vi-VN" sz="1200" b="0" i="0" kern="1200">
                    <a:solidFill>
                      <a:schemeClr val="tx1"/>
                    </a:solidFill>
                    <a:effectLst/>
                    <a:latin typeface="+mn-lt"/>
                    <a:ea typeface="+mn-ea"/>
                    <a:cs typeface="+mn-cs"/>
                  </a:rPr>
                  <a:t>, </a:t>
                </a:r>
                <a:r>
                  <a:rPr lang="vi-VN" sz="1200" b="1" i="0" kern="1200">
                    <a:solidFill>
                      <a:schemeClr val="tx1"/>
                    </a:solidFill>
                    <a:effectLst/>
                    <a:latin typeface="+mn-lt"/>
                    <a:ea typeface="+mn-ea"/>
                    <a:cs typeface="+mn-cs"/>
                  </a:rPr>
                  <a:t>đơn vị cộng</a:t>
                </a:r>
                <a:r>
                  <a:rPr lang="en-US" sz="1200" b="1" i="0" kern="1200">
                    <a:solidFill>
                      <a:schemeClr val="tx1"/>
                    </a:solidFill>
                    <a:effectLst/>
                    <a:latin typeface="+mn-lt"/>
                    <a:ea typeface="+mn-ea"/>
                    <a:cs typeface="+mn-cs"/>
                  </a:rPr>
                  <a:t> hay đồng</a:t>
                </a:r>
                <a:r>
                  <a:rPr lang="en-US" sz="1200" b="1" i="0" kern="1200" baseline="0">
                    <a:solidFill>
                      <a:schemeClr val="tx1"/>
                    </a:solidFill>
                    <a:effectLst/>
                    <a:latin typeface="+mn-lt"/>
                    <a:ea typeface="+mn-ea"/>
                    <a:cs typeface="+mn-cs"/>
                  </a:rPr>
                  <a:t> nhất cộng </a:t>
                </a:r>
                <a:r>
                  <a:rPr lang="en-US" sz="1200" b="1" i="0" kern="1200">
                    <a:solidFill>
                      <a:schemeClr val="tx1"/>
                    </a:solidFill>
                    <a:effectLst/>
                    <a:latin typeface="+mn-lt"/>
                    <a:ea typeface="+mn-ea"/>
                    <a:cs typeface="+mn-cs"/>
                  </a:rPr>
                  <a:t>(</a:t>
                </a:r>
                <a14:m>
                  <m:oMath xmlns:m="http://schemas.openxmlformats.org/officeDocument/2006/math">
                    <m:r>
                      <a:rPr lang="el-GR" i="1" smtClean="0">
                        <a:latin typeface="Cambria Math" panose="02040503050406030204" pitchFamily="18" charset="0"/>
                        <a:ea typeface="Cambria Math" panose="02040503050406030204" pitchFamily="18" charset="0"/>
                      </a:rPr>
                      <m:t>𝛰</m:t>
                    </m:r>
                  </m:oMath>
                </a14:m>
                <a:r>
                  <a:rPr lang="en-US" sz="1200" b="1" i="0" kern="1200">
                    <a:solidFill>
                      <a:schemeClr val="tx1"/>
                    </a:solidFill>
                    <a:effectLst/>
                    <a:latin typeface="+mn-lt"/>
                    <a:ea typeface="+mn-ea"/>
                    <a:cs typeface="+mn-cs"/>
                  </a:rPr>
                  <a:t>)</a:t>
                </a:r>
                <a:r>
                  <a:rPr lang="vi-VN" sz="1200" b="0" i="0" kern="1200">
                    <a:solidFill>
                      <a:schemeClr val="tx1"/>
                    </a:solidFill>
                    <a:effectLst/>
                    <a:latin typeface="+mn-lt"/>
                    <a:ea typeface="+mn-ea"/>
                    <a:cs typeface="+mn-cs"/>
                  </a:rPr>
                  <a:t> của một </a:t>
                </a:r>
                <a:r>
                  <a:rPr lang="vi-VN" sz="1200" b="0" i="0" u="none" strike="noStrike" kern="1200">
                    <a:solidFill>
                      <a:schemeClr val="tx1"/>
                    </a:solidFill>
                    <a:effectLst/>
                    <a:latin typeface="+mn-lt"/>
                    <a:ea typeface="+mn-ea"/>
                    <a:cs typeface="+mn-cs"/>
                    <a:hlinkClick r:id="rId4" tooltip="Tập hợp (toán học)"/>
                  </a:rPr>
                  <a:t>tập hợp</a:t>
                </a:r>
                <a:r>
                  <a:rPr lang="vi-VN" sz="1200" b="0" i="0" kern="1200">
                    <a:solidFill>
                      <a:schemeClr val="tx1"/>
                    </a:solidFill>
                    <a:effectLst/>
                    <a:latin typeface="+mn-lt"/>
                    <a:ea typeface="+mn-ea"/>
                    <a:cs typeface="+mn-cs"/>
                  </a:rPr>
                  <a:t> có </a:t>
                </a:r>
                <a:r>
                  <a:rPr lang="vi-VN" sz="1200" b="0" i="0" u="none" strike="noStrike" kern="1200">
                    <a:solidFill>
                      <a:schemeClr val="tx1"/>
                    </a:solidFill>
                    <a:effectLst/>
                    <a:latin typeface="+mn-lt"/>
                    <a:ea typeface="+mn-ea"/>
                    <a:cs typeface="+mn-cs"/>
                    <a:hlinkClick r:id="rId5" tooltip="Phép toán"/>
                  </a:rPr>
                  <a:t>phép toán</a:t>
                </a:r>
                <a:r>
                  <a:rPr lang="vi-VN" sz="1200" b="0" i="0" kern="1200">
                    <a:solidFill>
                      <a:schemeClr val="tx1"/>
                    </a:solidFill>
                    <a:effectLst/>
                    <a:latin typeface="+mn-lt"/>
                    <a:ea typeface="+mn-ea"/>
                    <a:cs typeface="+mn-cs"/>
                  </a:rPr>
                  <a:t> </a:t>
                </a:r>
                <a:r>
                  <a:rPr lang="vi-VN" sz="1200" b="0" i="0" u="none" strike="noStrike" kern="1200">
                    <a:solidFill>
                      <a:schemeClr val="tx1"/>
                    </a:solidFill>
                    <a:effectLst/>
                    <a:latin typeface="+mn-lt"/>
                    <a:ea typeface="+mn-ea"/>
                    <a:cs typeface="+mn-cs"/>
                    <a:hlinkClick r:id="rId6" tooltip="Cộng"/>
                  </a:rPr>
                  <a:t>cộng</a:t>
                </a:r>
                <a:r>
                  <a:rPr lang="vi-VN" sz="1200" b="0" i="0" kern="1200">
                    <a:solidFill>
                      <a:schemeClr val="tx1"/>
                    </a:solidFill>
                    <a:effectLst/>
                    <a:latin typeface="+mn-lt"/>
                    <a:ea typeface="+mn-ea"/>
                    <a:cs typeface="+mn-cs"/>
                  </a:rPr>
                  <a:t> là một </a:t>
                </a:r>
                <a:r>
                  <a:rPr lang="vi-VN" sz="1200" b="0" i="0" u="none" strike="noStrike" kern="1200">
                    <a:solidFill>
                      <a:schemeClr val="tx1"/>
                    </a:solidFill>
                    <a:effectLst/>
                    <a:latin typeface="+mn-lt"/>
                    <a:ea typeface="+mn-ea"/>
                    <a:cs typeface="+mn-cs"/>
                    <a:hlinkClick r:id="rId7" tooltip="Phần tử (toán học)"/>
                  </a:rPr>
                  <a:t>phần tử</a:t>
                </a:r>
                <a:r>
                  <a:rPr lang="vi-VN" sz="1200" b="0" i="0" kern="1200">
                    <a:solidFill>
                      <a:schemeClr val="tx1"/>
                    </a:solidFill>
                    <a:effectLst/>
                    <a:latin typeface="+mn-lt"/>
                    <a:ea typeface="+mn-ea"/>
                    <a:cs typeface="+mn-cs"/>
                  </a:rPr>
                  <a:t> mà mọi phần tử </a:t>
                </a:r>
                <a:r>
                  <a:rPr lang="vi-VN" sz="1200" b="0" i="1" kern="1200">
                    <a:solidFill>
                      <a:schemeClr val="tx1"/>
                    </a:solidFill>
                    <a:effectLst/>
                    <a:latin typeface="+mn-lt"/>
                    <a:ea typeface="+mn-ea"/>
                    <a:cs typeface="+mn-cs"/>
                  </a:rPr>
                  <a:t>x</a:t>
                </a:r>
                <a:r>
                  <a:rPr lang="vi-VN" sz="1200" b="0" i="0" kern="1200">
                    <a:solidFill>
                      <a:schemeClr val="tx1"/>
                    </a:solidFill>
                    <a:effectLst/>
                    <a:latin typeface="+mn-lt"/>
                    <a:ea typeface="+mn-ea"/>
                    <a:cs typeface="+mn-cs"/>
                  </a:rPr>
                  <a:t> cộng với nó luôn bằng </a:t>
                </a:r>
                <a:r>
                  <a:rPr lang="vi-VN" sz="1200" b="0" i="1" kern="1200">
                    <a:solidFill>
                      <a:schemeClr val="tx1"/>
                    </a:solidFill>
                    <a:effectLst/>
                    <a:latin typeface="+mn-lt"/>
                    <a:ea typeface="+mn-ea"/>
                    <a:cs typeface="+mn-cs"/>
                  </a:rPr>
                  <a:t>x</a:t>
                </a:r>
                <a:r>
                  <a:rPr lang="vi-VN" sz="1200" b="0" i="0" kern="1200">
                    <a:solidFill>
                      <a:schemeClr val="tx1"/>
                    </a:solidFill>
                    <a:effectLst/>
                    <a:latin typeface="+mn-lt"/>
                    <a:ea typeface="+mn-ea"/>
                    <a:cs typeface="+mn-cs"/>
                  </a:rPr>
                  <a:t>. </a:t>
                </a:r>
                <a:endParaRPr lang="en-US" sz="1200" b="0" i="0" kern="1200">
                  <a:solidFill>
                    <a:schemeClr val="tx1"/>
                  </a:solidFill>
                  <a:effectLst/>
                  <a:latin typeface="+mn-lt"/>
                  <a:ea typeface="+mn-ea"/>
                  <a:cs typeface="+mn-cs"/>
                </a:endParaRPr>
              </a:p>
              <a:p>
                <a:pPr marL="171450" indent="-171450">
                  <a:buFontTx/>
                  <a:buChar char="-"/>
                </a:pPr>
                <a:r>
                  <a:rPr lang="vi-VN" sz="1200" b="0" i="0" kern="1200">
                    <a:solidFill>
                      <a:schemeClr val="tx1"/>
                    </a:solidFill>
                    <a:effectLst/>
                    <a:latin typeface="+mn-lt"/>
                    <a:ea typeface="+mn-ea"/>
                    <a:cs typeface="+mn-cs"/>
                  </a:rPr>
                  <a:t>Một trong những đơn vị cộng quen thuộc nhất là </a:t>
                </a:r>
                <a:r>
                  <a:rPr lang="vi-VN" sz="1200" b="0" i="0" u="none" strike="noStrike" kern="1200">
                    <a:solidFill>
                      <a:schemeClr val="tx1"/>
                    </a:solidFill>
                    <a:effectLst/>
                    <a:latin typeface="+mn-lt"/>
                    <a:ea typeface="+mn-ea"/>
                    <a:cs typeface="+mn-cs"/>
                    <a:hlinkClick r:id="rId8" tooltip="Số 0"/>
                  </a:rPr>
                  <a:t>số 0</a:t>
                </a:r>
                <a:r>
                  <a:rPr lang="vi-VN" sz="1200" b="0" i="0" kern="1200">
                    <a:solidFill>
                      <a:schemeClr val="tx1"/>
                    </a:solidFill>
                    <a:effectLst/>
                    <a:latin typeface="+mn-lt"/>
                    <a:ea typeface="+mn-ea"/>
                    <a:cs typeface="+mn-cs"/>
                  </a:rPr>
                  <a:t> trong Toán học cơ bản, ngoài ra còn có các đơn vị cộng khác trong các cấu trúc toán học khác mà phép cộng được định nghĩa, như trong </a:t>
                </a:r>
                <a:r>
                  <a:rPr lang="vi-VN" sz="1200" b="0" i="0" u="none" strike="noStrike" kern="1200">
                    <a:solidFill>
                      <a:schemeClr val="tx1"/>
                    </a:solidFill>
                    <a:effectLst/>
                    <a:latin typeface="+mn-lt"/>
                    <a:ea typeface="+mn-ea"/>
                    <a:cs typeface="+mn-cs"/>
                    <a:hlinkClick r:id="rId9" tooltip="Nhóm (toán học)"/>
                  </a:rPr>
                  <a:t>nhóm</a:t>
                </a:r>
                <a:r>
                  <a:rPr lang="vi-VN" sz="1200" b="0" i="0" kern="1200">
                    <a:solidFill>
                      <a:schemeClr val="tx1"/>
                    </a:solidFill>
                    <a:effectLst/>
                    <a:latin typeface="+mn-lt"/>
                    <a:ea typeface="+mn-ea"/>
                    <a:cs typeface="+mn-cs"/>
                  </a:rPr>
                  <a:t> và </a:t>
                </a:r>
                <a:r>
                  <a:rPr lang="vi-VN" sz="1200" b="0" i="0" u="none" strike="noStrike" kern="1200">
                    <a:solidFill>
                      <a:schemeClr val="tx1"/>
                    </a:solidFill>
                    <a:effectLst/>
                    <a:latin typeface="+mn-lt"/>
                    <a:ea typeface="+mn-ea"/>
                    <a:cs typeface="+mn-cs"/>
                    <a:hlinkClick r:id="rId10" tooltip="Vành"/>
                  </a:rPr>
                  <a:t>vành</a:t>
                </a:r>
                <a:r>
                  <a:rPr lang="vi-VN" sz="1200" b="0" i="0" kern="1200">
                    <a:solidFill>
                      <a:schemeClr val="tx1"/>
                    </a:solidFill>
                    <a:effectLst/>
                    <a:latin typeface="+mn-lt"/>
                    <a:ea typeface="+mn-ea"/>
                    <a:cs typeface="+mn-cs"/>
                  </a:rPr>
                  <a:t>.</a:t>
                </a:r>
                <a:endParaRPr lang="en-US" sz="1200" b="0" i="0" kern="1200">
                  <a:solidFill>
                    <a:schemeClr val="tx1"/>
                  </a:solidFill>
                  <a:effectLst/>
                  <a:latin typeface="+mn-lt"/>
                  <a:ea typeface="+mn-ea"/>
                  <a:cs typeface="+mn-cs"/>
                </a:endParaRPr>
              </a:p>
              <a:p>
                <a:pPr marL="171450" marR="0" lvl="3" indent="-171450" algn="l" defTabSz="914400" rtl="0" eaLnBrk="0" fontAlgn="base" latinLnBrk="0" hangingPunct="0">
                  <a:lnSpc>
                    <a:spcPct val="100000"/>
                  </a:lnSpc>
                  <a:spcBef>
                    <a:spcPct val="30000"/>
                  </a:spcBef>
                  <a:spcAft>
                    <a:spcPct val="0"/>
                  </a:spcAft>
                  <a:buClrTx/>
                  <a:buSzTx/>
                  <a:buFontTx/>
                  <a:buChar char="-"/>
                  <a:tabLst/>
                  <a:defRPr/>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a:t> =&gt;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oMath>
                </a14:m>
                <a:r>
                  <a:rPr lang="en-US"/>
                  <a:t> : Nghịch</a:t>
                </a:r>
                <a:r>
                  <a:rPr lang="en-US" baseline="0"/>
                  <a:t> đảo của P là –P là điểm đối xứng với P qua trục hoành hay </a:t>
                </a:r>
                <a14:m>
                  <m:oMath xmlns:m="http://schemas.openxmlformats.org/officeDocument/2006/math">
                    <m:r>
                      <a:rPr lang="en-US" i="1" smtClean="0">
                        <a:latin typeface="Cambria Math" panose="02040503050406030204" pitchFamily="18" charset="0"/>
                      </a:rPr>
                      <m:t>𝑃</m:t>
                    </m:r>
                  </m:oMath>
                </a14:m>
                <a:r>
                  <a:rPr lang="en-US"/>
                  <a:t> - </a:t>
                </a:r>
                <a14:m>
                  <m:oMath xmlns:m="http://schemas.openxmlformats.org/officeDocument/2006/math">
                    <m:r>
                      <a:rPr lang="en-US" i="1">
                        <a:latin typeface="Cambria Math" panose="02040503050406030204" pitchFamily="18" charset="0"/>
                      </a:rPr>
                      <m:t>𝑃</m:t>
                    </m:r>
                  </m:oMath>
                </a14:m>
                <a:r>
                  <a:rPr lang="en-US"/>
                  <a:t>=</a:t>
                </a:r>
                <a14:m>
                  <m:oMath xmlns:m="http://schemas.openxmlformats.org/officeDocument/2006/math">
                    <m:r>
                      <a:rPr lang="el-GR" i="1">
                        <a:latin typeface="Cambria Math" panose="02040503050406030204" pitchFamily="18" charset="0"/>
                        <a:ea typeface="Cambria Math" panose="02040503050406030204" pitchFamily="18" charset="0"/>
                      </a:rPr>
                      <m:t>𝛰</m:t>
                    </m:r>
                  </m:oMath>
                </a14:m>
                <a:r>
                  <a:rPr lang="en-US"/>
                  <a:t> (điểm</a:t>
                </a:r>
                <a:r>
                  <a:rPr lang="en-US" baseline="0"/>
                  <a:t> vô cực</a:t>
                </a:r>
                <a:r>
                  <a:rPr lang="en-US"/>
                  <a:t>)</a:t>
                </a:r>
              </a:p>
              <a:p>
                <a:pPr marL="171450" marR="0" lvl="3" indent="-171450" algn="l" defTabSz="914400" rtl="0" eaLnBrk="0" fontAlgn="base" latinLnBrk="0" hangingPunct="0">
                  <a:lnSpc>
                    <a:spcPct val="100000"/>
                  </a:lnSpc>
                  <a:spcBef>
                    <a:spcPct val="30000"/>
                  </a:spcBef>
                  <a:spcAft>
                    <a:spcPct val="0"/>
                  </a:spcAft>
                  <a:buClrTx/>
                  <a:buSzTx/>
                  <a:buFontTx/>
                  <a:buChar char="-"/>
                  <a:tabLst/>
                  <a:defRPr/>
                </a:pPr>
                <a:endParaRPr lang="en-US"/>
              </a:p>
              <a:p>
                <a:pPr marL="0" marR="0" lvl="3" indent="0" algn="l" defTabSz="914400" rtl="0" eaLnBrk="0" fontAlgn="base" latinLnBrk="0" hangingPunct="0">
                  <a:lnSpc>
                    <a:spcPct val="100000"/>
                  </a:lnSpc>
                  <a:spcBef>
                    <a:spcPct val="30000"/>
                  </a:spcBef>
                  <a:spcAft>
                    <a:spcPct val="0"/>
                  </a:spcAft>
                  <a:buClrTx/>
                  <a:buSzTx/>
                  <a:buFontTx/>
                  <a:buNone/>
                  <a:tabLst/>
                  <a:defRPr/>
                </a:pPr>
                <a:r>
                  <a:rPr lang="en-US" b="1"/>
                  <a:t>- Chứng</a:t>
                </a:r>
                <a:r>
                  <a:rPr lang="en-US" b="1" baseline="0"/>
                  <a:t> minh: </a:t>
                </a:r>
                <a:r>
                  <a:rPr lang="en-US" baseline="0"/>
                  <a:t>P+Q=-R =&gt; tổng P+Q là điểm đối xứng qua trục Ox của giao điểm giữa đường thẳng PQ và đường cong elip</a:t>
                </a:r>
              </a:p>
              <a:p>
                <a:pPr marL="0" marR="0" lvl="3" indent="0" algn="l" defTabSz="914400" rtl="0" eaLnBrk="0" fontAlgn="base" latinLnBrk="0" hangingPunct="0">
                  <a:lnSpc>
                    <a:spcPct val="100000"/>
                  </a:lnSpc>
                  <a:spcBef>
                    <a:spcPct val="30000"/>
                  </a:spcBef>
                  <a:spcAft>
                    <a:spcPct val="0"/>
                  </a:spcAft>
                  <a:buClrTx/>
                  <a:buSzTx/>
                  <a:buFontTx/>
                  <a:buNone/>
                  <a:tabLst/>
                  <a:defRPr/>
                </a:pPr>
                <a:r>
                  <a:rPr lang="en-US"/>
                  <a:t>P+Q+R=O</a:t>
                </a:r>
                <a:r>
                  <a:rPr lang="en-US" baseline="0"/>
                  <a:t> =&gt; P+Q=-R+O=-R. </a:t>
                </a:r>
              </a:p>
              <a:p>
                <a:pPr marL="0" marR="0" lvl="3" indent="0" algn="l" defTabSz="914400" rtl="0" eaLnBrk="0" fontAlgn="base" latinLnBrk="0" hangingPunct="0">
                  <a:lnSpc>
                    <a:spcPct val="100000"/>
                  </a:lnSpc>
                  <a:spcBef>
                    <a:spcPct val="30000"/>
                  </a:spcBef>
                  <a:spcAft>
                    <a:spcPct val="0"/>
                  </a:spcAft>
                  <a:buClrTx/>
                  <a:buSzTx/>
                  <a:buFontTx/>
                  <a:buNone/>
                  <a:tabLst/>
                  <a:defRPr/>
                </a:pPr>
                <a:r>
                  <a:rPr lang="en-US" baseline="0"/>
                  <a:t>Mà –R là điểm đối xứng của R qua trục Ox =&gt; tổng của (P+Q) chính là điểm cần chứng minh</a:t>
                </a:r>
                <a:endParaRPr lang="en-US"/>
              </a:p>
              <a:p>
                <a:pPr marL="171450" marR="0" lvl="3" indent="-171450" algn="l" defTabSz="914400" rtl="0" eaLnBrk="0" fontAlgn="base" latinLnBrk="0" hangingPunct="0">
                  <a:lnSpc>
                    <a:spcPct val="100000"/>
                  </a:lnSpc>
                  <a:spcBef>
                    <a:spcPct val="30000"/>
                  </a:spcBef>
                  <a:spcAft>
                    <a:spcPct val="0"/>
                  </a:spcAft>
                  <a:buClrTx/>
                  <a:buSzTx/>
                  <a:buFontTx/>
                  <a:buChar char="-"/>
                  <a:tabLst/>
                  <a:defRPr/>
                </a:pPr>
                <a:endParaRPr lang="en-US" baseline="0"/>
              </a:p>
              <a:p>
                <a:pPr marL="171450" marR="0" lvl="3" indent="-171450" algn="l" defTabSz="914400" rtl="0" eaLnBrk="0" fontAlgn="base" latinLnBrk="0" hangingPunct="0">
                  <a:lnSpc>
                    <a:spcPct val="100000"/>
                  </a:lnSpc>
                  <a:spcBef>
                    <a:spcPct val="30000"/>
                  </a:spcBef>
                  <a:spcAft>
                    <a:spcPct val="0"/>
                  </a:spcAft>
                  <a:buClrTx/>
                  <a:buSzTx/>
                  <a:buFontTx/>
                  <a:buChar char="-"/>
                  <a:tabLst/>
                  <a:defRPr/>
                </a:pPr>
                <a:endParaRPr lang="en-US"/>
              </a:p>
              <a:p>
                <a:pPr marL="171450" indent="-171450">
                  <a:buFontTx/>
                  <a:buChar char="-"/>
                </a:pPr>
                <a:endParaRPr lang="en-US"/>
              </a:p>
            </p:txBody>
          </p:sp>
        </mc:Choice>
        <mc:Fallback xmlns="">
          <p:sp>
            <p:nvSpPr>
              <p:cNvPr id="3" name="Notes Placeholder 2"/>
              <p:cNvSpPr>
                <a:spLocks noGrp="1"/>
              </p:cNvSpPr>
              <p:nvPr>
                <p:ph type="body" idx="1"/>
              </p:nvPr>
            </p:nvSpPr>
            <p:spPr/>
            <p:txBody>
              <a:bodyPr/>
              <a:lstStyle/>
              <a:p>
                <a:r>
                  <a:rPr lang="en-US" sz="1200" b="0" i="0" kern="1200" smtClean="0">
                    <a:solidFill>
                      <a:schemeClr val="tx1"/>
                    </a:solidFill>
                    <a:effectLst/>
                    <a:latin typeface="+mn-lt"/>
                    <a:ea typeface="+mn-ea"/>
                    <a:cs typeface="+mn-cs"/>
                  </a:rPr>
                  <a:t>- </a:t>
                </a:r>
                <a:r>
                  <a:rPr lang="vi-VN" sz="1200" b="0" i="0" kern="1200" smtClean="0">
                    <a:solidFill>
                      <a:schemeClr val="tx1"/>
                    </a:solidFill>
                    <a:effectLst/>
                    <a:latin typeface="+mn-lt"/>
                    <a:ea typeface="+mn-ea"/>
                    <a:cs typeface="+mn-cs"/>
                  </a:rPr>
                  <a:t>Trong </a:t>
                </a:r>
                <a:r>
                  <a:rPr lang="vi-VN" sz="1200" b="0" i="0" u="none" strike="noStrike" kern="1200" smtClean="0">
                    <a:solidFill>
                      <a:schemeClr val="tx1"/>
                    </a:solidFill>
                    <a:effectLst/>
                    <a:latin typeface="+mn-lt"/>
                    <a:ea typeface="+mn-ea"/>
                    <a:cs typeface="+mn-cs"/>
                    <a:hlinkClick r:id="rId11" tooltip="Toán học"/>
                  </a:rPr>
                  <a:t>toán học</a:t>
                </a:r>
                <a:r>
                  <a:rPr lang="vi-VN" sz="1200" b="0" i="0" kern="1200" smtClean="0">
                    <a:solidFill>
                      <a:schemeClr val="tx1"/>
                    </a:solidFill>
                    <a:effectLst/>
                    <a:latin typeface="+mn-lt"/>
                    <a:ea typeface="+mn-ea"/>
                    <a:cs typeface="+mn-cs"/>
                  </a:rPr>
                  <a:t>, </a:t>
                </a:r>
                <a:r>
                  <a:rPr lang="vi-VN" sz="1200" b="1" i="0" kern="1200" smtClean="0">
                    <a:solidFill>
                      <a:schemeClr val="tx1"/>
                    </a:solidFill>
                    <a:effectLst/>
                    <a:latin typeface="+mn-lt"/>
                    <a:ea typeface="+mn-ea"/>
                    <a:cs typeface="+mn-cs"/>
                  </a:rPr>
                  <a:t>đơn vị cộng</a:t>
                </a:r>
                <a:r>
                  <a:rPr lang="en-US" sz="1200" b="1" i="0" kern="1200" smtClean="0">
                    <a:solidFill>
                      <a:schemeClr val="tx1"/>
                    </a:solidFill>
                    <a:effectLst/>
                    <a:latin typeface="+mn-lt"/>
                    <a:ea typeface="+mn-ea"/>
                    <a:cs typeface="+mn-cs"/>
                  </a:rPr>
                  <a:t> hay đồng</a:t>
                </a:r>
                <a:r>
                  <a:rPr lang="en-US" sz="1200" b="1" i="0" kern="1200" baseline="0" smtClean="0">
                    <a:solidFill>
                      <a:schemeClr val="tx1"/>
                    </a:solidFill>
                    <a:effectLst/>
                    <a:latin typeface="+mn-lt"/>
                    <a:ea typeface="+mn-ea"/>
                    <a:cs typeface="+mn-cs"/>
                  </a:rPr>
                  <a:t> nhất cộng </a:t>
                </a:r>
                <a:r>
                  <a:rPr lang="en-US" sz="1200" b="1" i="0" kern="1200" smtClean="0">
                    <a:solidFill>
                      <a:schemeClr val="tx1"/>
                    </a:solidFill>
                    <a:effectLst/>
                    <a:latin typeface="+mn-lt"/>
                    <a:ea typeface="+mn-ea"/>
                    <a:cs typeface="+mn-cs"/>
                  </a:rPr>
                  <a:t>(</a:t>
                </a:r>
                <a:r>
                  <a:rPr lang="el-GR" i="0" smtClean="0">
                    <a:latin typeface="Cambria Math" panose="02040503050406030204" pitchFamily="18" charset="0"/>
                    <a:ea typeface="Cambria Math" panose="02040503050406030204" pitchFamily="18" charset="0"/>
                  </a:rPr>
                  <a:t>𝛰</a:t>
                </a:r>
                <a:r>
                  <a:rPr lang="en-US" sz="1200" b="1" i="0" kern="1200" smtClean="0">
                    <a:solidFill>
                      <a:schemeClr val="tx1"/>
                    </a:solidFill>
                    <a:effectLst/>
                    <a:latin typeface="+mn-lt"/>
                    <a:ea typeface="+mn-ea"/>
                    <a:cs typeface="+mn-cs"/>
                  </a:rPr>
                  <a:t>)</a:t>
                </a:r>
                <a:r>
                  <a:rPr lang="vi-VN" sz="1200" b="0" i="0" kern="1200" smtClean="0">
                    <a:solidFill>
                      <a:schemeClr val="tx1"/>
                    </a:solidFill>
                    <a:effectLst/>
                    <a:latin typeface="+mn-lt"/>
                    <a:ea typeface="+mn-ea"/>
                    <a:cs typeface="+mn-cs"/>
                  </a:rPr>
                  <a:t> của một </a:t>
                </a:r>
                <a:r>
                  <a:rPr lang="vi-VN" sz="1200" b="0" i="0" u="none" strike="noStrike" kern="1200" smtClean="0">
                    <a:solidFill>
                      <a:schemeClr val="tx1"/>
                    </a:solidFill>
                    <a:effectLst/>
                    <a:latin typeface="+mn-lt"/>
                    <a:ea typeface="+mn-ea"/>
                    <a:cs typeface="+mn-cs"/>
                    <a:hlinkClick r:id="rId12" tooltip="Tập hợp (toán học)"/>
                  </a:rPr>
                  <a:t>tập hợp</a:t>
                </a:r>
                <a:r>
                  <a:rPr lang="vi-VN" sz="1200" b="0" i="0" kern="1200" smtClean="0">
                    <a:solidFill>
                      <a:schemeClr val="tx1"/>
                    </a:solidFill>
                    <a:effectLst/>
                    <a:latin typeface="+mn-lt"/>
                    <a:ea typeface="+mn-ea"/>
                    <a:cs typeface="+mn-cs"/>
                  </a:rPr>
                  <a:t> có </a:t>
                </a:r>
                <a:r>
                  <a:rPr lang="vi-VN" sz="1200" b="0" i="0" u="none" strike="noStrike" kern="1200" smtClean="0">
                    <a:solidFill>
                      <a:schemeClr val="tx1"/>
                    </a:solidFill>
                    <a:effectLst/>
                    <a:latin typeface="+mn-lt"/>
                    <a:ea typeface="+mn-ea"/>
                    <a:cs typeface="+mn-cs"/>
                    <a:hlinkClick r:id="rId13" tooltip="Phép toán"/>
                  </a:rPr>
                  <a:t>phép toán</a:t>
                </a:r>
                <a:r>
                  <a:rPr lang="vi-VN" sz="1200" b="0" i="0" kern="1200" smtClean="0">
                    <a:solidFill>
                      <a:schemeClr val="tx1"/>
                    </a:solidFill>
                    <a:effectLst/>
                    <a:latin typeface="+mn-lt"/>
                    <a:ea typeface="+mn-ea"/>
                    <a:cs typeface="+mn-cs"/>
                  </a:rPr>
                  <a:t> </a:t>
                </a:r>
                <a:r>
                  <a:rPr lang="vi-VN" sz="1200" b="0" i="0" u="none" strike="noStrike" kern="1200" smtClean="0">
                    <a:solidFill>
                      <a:schemeClr val="tx1"/>
                    </a:solidFill>
                    <a:effectLst/>
                    <a:latin typeface="+mn-lt"/>
                    <a:ea typeface="+mn-ea"/>
                    <a:cs typeface="+mn-cs"/>
                    <a:hlinkClick r:id="rId14" tooltip="Cộng"/>
                  </a:rPr>
                  <a:t>cộng</a:t>
                </a:r>
                <a:r>
                  <a:rPr lang="vi-VN" sz="1200" b="0" i="0" kern="1200" smtClean="0">
                    <a:solidFill>
                      <a:schemeClr val="tx1"/>
                    </a:solidFill>
                    <a:effectLst/>
                    <a:latin typeface="+mn-lt"/>
                    <a:ea typeface="+mn-ea"/>
                    <a:cs typeface="+mn-cs"/>
                  </a:rPr>
                  <a:t> là một </a:t>
                </a:r>
                <a:r>
                  <a:rPr lang="vi-VN" sz="1200" b="0" i="0" u="none" strike="noStrike" kern="1200" smtClean="0">
                    <a:solidFill>
                      <a:schemeClr val="tx1"/>
                    </a:solidFill>
                    <a:effectLst/>
                    <a:latin typeface="+mn-lt"/>
                    <a:ea typeface="+mn-ea"/>
                    <a:cs typeface="+mn-cs"/>
                    <a:hlinkClick r:id="rId15" tooltip="Phần tử (toán học)"/>
                  </a:rPr>
                  <a:t>phần tử</a:t>
                </a:r>
                <a:r>
                  <a:rPr lang="vi-VN" sz="1200" b="0" i="0" kern="1200" smtClean="0">
                    <a:solidFill>
                      <a:schemeClr val="tx1"/>
                    </a:solidFill>
                    <a:effectLst/>
                    <a:latin typeface="+mn-lt"/>
                    <a:ea typeface="+mn-ea"/>
                    <a:cs typeface="+mn-cs"/>
                  </a:rPr>
                  <a:t> mà mọi phần tử </a:t>
                </a:r>
                <a:r>
                  <a:rPr lang="vi-VN" sz="1200" b="0" i="1" kern="1200" smtClean="0">
                    <a:solidFill>
                      <a:schemeClr val="tx1"/>
                    </a:solidFill>
                    <a:effectLst/>
                    <a:latin typeface="+mn-lt"/>
                    <a:ea typeface="+mn-ea"/>
                    <a:cs typeface="+mn-cs"/>
                  </a:rPr>
                  <a:t>x</a:t>
                </a:r>
                <a:r>
                  <a:rPr lang="vi-VN" sz="1200" b="0" i="0" kern="1200" smtClean="0">
                    <a:solidFill>
                      <a:schemeClr val="tx1"/>
                    </a:solidFill>
                    <a:effectLst/>
                    <a:latin typeface="+mn-lt"/>
                    <a:ea typeface="+mn-ea"/>
                    <a:cs typeface="+mn-cs"/>
                  </a:rPr>
                  <a:t> cộng với nó luôn bằng </a:t>
                </a:r>
                <a:r>
                  <a:rPr lang="vi-VN" sz="1200" b="0" i="1" kern="1200" smtClean="0">
                    <a:solidFill>
                      <a:schemeClr val="tx1"/>
                    </a:solidFill>
                    <a:effectLst/>
                    <a:latin typeface="+mn-lt"/>
                    <a:ea typeface="+mn-ea"/>
                    <a:cs typeface="+mn-cs"/>
                  </a:rPr>
                  <a:t>x</a:t>
                </a:r>
                <a:r>
                  <a:rPr lang="vi-VN" sz="1200" b="0" i="0" kern="1200" smtClean="0">
                    <a:solidFill>
                      <a:schemeClr val="tx1"/>
                    </a:solidFill>
                    <a:effectLst/>
                    <a:latin typeface="+mn-lt"/>
                    <a:ea typeface="+mn-ea"/>
                    <a:cs typeface="+mn-cs"/>
                  </a:rPr>
                  <a:t>. </a:t>
                </a:r>
                <a:endParaRPr lang="en-US" sz="1200" b="0" i="0" kern="1200" smtClean="0">
                  <a:solidFill>
                    <a:schemeClr val="tx1"/>
                  </a:solidFill>
                  <a:effectLst/>
                  <a:latin typeface="+mn-lt"/>
                  <a:ea typeface="+mn-ea"/>
                  <a:cs typeface="+mn-cs"/>
                </a:endParaRPr>
              </a:p>
              <a:p>
                <a:pPr marL="171450" indent="-171450">
                  <a:buFontTx/>
                  <a:buChar char="-"/>
                </a:pPr>
                <a:r>
                  <a:rPr lang="vi-VN" sz="1200" b="0" i="0" kern="1200" smtClean="0">
                    <a:solidFill>
                      <a:schemeClr val="tx1"/>
                    </a:solidFill>
                    <a:effectLst/>
                    <a:latin typeface="+mn-lt"/>
                    <a:ea typeface="+mn-ea"/>
                    <a:cs typeface="+mn-cs"/>
                  </a:rPr>
                  <a:t>Một trong những đơn vị cộng quen thuộc nhất là </a:t>
                </a:r>
                <a:r>
                  <a:rPr lang="vi-VN" sz="1200" b="0" i="0" u="none" strike="noStrike" kern="1200" smtClean="0">
                    <a:solidFill>
                      <a:schemeClr val="tx1"/>
                    </a:solidFill>
                    <a:effectLst/>
                    <a:latin typeface="+mn-lt"/>
                    <a:ea typeface="+mn-ea"/>
                    <a:cs typeface="+mn-cs"/>
                    <a:hlinkClick r:id="rId16" tooltip="Số 0"/>
                  </a:rPr>
                  <a:t>số 0</a:t>
                </a:r>
                <a:r>
                  <a:rPr lang="vi-VN" sz="1200" b="0" i="0" kern="1200" smtClean="0">
                    <a:solidFill>
                      <a:schemeClr val="tx1"/>
                    </a:solidFill>
                    <a:effectLst/>
                    <a:latin typeface="+mn-lt"/>
                    <a:ea typeface="+mn-ea"/>
                    <a:cs typeface="+mn-cs"/>
                  </a:rPr>
                  <a:t> trong Toán học cơ bản, ngoài ra còn có các đơn vị cộng khác trong các cấu trúc toán học khác mà phép cộng được định nghĩa, như trong </a:t>
                </a:r>
                <a:r>
                  <a:rPr lang="vi-VN" sz="1200" b="0" i="0" u="none" strike="noStrike" kern="1200" smtClean="0">
                    <a:solidFill>
                      <a:schemeClr val="tx1"/>
                    </a:solidFill>
                    <a:effectLst/>
                    <a:latin typeface="+mn-lt"/>
                    <a:ea typeface="+mn-ea"/>
                    <a:cs typeface="+mn-cs"/>
                    <a:hlinkClick r:id="rId17" tooltip="Nhóm (toán học)"/>
                  </a:rPr>
                  <a:t>nhóm</a:t>
                </a:r>
                <a:r>
                  <a:rPr lang="vi-VN" sz="1200" b="0" i="0" kern="1200" smtClean="0">
                    <a:solidFill>
                      <a:schemeClr val="tx1"/>
                    </a:solidFill>
                    <a:effectLst/>
                    <a:latin typeface="+mn-lt"/>
                    <a:ea typeface="+mn-ea"/>
                    <a:cs typeface="+mn-cs"/>
                  </a:rPr>
                  <a:t> và </a:t>
                </a:r>
                <a:r>
                  <a:rPr lang="vi-VN" sz="1200" b="0" i="0" u="none" strike="noStrike" kern="1200" smtClean="0">
                    <a:solidFill>
                      <a:schemeClr val="tx1"/>
                    </a:solidFill>
                    <a:effectLst/>
                    <a:latin typeface="+mn-lt"/>
                    <a:ea typeface="+mn-ea"/>
                    <a:cs typeface="+mn-cs"/>
                    <a:hlinkClick r:id="rId18" tooltip="Vành"/>
                  </a:rPr>
                  <a:t>vành</a:t>
                </a:r>
                <a:r>
                  <a:rPr lang="vi-VN" sz="1200" b="0" i="0" kern="1200" smtClean="0">
                    <a:solidFill>
                      <a:schemeClr val="tx1"/>
                    </a:solidFill>
                    <a:effectLst/>
                    <a:latin typeface="+mn-lt"/>
                    <a:ea typeface="+mn-ea"/>
                    <a:cs typeface="+mn-cs"/>
                  </a:rPr>
                  <a:t>.</a:t>
                </a:r>
                <a:endParaRPr lang="en-US" sz="1200" b="0" i="0" kern="1200" smtClean="0">
                  <a:solidFill>
                    <a:schemeClr val="tx1"/>
                  </a:solidFill>
                  <a:effectLst/>
                  <a:latin typeface="+mn-lt"/>
                  <a:ea typeface="+mn-ea"/>
                  <a:cs typeface="+mn-cs"/>
                </a:endParaRPr>
              </a:p>
              <a:p>
                <a:pPr marL="171450" marR="0" lvl="3" indent="-171450" algn="l" defTabSz="914400" rtl="0" eaLnBrk="0" fontAlgn="base" latinLnBrk="0" hangingPunct="0">
                  <a:lnSpc>
                    <a:spcPct val="100000"/>
                  </a:lnSpc>
                  <a:spcBef>
                    <a:spcPct val="30000"/>
                  </a:spcBef>
                  <a:spcAft>
                    <a:spcPct val="0"/>
                  </a:spcAft>
                  <a:buClrTx/>
                  <a:buSzTx/>
                  <a:buFontTx/>
                  <a:buChar char="-"/>
                  <a:tabLst/>
                  <a:defRPr/>
                </a:pPr>
                <a:r>
                  <a:rPr lang="en-US" b="0" i="0" smtClean="0">
                    <a:latin typeface="Cambria Math" panose="02040503050406030204" pitchFamily="18" charset="0"/>
                  </a:rPr>
                  <a:t>𝑃(𝑥,𝑦)</a:t>
                </a:r>
                <a:r>
                  <a:rPr lang="en-US" smtClean="0"/>
                  <a:t> =&gt; </a:t>
                </a:r>
                <a:r>
                  <a:rPr lang="en-US" i="0">
                    <a:latin typeface="Cambria Math" panose="02040503050406030204" pitchFamily="18" charset="0"/>
                  </a:rPr>
                  <a:t>𝑃(𝑥,−𝑦)</a:t>
                </a:r>
                <a:r>
                  <a:rPr lang="en-US"/>
                  <a:t> </a:t>
                </a:r>
                <a:r>
                  <a:rPr lang="en-US" smtClean="0"/>
                  <a:t>: Nghịch</a:t>
                </a:r>
                <a:r>
                  <a:rPr lang="en-US" baseline="0" smtClean="0"/>
                  <a:t> đảo của P là –P là điểm đối xứng với P qua trục hoành hay </a:t>
                </a:r>
                <a:r>
                  <a:rPr lang="en-US" i="0" smtClean="0">
                    <a:latin typeface="Cambria Math" panose="02040503050406030204" pitchFamily="18" charset="0"/>
                  </a:rPr>
                  <a:t>𝑃</a:t>
                </a:r>
                <a:r>
                  <a:rPr lang="en-US" smtClean="0"/>
                  <a:t> -</a:t>
                </a:r>
                <a:r>
                  <a:rPr lang="en-US"/>
                  <a:t> </a:t>
                </a:r>
                <a:r>
                  <a:rPr lang="en-US" i="0">
                    <a:latin typeface="Cambria Math" panose="02040503050406030204" pitchFamily="18" charset="0"/>
                  </a:rPr>
                  <a:t>𝑃</a:t>
                </a:r>
                <a:r>
                  <a:rPr lang="en-US" smtClean="0"/>
                  <a:t>=</a:t>
                </a:r>
                <a:r>
                  <a:rPr lang="el-GR" i="0">
                    <a:latin typeface="Cambria Math" panose="02040503050406030204" pitchFamily="18" charset="0"/>
                    <a:ea typeface="Cambria Math" panose="02040503050406030204" pitchFamily="18" charset="0"/>
                  </a:rPr>
                  <a:t>𝛰</a:t>
                </a:r>
                <a:r>
                  <a:rPr lang="en-US" smtClean="0"/>
                  <a:t> (điểm</a:t>
                </a:r>
                <a:r>
                  <a:rPr lang="en-US" baseline="0" smtClean="0"/>
                  <a:t> vô cực</a:t>
                </a:r>
                <a:r>
                  <a:rPr lang="en-US" smtClean="0"/>
                  <a:t>)</a:t>
                </a:r>
                <a:endParaRPr lang="en-US" smtClean="0"/>
              </a:p>
              <a:p>
                <a:pPr marL="171450" marR="0" lvl="3" indent="-171450" algn="l" defTabSz="914400" rtl="0" eaLnBrk="0" fontAlgn="base" latinLnBrk="0" hangingPunct="0">
                  <a:lnSpc>
                    <a:spcPct val="100000"/>
                  </a:lnSpc>
                  <a:spcBef>
                    <a:spcPct val="30000"/>
                  </a:spcBef>
                  <a:spcAft>
                    <a:spcPct val="0"/>
                  </a:spcAft>
                  <a:buClrTx/>
                  <a:buSzTx/>
                  <a:buFontTx/>
                  <a:buChar char="-"/>
                  <a:tabLst/>
                  <a:defRPr/>
                </a:pPr>
                <a:endParaRPr lang="en-US" baseline="0" smtClean="0"/>
              </a:p>
              <a:p>
                <a:pPr marL="171450" marR="0" lvl="3" indent="-171450" algn="l" defTabSz="914400" rtl="0" eaLnBrk="0" fontAlgn="base" latinLnBrk="0" hangingPunct="0">
                  <a:lnSpc>
                    <a:spcPct val="100000"/>
                  </a:lnSpc>
                  <a:spcBef>
                    <a:spcPct val="30000"/>
                  </a:spcBef>
                  <a:spcAft>
                    <a:spcPct val="0"/>
                  </a:spcAft>
                  <a:buClrTx/>
                  <a:buSzTx/>
                  <a:buFontTx/>
                  <a:buChar char="-"/>
                  <a:tabLst/>
                  <a:defRPr/>
                </a:pPr>
                <a:endParaRPr lang="en-US"/>
              </a:p>
              <a:p>
                <a:pPr marL="171450" indent="-171450">
                  <a:buFontTx/>
                  <a:buChar char="-"/>
                </a:pPr>
                <a:endParaRPr lang="en-US"/>
              </a:p>
            </p:txBody>
          </p:sp>
        </mc:Fallback>
      </mc:AlternateContent>
      <p:sp>
        <p:nvSpPr>
          <p:cNvPr id="4" name="Slide Number Placeholder 3"/>
          <p:cNvSpPr>
            <a:spLocks noGrp="1"/>
          </p:cNvSpPr>
          <p:nvPr>
            <p:ph type="sldNum" sz="quarter" idx="10"/>
          </p:nvPr>
        </p:nvSpPr>
        <p:spPr/>
        <p:txBody>
          <a:bodyPr/>
          <a:lstStyle/>
          <a:p>
            <a:fld id="{09372F0E-621F-424C-89FF-24BEB03BD4CE}" type="slidenum">
              <a:rPr lang="en-US" altLang="vi-VN" smtClean="0"/>
              <a:pPr/>
              <a:t>64</a:t>
            </a:fld>
            <a:endParaRPr lang="en-US" altLang="vi-VN"/>
          </a:p>
        </p:txBody>
      </p:sp>
    </p:spTree>
    <p:extLst>
      <p:ext uri="{BB962C8B-B14F-4D97-AF65-F5344CB8AC3E}">
        <p14:creationId xmlns:p14="http://schemas.microsoft.com/office/powerpoint/2010/main" val="38454986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marR="0" lvl="3" indent="-171450" algn="l" defTabSz="914400" rtl="0" eaLnBrk="0" fontAlgn="base" latinLnBrk="0" hangingPunct="0">
                  <a:lnSpc>
                    <a:spcPct val="100000"/>
                  </a:lnSpc>
                  <a:spcBef>
                    <a:spcPct val="30000"/>
                  </a:spcBef>
                  <a:spcAft>
                    <a:spcPct val="0"/>
                  </a:spcAft>
                  <a:buClrTx/>
                  <a:buSzTx/>
                  <a:buFontTx/>
                  <a:buChar char="-"/>
                  <a:tabLst/>
                  <a:defRPr/>
                </a:pPr>
                <a:r>
                  <a:rPr lang="en-US" sz="1200"/>
                  <a:t>Để nhân đôi một điểm </a:t>
                </a:r>
                <a14:m>
                  <m:oMath xmlns:m="http://schemas.openxmlformats.org/officeDocument/2006/math">
                    <m:r>
                      <a:rPr lang="en-US" sz="1200" b="0" i="1" smtClean="0">
                        <a:latin typeface="Cambria Math" panose="02040503050406030204" pitchFamily="18" charset="0"/>
                      </a:rPr>
                      <m:t>𝑃</m:t>
                    </m:r>
                  </m:oMath>
                </a14:m>
                <a:r>
                  <a:rPr lang="en-US" sz="1200"/>
                  <a:t> (</a:t>
                </a:r>
                <a14:m>
                  <m:oMath xmlns:m="http://schemas.openxmlformats.org/officeDocument/2006/math">
                    <m:r>
                      <a:rPr lang="en-US" sz="1200" b="0" i="0" smtClean="0">
                        <a:latin typeface="Cambria Math" panose="02040503050406030204" pitchFamily="18" charset="0"/>
                      </a:rPr>
                      <m:t>2</m:t>
                    </m:r>
                    <m:r>
                      <a:rPr lang="en-US" sz="1200" b="0" i="1" smtClean="0">
                        <a:latin typeface="Cambria Math" panose="02040503050406030204" pitchFamily="18" charset="0"/>
                      </a:rPr>
                      <m:t>𝑃</m:t>
                    </m:r>
                  </m:oMath>
                </a14:m>
                <a:r>
                  <a:rPr lang="en-US" sz="1200"/>
                  <a:t> = P+P) chẳng</a:t>
                </a:r>
                <a:r>
                  <a:rPr lang="en-US" sz="1200" baseline="0"/>
                  <a:t> qua là xét trường hợp như P+Q với Q trùng với P =&gt; đường thẳng đi qua P và Q chính là đường tiếp tuyến với đường cong elip tại điểm P.</a:t>
                </a:r>
              </a:p>
              <a:p>
                <a:pPr marL="171450" marR="0" lvl="3" indent="-171450" algn="l" defTabSz="914400" rtl="0" eaLnBrk="0" fontAlgn="base" latinLnBrk="0" hangingPunct="0">
                  <a:lnSpc>
                    <a:spcPct val="100000"/>
                  </a:lnSpc>
                  <a:spcBef>
                    <a:spcPct val="30000"/>
                  </a:spcBef>
                  <a:spcAft>
                    <a:spcPct val="0"/>
                  </a:spcAft>
                  <a:buClrTx/>
                  <a:buSzTx/>
                  <a:buFontTx/>
                  <a:buChar char="-"/>
                  <a:tabLst/>
                  <a:defRPr/>
                </a:pPr>
                <a:r>
                  <a:rPr lang="en-US" sz="1200" baseline="0"/>
                  <a:t>Đường thẳng này cắt đường cong elip tại điểm nào thì đối xứng với điểm đó qua trục Ox chính là tổng của P+P hay 2P</a:t>
                </a:r>
              </a:p>
              <a:p>
                <a:pPr marL="0" marR="0" lvl="3" indent="0" algn="l" defTabSz="914400" rtl="0" eaLnBrk="0" fontAlgn="base" latinLnBrk="0" hangingPunct="0">
                  <a:lnSpc>
                    <a:spcPct val="100000"/>
                  </a:lnSpc>
                  <a:spcBef>
                    <a:spcPct val="30000"/>
                  </a:spcBef>
                  <a:spcAft>
                    <a:spcPct val="0"/>
                  </a:spcAft>
                  <a:buClrTx/>
                  <a:buSzTx/>
                  <a:buFontTx/>
                  <a:buNone/>
                  <a:tabLst/>
                  <a:defRPr/>
                </a:pPr>
                <a:r>
                  <a:rPr lang="en-US" sz="1200" baseline="0"/>
                  <a:t> Với các quy tắc của phép cộng nêu trên giúp ta xác định được tập E(a,b) đã tạo thành một nhóm Abel</a:t>
                </a:r>
                <a:endParaRPr lang="en-US"/>
              </a:p>
              <a:p>
                <a:pPr marL="171450" indent="-171450">
                  <a:buFontTx/>
                  <a:buChar char="-"/>
                </a:pPr>
                <a:endParaRPr lang="en-US"/>
              </a:p>
            </p:txBody>
          </p:sp>
        </mc:Choice>
        <mc:Fallback xmlns="">
          <p:sp>
            <p:nvSpPr>
              <p:cNvPr id="3" name="Notes Placeholder 2"/>
              <p:cNvSpPr>
                <a:spLocks noGrp="1"/>
              </p:cNvSpPr>
              <p:nvPr>
                <p:ph type="body" idx="1"/>
              </p:nvPr>
            </p:nvSpPr>
            <p:spPr/>
            <p:txBody>
              <a:bodyPr/>
              <a:lstStyle/>
              <a:p>
                <a:r>
                  <a:rPr lang="en-US" sz="1200" b="0" i="0" kern="1200" smtClean="0">
                    <a:solidFill>
                      <a:schemeClr val="tx1"/>
                    </a:solidFill>
                    <a:effectLst/>
                    <a:latin typeface="+mn-lt"/>
                    <a:ea typeface="+mn-ea"/>
                    <a:cs typeface="+mn-cs"/>
                  </a:rPr>
                  <a:t>- </a:t>
                </a:r>
                <a:r>
                  <a:rPr lang="vi-VN" sz="1200" b="0" i="0" kern="1200" smtClean="0">
                    <a:solidFill>
                      <a:schemeClr val="tx1"/>
                    </a:solidFill>
                    <a:effectLst/>
                    <a:latin typeface="+mn-lt"/>
                    <a:ea typeface="+mn-ea"/>
                    <a:cs typeface="+mn-cs"/>
                  </a:rPr>
                  <a:t>Trong </a:t>
                </a:r>
                <a:r>
                  <a:rPr lang="vi-VN" sz="1200" b="0" i="0" u="none" strike="noStrike" kern="1200" smtClean="0">
                    <a:solidFill>
                      <a:schemeClr val="tx1"/>
                    </a:solidFill>
                    <a:effectLst/>
                    <a:latin typeface="+mn-lt"/>
                    <a:ea typeface="+mn-ea"/>
                    <a:cs typeface="+mn-cs"/>
                    <a:hlinkClick r:id="rId3" tooltip="Toán học"/>
                  </a:rPr>
                  <a:t>toán học</a:t>
                </a:r>
                <a:r>
                  <a:rPr lang="vi-VN" sz="1200" b="0" i="0" kern="1200" smtClean="0">
                    <a:solidFill>
                      <a:schemeClr val="tx1"/>
                    </a:solidFill>
                    <a:effectLst/>
                    <a:latin typeface="+mn-lt"/>
                    <a:ea typeface="+mn-ea"/>
                    <a:cs typeface="+mn-cs"/>
                  </a:rPr>
                  <a:t>, </a:t>
                </a:r>
                <a:r>
                  <a:rPr lang="vi-VN" sz="1200" b="1" i="0" kern="1200" smtClean="0">
                    <a:solidFill>
                      <a:schemeClr val="tx1"/>
                    </a:solidFill>
                    <a:effectLst/>
                    <a:latin typeface="+mn-lt"/>
                    <a:ea typeface="+mn-ea"/>
                    <a:cs typeface="+mn-cs"/>
                  </a:rPr>
                  <a:t>đơn vị cộng</a:t>
                </a:r>
                <a:r>
                  <a:rPr lang="en-US" sz="1200" b="1" i="0" kern="1200" smtClean="0">
                    <a:solidFill>
                      <a:schemeClr val="tx1"/>
                    </a:solidFill>
                    <a:effectLst/>
                    <a:latin typeface="+mn-lt"/>
                    <a:ea typeface="+mn-ea"/>
                    <a:cs typeface="+mn-cs"/>
                  </a:rPr>
                  <a:t> hay đồng</a:t>
                </a:r>
                <a:r>
                  <a:rPr lang="en-US" sz="1200" b="1" i="0" kern="1200" baseline="0" smtClean="0">
                    <a:solidFill>
                      <a:schemeClr val="tx1"/>
                    </a:solidFill>
                    <a:effectLst/>
                    <a:latin typeface="+mn-lt"/>
                    <a:ea typeface="+mn-ea"/>
                    <a:cs typeface="+mn-cs"/>
                  </a:rPr>
                  <a:t> nhất cộng </a:t>
                </a:r>
                <a:r>
                  <a:rPr lang="en-US" sz="1200" b="1" i="0" kern="1200" smtClean="0">
                    <a:solidFill>
                      <a:schemeClr val="tx1"/>
                    </a:solidFill>
                    <a:effectLst/>
                    <a:latin typeface="+mn-lt"/>
                    <a:ea typeface="+mn-ea"/>
                    <a:cs typeface="+mn-cs"/>
                  </a:rPr>
                  <a:t>(</a:t>
                </a:r>
                <a:r>
                  <a:rPr lang="el-GR" i="0" smtClean="0">
                    <a:latin typeface="Cambria Math" panose="02040503050406030204" pitchFamily="18" charset="0"/>
                    <a:ea typeface="Cambria Math" panose="02040503050406030204" pitchFamily="18" charset="0"/>
                  </a:rPr>
                  <a:t>𝛰</a:t>
                </a:r>
                <a:r>
                  <a:rPr lang="en-US" sz="1200" b="1" i="0" kern="1200" smtClean="0">
                    <a:solidFill>
                      <a:schemeClr val="tx1"/>
                    </a:solidFill>
                    <a:effectLst/>
                    <a:latin typeface="+mn-lt"/>
                    <a:ea typeface="+mn-ea"/>
                    <a:cs typeface="+mn-cs"/>
                  </a:rPr>
                  <a:t>)</a:t>
                </a:r>
                <a:r>
                  <a:rPr lang="vi-VN" sz="1200" b="0" i="0" kern="1200" smtClean="0">
                    <a:solidFill>
                      <a:schemeClr val="tx1"/>
                    </a:solidFill>
                    <a:effectLst/>
                    <a:latin typeface="+mn-lt"/>
                    <a:ea typeface="+mn-ea"/>
                    <a:cs typeface="+mn-cs"/>
                  </a:rPr>
                  <a:t> của một </a:t>
                </a:r>
                <a:r>
                  <a:rPr lang="vi-VN" sz="1200" b="0" i="0" u="none" strike="noStrike" kern="1200" smtClean="0">
                    <a:solidFill>
                      <a:schemeClr val="tx1"/>
                    </a:solidFill>
                    <a:effectLst/>
                    <a:latin typeface="+mn-lt"/>
                    <a:ea typeface="+mn-ea"/>
                    <a:cs typeface="+mn-cs"/>
                    <a:hlinkClick r:id="rId4" tooltip="Tập hợp (toán học)"/>
                  </a:rPr>
                  <a:t>tập hợp</a:t>
                </a:r>
                <a:r>
                  <a:rPr lang="vi-VN" sz="1200" b="0" i="0" kern="1200" smtClean="0">
                    <a:solidFill>
                      <a:schemeClr val="tx1"/>
                    </a:solidFill>
                    <a:effectLst/>
                    <a:latin typeface="+mn-lt"/>
                    <a:ea typeface="+mn-ea"/>
                    <a:cs typeface="+mn-cs"/>
                  </a:rPr>
                  <a:t> có </a:t>
                </a:r>
                <a:r>
                  <a:rPr lang="vi-VN" sz="1200" b="0" i="0" u="none" strike="noStrike" kern="1200" smtClean="0">
                    <a:solidFill>
                      <a:schemeClr val="tx1"/>
                    </a:solidFill>
                    <a:effectLst/>
                    <a:latin typeface="+mn-lt"/>
                    <a:ea typeface="+mn-ea"/>
                    <a:cs typeface="+mn-cs"/>
                    <a:hlinkClick r:id="rId5" tooltip="Phép toán"/>
                  </a:rPr>
                  <a:t>phép toán</a:t>
                </a:r>
                <a:r>
                  <a:rPr lang="vi-VN" sz="1200" b="0" i="0" kern="1200" smtClean="0">
                    <a:solidFill>
                      <a:schemeClr val="tx1"/>
                    </a:solidFill>
                    <a:effectLst/>
                    <a:latin typeface="+mn-lt"/>
                    <a:ea typeface="+mn-ea"/>
                    <a:cs typeface="+mn-cs"/>
                  </a:rPr>
                  <a:t> </a:t>
                </a:r>
                <a:r>
                  <a:rPr lang="vi-VN" sz="1200" b="0" i="0" u="none" strike="noStrike" kern="1200" smtClean="0">
                    <a:solidFill>
                      <a:schemeClr val="tx1"/>
                    </a:solidFill>
                    <a:effectLst/>
                    <a:latin typeface="+mn-lt"/>
                    <a:ea typeface="+mn-ea"/>
                    <a:cs typeface="+mn-cs"/>
                    <a:hlinkClick r:id="rId6" tooltip="Cộng"/>
                  </a:rPr>
                  <a:t>cộng</a:t>
                </a:r>
                <a:r>
                  <a:rPr lang="vi-VN" sz="1200" b="0" i="0" kern="1200" smtClean="0">
                    <a:solidFill>
                      <a:schemeClr val="tx1"/>
                    </a:solidFill>
                    <a:effectLst/>
                    <a:latin typeface="+mn-lt"/>
                    <a:ea typeface="+mn-ea"/>
                    <a:cs typeface="+mn-cs"/>
                  </a:rPr>
                  <a:t> là một </a:t>
                </a:r>
                <a:r>
                  <a:rPr lang="vi-VN" sz="1200" b="0" i="0" u="none" strike="noStrike" kern="1200" smtClean="0">
                    <a:solidFill>
                      <a:schemeClr val="tx1"/>
                    </a:solidFill>
                    <a:effectLst/>
                    <a:latin typeface="+mn-lt"/>
                    <a:ea typeface="+mn-ea"/>
                    <a:cs typeface="+mn-cs"/>
                    <a:hlinkClick r:id="rId7" tooltip="Phần tử (toán học)"/>
                  </a:rPr>
                  <a:t>phần tử</a:t>
                </a:r>
                <a:r>
                  <a:rPr lang="vi-VN" sz="1200" b="0" i="0" kern="1200" smtClean="0">
                    <a:solidFill>
                      <a:schemeClr val="tx1"/>
                    </a:solidFill>
                    <a:effectLst/>
                    <a:latin typeface="+mn-lt"/>
                    <a:ea typeface="+mn-ea"/>
                    <a:cs typeface="+mn-cs"/>
                  </a:rPr>
                  <a:t> mà mọi phần tử </a:t>
                </a:r>
                <a:r>
                  <a:rPr lang="vi-VN" sz="1200" b="0" i="1" kern="1200" smtClean="0">
                    <a:solidFill>
                      <a:schemeClr val="tx1"/>
                    </a:solidFill>
                    <a:effectLst/>
                    <a:latin typeface="+mn-lt"/>
                    <a:ea typeface="+mn-ea"/>
                    <a:cs typeface="+mn-cs"/>
                  </a:rPr>
                  <a:t>x</a:t>
                </a:r>
                <a:r>
                  <a:rPr lang="vi-VN" sz="1200" b="0" i="0" kern="1200" smtClean="0">
                    <a:solidFill>
                      <a:schemeClr val="tx1"/>
                    </a:solidFill>
                    <a:effectLst/>
                    <a:latin typeface="+mn-lt"/>
                    <a:ea typeface="+mn-ea"/>
                    <a:cs typeface="+mn-cs"/>
                  </a:rPr>
                  <a:t> cộng với nó luôn bằng </a:t>
                </a:r>
                <a:r>
                  <a:rPr lang="vi-VN" sz="1200" b="0" i="1" kern="1200" smtClean="0">
                    <a:solidFill>
                      <a:schemeClr val="tx1"/>
                    </a:solidFill>
                    <a:effectLst/>
                    <a:latin typeface="+mn-lt"/>
                    <a:ea typeface="+mn-ea"/>
                    <a:cs typeface="+mn-cs"/>
                  </a:rPr>
                  <a:t>x</a:t>
                </a:r>
                <a:r>
                  <a:rPr lang="vi-VN" sz="1200" b="0" i="0" kern="1200" smtClean="0">
                    <a:solidFill>
                      <a:schemeClr val="tx1"/>
                    </a:solidFill>
                    <a:effectLst/>
                    <a:latin typeface="+mn-lt"/>
                    <a:ea typeface="+mn-ea"/>
                    <a:cs typeface="+mn-cs"/>
                  </a:rPr>
                  <a:t>. </a:t>
                </a:r>
                <a:endParaRPr lang="en-US" sz="1200" b="0" i="0" kern="1200" smtClean="0">
                  <a:solidFill>
                    <a:schemeClr val="tx1"/>
                  </a:solidFill>
                  <a:effectLst/>
                  <a:latin typeface="+mn-lt"/>
                  <a:ea typeface="+mn-ea"/>
                  <a:cs typeface="+mn-cs"/>
                </a:endParaRPr>
              </a:p>
              <a:p>
                <a:pPr marL="171450" indent="-171450">
                  <a:buFontTx/>
                  <a:buChar char="-"/>
                </a:pPr>
                <a:r>
                  <a:rPr lang="vi-VN" sz="1200" b="0" i="0" kern="1200" smtClean="0">
                    <a:solidFill>
                      <a:schemeClr val="tx1"/>
                    </a:solidFill>
                    <a:effectLst/>
                    <a:latin typeface="+mn-lt"/>
                    <a:ea typeface="+mn-ea"/>
                    <a:cs typeface="+mn-cs"/>
                  </a:rPr>
                  <a:t>Một trong những đơn vị cộng quen thuộc nhất là </a:t>
                </a:r>
                <a:r>
                  <a:rPr lang="vi-VN" sz="1200" b="0" i="0" u="none" strike="noStrike" kern="1200" smtClean="0">
                    <a:solidFill>
                      <a:schemeClr val="tx1"/>
                    </a:solidFill>
                    <a:effectLst/>
                    <a:latin typeface="+mn-lt"/>
                    <a:ea typeface="+mn-ea"/>
                    <a:cs typeface="+mn-cs"/>
                    <a:hlinkClick r:id="rId8" tooltip="Số 0"/>
                  </a:rPr>
                  <a:t>số 0</a:t>
                </a:r>
                <a:r>
                  <a:rPr lang="vi-VN" sz="1200" b="0" i="0" kern="1200" smtClean="0">
                    <a:solidFill>
                      <a:schemeClr val="tx1"/>
                    </a:solidFill>
                    <a:effectLst/>
                    <a:latin typeface="+mn-lt"/>
                    <a:ea typeface="+mn-ea"/>
                    <a:cs typeface="+mn-cs"/>
                  </a:rPr>
                  <a:t> trong Toán học cơ bản, ngoài ra còn có các đơn vị cộng khác trong các cấu trúc toán học khác mà phép cộng được định nghĩa, như trong </a:t>
                </a:r>
                <a:r>
                  <a:rPr lang="vi-VN" sz="1200" b="0" i="0" u="none" strike="noStrike" kern="1200" smtClean="0">
                    <a:solidFill>
                      <a:schemeClr val="tx1"/>
                    </a:solidFill>
                    <a:effectLst/>
                    <a:latin typeface="+mn-lt"/>
                    <a:ea typeface="+mn-ea"/>
                    <a:cs typeface="+mn-cs"/>
                    <a:hlinkClick r:id="rId9" tooltip="Nhóm (toán học)"/>
                  </a:rPr>
                  <a:t>nhóm</a:t>
                </a:r>
                <a:r>
                  <a:rPr lang="vi-VN" sz="1200" b="0" i="0" kern="1200" smtClean="0">
                    <a:solidFill>
                      <a:schemeClr val="tx1"/>
                    </a:solidFill>
                    <a:effectLst/>
                    <a:latin typeface="+mn-lt"/>
                    <a:ea typeface="+mn-ea"/>
                    <a:cs typeface="+mn-cs"/>
                  </a:rPr>
                  <a:t> và </a:t>
                </a:r>
                <a:r>
                  <a:rPr lang="vi-VN" sz="1200" b="0" i="0" u="none" strike="noStrike" kern="1200" smtClean="0">
                    <a:solidFill>
                      <a:schemeClr val="tx1"/>
                    </a:solidFill>
                    <a:effectLst/>
                    <a:latin typeface="+mn-lt"/>
                    <a:ea typeface="+mn-ea"/>
                    <a:cs typeface="+mn-cs"/>
                    <a:hlinkClick r:id="rId10" tooltip="Vành"/>
                  </a:rPr>
                  <a:t>vành</a:t>
                </a:r>
                <a:r>
                  <a:rPr lang="vi-VN" sz="1200" b="0" i="0" kern="1200" smtClean="0">
                    <a:solidFill>
                      <a:schemeClr val="tx1"/>
                    </a:solidFill>
                    <a:effectLst/>
                    <a:latin typeface="+mn-lt"/>
                    <a:ea typeface="+mn-ea"/>
                    <a:cs typeface="+mn-cs"/>
                  </a:rPr>
                  <a:t>.</a:t>
                </a:r>
                <a:endParaRPr lang="en-US" sz="1200" b="0" i="0" kern="1200" smtClean="0">
                  <a:solidFill>
                    <a:schemeClr val="tx1"/>
                  </a:solidFill>
                  <a:effectLst/>
                  <a:latin typeface="+mn-lt"/>
                  <a:ea typeface="+mn-ea"/>
                  <a:cs typeface="+mn-cs"/>
                </a:endParaRPr>
              </a:p>
              <a:p>
                <a:pPr marL="171450" marR="0" lvl="3" indent="-171450" algn="l" defTabSz="914400" rtl="0" eaLnBrk="0" fontAlgn="base" latinLnBrk="0" hangingPunct="0">
                  <a:lnSpc>
                    <a:spcPct val="100000"/>
                  </a:lnSpc>
                  <a:spcBef>
                    <a:spcPct val="30000"/>
                  </a:spcBef>
                  <a:spcAft>
                    <a:spcPct val="0"/>
                  </a:spcAft>
                  <a:buClrTx/>
                  <a:buSzTx/>
                  <a:buFontTx/>
                  <a:buChar char="-"/>
                  <a:tabLst/>
                  <a:defRPr/>
                </a:pPr>
                <a:r>
                  <a:rPr lang="en-US" b="0" i="0" smtClean="0">
                    <a:latin typeface="Cambria Math" panose="02040503050406030204" pitchFamily="18" charset="0"/>
                  </a:rPr>
                  <a:t>𝑃(𝑥,𝑦)</a:t>
                </a:r>
                <a:r>
                  <a:rPr lang="en-US" smtClean="0"/>
                  <a:t> =&gt; </a:t>
                </a:r>
                <a:r>
                  <a:rPr lang="en-US" i="0">
                    <a:latin typeface="Cambria Math" panose="02040503050406030204" pitchFamily="18" charset="0"/>
                  </a:rPr>
                  <a:t>𝑃(𝑥,−𝑦)</a:t>
                </a:r>
                <a:r>
                  <a:rPr lang="en-US"/>
                  <a:t> </a:t>
                </a:r>
                <a:r>
                  <a:rPr lang="en-US" smtClean="0"/>
                  <a:t>: Nghịch</a:t>
                </a:r>
                <a:r>
                  <a:rPr lang="en-US" baseline="0" smtClean="0"/>
                  <a:t> đảo của P là –P là điểm đối xứng với P qua trục hoành</a:t>
                </a:r>
              </a:p>
              <a:p>
                <a:pPr marL="171450" marR="0" lvl="3" indent="-171450" algn="l" defTabSz="914400" rtl="0" eaLnBrk="0" fontAlgn="base" latinLnBrk="0" hangingPunct="0">
                  <a:lnSpc>
                    <a:spcPct val="100000"/>
                  </a:lnSpc>
                  <a:spcBef>
                    <a:spcPct val="30000"/>
                  </a:spcBef>
                  <a:spcAft>
                    <a:spcPct val="0"/>
                  </a:spcAft>
                  <a:buClrTx/>
                  <a:buSzTx/>
                  <a:buFontTx/>
                  <a:buChar char="-"/>
                  <a:tabLst/>
                  <a:defRPr/>
                </a:pPr>
                <a:endParaRPr lang="en-US"/>
              </a:p>
              <a:p>
                <a:pPr marL="171450" indent="-171450">
                  <a:buFontTx/>
                  <a:buChar char="-"/>
                </a:pPr>
                <a:endParaRPr lang="en-US"/>
              </a:p>
            </p:txBody>
          </p:sp>
        </mc:Fallback>
      </mc:AlternateContent>
      <p:sp>
        <p:nvSpPr>
          <p:cNvPr id="4" name="Slide Number Placeholder 3"/>
          <p:cNvSpPr>
            <a:spLocks noGrp="1"/>
          </p:cNvSpPr>
          <p:nvPr>
            <p:ph type="sldNum" sz="quarter" idx="10"/>
          </p:nvPr>
        </p:nvSpPr>
        <p:spPr/>
        <p:txBody>
          <a:bodyPr/>
          <a:lstStyle/>
          <a:p>
            <a:fld id="{09372F0E-621F-424C-89FF-24BEB03BD4CE}" type="slidenum">
              <a:rPr lang="en-US" altLang="vi-VN" smtClean="0"/>
              <a:pPr/>
              <a:t>65</a:t>
            </a:fld>
            <a:endParaRPr lang="en-US" altLang="vi-VN"/>
          </a:p>
        </p:txBody>
      </p:sp>
    </p:spTree>
    <p:extLst>
      <p:ext uri="{BB962C8B-B14F-4D97-AF65-F5344CB8AC3E}">
        <p14:creationId xmlns:p14="http://schemas.microsoft.com/office/powerpoint/2010/main" val="31880376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4" indent="0" algn="l" defTabSz="914400" rtl="0" eaLnBrk="0" fontAlgn="base" latinLnBrk="0" hangingPunct="0">
              <a:lnSpc>
                <a:spcPct val="100000"/>
              </a:lnSpc>
              <a:spcBef>
                <a:spcPct val="30000"/>
              </a:spcBef>
              <a:spcAft>
                <a:spcPct val="0"/>
              </a:spcAft>
              <a:buClrTx/>
              <a:buSzTx/>
              <a:buFontTx/>
              <a:buNone/>
              <a:tabLst/>
              <a:defRPr/>
            </a:pPr>
            <a:r>
              <a:rPr lang="en-US"/>
              <a:t>Phép toán hai ngôi trên tập hợp G là một ánh xạ tích đề các G × G vào G</a:t>
            </a:r>
          </a:p>
          <a:p>
            <a:endParaRPr lang="en-US"/>
          </a:p>
        </p:txBody>
      </p:sp>
      <p:sp>
        <p:nvSpPr>
          <p:cNvPr id="4" name="Slide Number Placeholder 3"/>
          <p:cNvSpPr>
            <a:spLocks noGrp="1"/>
          </p:cNvSpPr>
          <p:nvPr>
            <p:ph type="sldNum" sz="quarter" idx="10"/>
          </p:nvPr>
        </p:nvSpPr>
        <p:spPr/>
        <p:txBody>
          <a:bodyPr/>
          <a:lstStyle/>
          <a:p>
            <a:fld id="{09372F0E-621F-424C-89FF-24BEB03BD4CE}" type="slidenum">
              <a:rPr lang="en-US" altLang="vi-VN" smtClean="0"/>
              <a:pPr/>
              <a:t>66</a:t>
            </a:fld>
            <a:endParaRPr lang="en-US" altLang="vi-VN"/>
          </a:p>
        </p:txBody>
      </p:sp>
    </p:spTree>
    <p:extLst>
      <p:ext uri="{BB962C8B-B14F-4D97-AF65-F5344CB8AC3E}">
        <p14:creationId xmlns:p14="http://schemas.microsoft.com/office/powerpoint/2010/main" val="34290555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vi-VN"/>
              <a:t>Tính đóng: nếu a và b ∈ G thì a ∗ b ∈ G </a:t>
            </a:r>
          </a:p>
          <a:p>
            <a:pPr lvl="0"/>
            <a:r>
              <a:rPr lang="vi-VN"/>
              <a:t>Tính kết hợp: a∗(b∗c) = (a∗b)∗c 	với ∀ a,b,c ∈ G</a:t>
            </a:r>
          </a:p>
          <a:p>
            <a:pPr lvl="0"/>
            <a:r>
              <a:rPr lang="vi-VN"/>
              <a:t>Phần tử đơn vị: tồn tại duy nhất một phần tử đơn vị e sao cho a∗e = e∗a = a</a:t>
            </a:r>
            <a:r>
              <a:rPr lang="en-US"/>
              <a:t>, </a:t>
            </a:r>
            <a:r>
              <a:rPr lang="vi-VN"/>
              <a:t>với ∀ a ∈ G</a:t>
            </a:r>
          </a:p>
          <a:p>
            <a:pPr lvl="0"/>
            <a:r>
              <a:rPr lang="vi-VN"/>
              <a:t>Phần tử nghịch đảo: với mỗi phần tử a ∈ G, tồn tại duy nhất một phần tử a’ ∈ G sao cho a∗a’ = a’∗a = e</a:t>
            </a:r>
          </a:p>
          <a:p>
            <a:pPr lvl="0"/>
            <a:r>
              <a:rPr lang="vi-VN"/>
              <a:t>Tính giao hoán: a∗b = b∗a	</a:t>
            </a:r>
            <a:r>
              <a:rPr lang="en-US"/>
              <a:t>, </a:t>
            </a:r>
            <a:r>
              <a:rPr lang="vi-VN"/>
              <a:t>với ∀ a,b ∈ G</a:t>
            </a:r>
          </a:p>
          <a:p>
            <a:endParaRPr lang="en-US"/>
          </a:p>
        </p:txBody>
      </p:sp>
      <p:sp>
        <p:nvSpPr>
          <p:cNvPr id="4" name="Slide Number Placeholder 3"/>
          <p:cNvSpPr>
            <a:spLocks noGrp="1"/>
          </p:cNvSpPr>
          <p:nvPr>
            <p:ph type="sldNum" sz="quarter" idx="10"/>
          </p:nvPr>
        </p:nvSpPr>
        <p:spPr/>
        <p:txBody>
          <a:bodyPr/>
          <a:lstStyle/>
          <a:p>
            <a:fld id="{09372F0E-621F-424C-89FF-24BEB03BD4CE}" type="slidenum">
              <a:rPr lang="en-US" altLang="vi-VN" smtClean="0"/>
              <a:pPr/>
              <a:t>67</a:t>
            </a:fld>
            <a:endParaRPr lang="en-US" altLang="vi-VN"/>
          </a:p>
        </p:txBody>
      </p:sp>
    </p:spTree>
    <p:extLst>
      <p:ext uri="{BB962C8B-B14F-4D97-AF65-F5344CB8AC3E}">
        <p14:creationId xmlns:p14="http://schemas.microsoft.com/office/powerpoint/2010/main" val="7060112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Trong phần</a:t>
            </a:r>
            <a:r>
              <a:rPr lang="en-US" baseline="0"/>
              <a:t> này ta sẽ biểu diễn một số kết quả của phép cộng các điểm trên các đường cong elip trên trường số thực</a:t>
            </a:r>
            <a:endParaRPr lang="en-US"/>
          </a:p>
        </p:txBody>
      </p:sp>
      <p:sp>
        <p:nvSpPr>
          <p:cNvPr id="4" name="Slide Number Placeholder 3"/>
          <p:cNvSpPr>
            <a:spLocks noGrp="1"/>
          </p:cNvSpPr>
          <p:nvPr>
            <p:ph type="sldNum" sz="quarter" idx="10"/>
          </p:nvPr>
        </p:nvSpPr>
        <p:spPr/>
        <p:txBody>
          <a:bodyPr/>
          <a:lstStyle/>
          <a:p>
            <a:fld id="{09372F0E-621F-424C-89FF-24BEB03BD4CE}" type="slidenum">
              <a:rPr lang="en-US" altLang="vi-VN" smtClean="0"/>
              <a:pPr/>
              <a:t>68</a:t>
            </a:fld>
            <a:endParaRPr lang="en-US" altLang="vi-VN"/>
          </a:p>
        </p:txBody>
      </p:sp>
    </p:spTree>
    <p:extLst>
      <p:ext uri="{BB962C8B-B14F-4D97-AF65-F5344CB8AC3E}">
        <p14:creationId xmlns:p14="http://schemas.microsoft.com/office/powerpoint/2010/main" val="4900947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Trong nghiên</a:t>
            </a:r>
            <a:r>
              <a:rPr lang="en-US" baseline="0"/>
              <a:t> cứu của </a:t>
            </a:r>
            <a:r>
              <a:rPr lang="en-US" sz="1200" b="0" i="0" u="none" strike="noStrike" kern="1200" baseline="0">
                <a:solidFill>
                  <a:schemeClr val="tx1"/>
                </a:solidFill>
                <a:latin typeface="+mn-lt"/>
                <a:ea typeface="+mn-ea"/>
                <a:cs typeface="+mn-cs"/>
              </a:rPr>
              <a:t>FERN99 chỉ ra rằng đường cong nguyên tố phù hợp cho thực thi phần mềm của hệ mã (do với đường cong nguyên tố không cần thực hiện các phép bit-fiddling như đường cong nhị phân), trong khi đường cong nhị phân phù hợp cho thực thi phần cứng của hệ mã (do cần rất ít cổng logic để tạo ra một hệ mã mạnh, nhanh)</a:t>
            </a:r>
            <a:endParaRPr lang="en-US"/>
          </a:p>
        </p:txBody>
      </p:sp>
      <p:sp>
        <p:nvSpPr>
          <p:cNvPr id="4" name="Slide Number Placeholder 3"/>
          <p:cNvSpPr>
            <a:spLocks noGrp="1"/>
          </p:cNvSpPr>
          <p:nvPr>
            <p:ph type="sldNum" sz="quarter" idx="10"/>
          </p:nvPr>
        </p:nvSpPr>
        <p:spPr/>
        <p:txBody>
          <a:bodyPr/>
          <a:lstStyle/>
          <a:p>
            <a:fld id="{09372F0E-621F-424C-89FF-24BEB03BD4CE}" type="slidenum">
              <a:rPr lang="en-US" altLang="vi-VN" smtClean="0"/>
              <a:pPr/>
              <a:t>69</a:t>
            </a:fld>
            <a:endParaRPr lang="en-US" altLang="vi-VN"/>
          </a:p>
        </p:txBody>
      </p:sp>
    </p:spTree>
    <p:extLst>
      <p:ext uri="{BB962C8B-B14F-4D97-AF65-F5344CB8AC3E}">
        <p14:creationId xmlns:p14="http://schemas.microsoft.com/office/powerpoint/2010/main" val="7868377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r>
              <a:rPr lang="vi-VN"/>
              <a:t>Không có cách giải thích hình học rõ ràng nào về số học đường cong elliptic trên các trường hữu hạn.</a:t>
            </a:r>
            <a:endParaRPr lang="en-US"/>
          </a:p>
          <a:p>
            <a:r>
              <a:rPr lang="en-US"/>
              <a:t>- </a:t>
            </a:r>
            <a:r>
              <a:rPr lang="vi-VN"/>
              <a:t>Việc giải thích đại số được sử dụng cho số học đường cong elliptic trên các số thực có thể dễ dàng chuyển sang</a:t>
            </a:r>
            <a:r>
              <a:rPr lang="en-US"/>
              <a:t> Zp</a:t>
            </a:r>
            <a:r>
              <a:rPr lang="vi-VN"/>
              <a:t>, và đây là cách tiếp cận mà chúng tôi thực hiện.</a:t>
            </a:r>
            <a:endParaRPr lang="en-US"/>
          </a:p>
        </p:txBody>
      </p:sp>
      <p:sp>
        <p:nvSpPr>
          <p:cNvPr id="4" name="Slide Number Placeholder 3"/>
          <p:cNvSpPr>
            <a:spLocks noGrp="1"/>
          </p:cNvSpPr>
          <p:nvPr>
            <p:ph type="sldNum" sz="quarter" idx="10"/>
          </p:nvPr>
        </p:nvSpPr>
        <p:spPr/>
        <p:txBody>
          <a:bodyPr/>
          <a:lstStyle/>
          <a:p>
            <a:fld id="{09372F0E-621F-424C-89FF-24BEB03BD4CE}" type="slidenum">
              <a:rPr lang="en-US" altLang="vi-VN" smtClean="0"/>
              <a:pPr/>
              <a:t>70</a:t>
            </a:fld>
            <a:endParaRPr lang="en-US" altLang="vi-VN"/>
          </a:p>
        </p:txBody>
      </p:sp>
    </p:spTree>
    <p:extLst>
      <p:ext uri="{BB962C8B-B14F-4D97-AF65-F5344CB8AC3E}">
        <p14:creationId xmlns:p14="http://schemas.microsoft.com/office/powerpoint/2010/main" val="1211397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r>
              <a:rPr lang="vi-VN"/>
              <a:t>Điểm</a:t>
            </a:r>
            <a:r>
              <a:rPr lang="vi-VN" baseline="0"/>
              <a:t> khác biệt so với mật mã khóa đối xứng là các bên tham gia liên lạc mật đều sở hữu một cặp khóa: khóa công khai và khóa bí mật. </a:t>
            </a:r>
          </a:p>
          <a:p>
            <a:r>
              <a:rPr lang="en-US" baseline="0"/>
              <a:t>- </a:t>
            </a:r>
            <a:r>
              <a:rPr lang="vi-VN" baseline="0"/>
              <a:t>Khóa công khai được gửi lên kênh truyền công khai cho mọi người biết, khóa bí mật được chủ nhân giữ lại cho riêng mình sử dụng.</a:t>
            </a:r>
          </a:p>
          <a:p>
            <a:r>
              <a:rPr lang="en-US" baseline="0"/>
              <a:t>- </a:t>
            </a:r>
            <a:r>
              <a:rPr lang="vi-VN" baseline="0"/>
              <a:t>Hai khóa này có mối quan hệ toán học với nhau, tuy nhiên, biết được khóa công khai, rất khó có thể tính toán ra được khóa bí mật.</a:t>
            </a:r>
          </a:p>
          <a:p>
            <a:r>
              <a:rPr lang="en-US" baseline="0"/>
              <a:t>- </a:t>
            </a:r>
            <a:r>
              <a:rPr lang="vi-VN" baseline="0"/>
              <a:t>Cá</a:t>
            </a:r>
            <a:r>
              <a:rPr lang="en-US" baseline="0"/>
              <a:t>c</a:t>
            </a:r>
            <a:r>
              <a:rPr lang="vi-VN" baseline="0"/>
              <a:t> hàm toán học một chiều one-way function được áp dụng cho mối quan hệ này, và độ phức tạp tính toán của các hàm một chiều là một trong các thước đo độ bí mật của hệ mật khóa công khai.</a:t>
            </a:r>
          </a:p>
          <a:p>
            <a:r>
              <a:rPr lang="en-US" baseline="0"/>
              <a:t>- </a:t>
            </a:r>
            <a:r>
              <a:rPr lang="vi-VN" baseline="0"/>
              <a:t>Ví dụ về hàm một chiều là bài toán nhân tử hóa số nguyên hay bài toán logarit rời rạc được áp dụng trong các hệ mật khóa công khai sẽ trình bày ở phần sau.</a:t>
            </a:r>
            <a:endParaRPr lang="vi-VN"/>
          </a:p>
          <a:p>
            <a:endParaRPr lang="vi-VN"/>
          </a:p>
          <a:p>
            <a:endParaRPr lang="en-US"/>
          </a:p>
        </p:txBody>
      </p:sp>
      <p:sp>
        <p:nvSpPr>
          <p:cNvPr id="4" name="Slide Number Placeholder 3"/>
          <p:cNvSpPr>
            <a:spLocks noGrp="1"/>
          </p:cNvSpPr>
          <p:nvPr>
            <p:ph type="sldNum" sz="quarter" idx="10"/>
          </p:nvPr>
        </p:nvSpPr>
        <p:spPr/>
        <p:txBody>
          <a:bodyPr/>
          <a:lstStyle/>
          <a:p>
            <a:fld id="{09372F0E-621F-424C-89FF-24BEB03BD4CE}" type="slidenum">
              <a:rPr lang="en-US" altLang="vi-VN" smtClean="0"/>
              <a:pPr/>
              <a:t>7</a:t>
            </a:fld>
            <a:endParaRPr lang="en-US" altLang="vi-VN"/>
          </a:p>
        </p:txBody>
      </p:sp>
    </p:spTree>
    <p:extLst>
      <p:ext uri="{BB962C8B-B14F-4D97-AF65-F5344CB8AC3E}">
        <p14:creationId xmlns:p14="http://schemas.microsoft.com/office/powerpoint/2010/main" val="25759150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372F0E-621F-424C-89FF-24BEB03BD4CE}" type="slidenum">
              <a:rPr lang="en-US" altLang="vi-VN" smtClean="0"/>
              <a:pPr/>
              <a:t>71</a:t>
            </a:fld>
            <a:endParaRPr lang="en-US" altLang="vi-VN"/>
          </a:p>
        </p:txBody>
      </p:sp>
    </p:spTree>
    <p:extLst>
      <p:ext uri="{BB962C8B-B14F-4D97-AF65-F5344CB8AC3E}">
        <p14:creationId xmlns:p14="http://schemas.microsoft.com/office/powerpoint/2010/main" val="11411948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t>- Bảng</a:t>
                </a:r>
                <a:r>
                  <a:rPr lang="en-US" baseline="0"/>
                  <a:t> bên trái liệt kê các điểm (ngoại trừ điểm vô cực) thuộc </a:t>
                </a:r>
                <a14:m>
                  <m:oMath xmlns:m="http://schemas.openxmlformats.org/officeDocument/2006/math">
                    <m:sSub>
                      <m:sSubPr>
                        <m:ctrlPr>
                          <a:rPr lang="en-US" i="1" smtClean="0">
                            <a:latin typeface="Cambria Math"/>
                          </a:rPr>
                        </m:ctrlPr>
                      </m:sSubPr>
                      <m:e>
                        <m:r>
                          <a:rPr lang="en-US" i="1">
                            <a:latin typeface="Cambria Math" panose="02040503050406030204" pitchFamily="18" charset="0"/>
                          </a:rPr>
                          <m:t>𝐸</m:t>
                        </m:r>
                      </m:e>
                      <m:sub>
                        <m:r>
                          <a:rPr lang="en-US" b="0" i="1" smtClean="0">
                            <a:latin typeface="Cambria Math" panose="02040503050406030204" pitchFamily="18" charset="0"/>
                          </a:rPr>
                          <m:t>23</m:t>
                        </m:r>
                      </m:sub>
                    </m:sSub>
                    <m:r>
                      <a:rPr lang="en-US" i="1">
                        <a:latin typeface="Cambria Math" panose="02040503050406030204" pitchFamily="18" charset="0"/>
                      </a:rPr>
                      <m:t>(</m:t>
                    </m:r>
                    <m:r>
                      <a:rPr lang="en-US" b="0" i="0" smtClean="0">
                        <a:latin typeface="Cambria Math" panose="02040503050406030204" pitchFamily="18" charset="0"/>
                      </a:rPr>
                      <m:t>1</m:t>
                    </m:r>
                    <m:r>
                      <a:rPr lang="en-US" i="0">
                        <a:latin typeface="Cambria Math" panose="02040503050406030204" pitchFamily="18" charset="0"/>
                      </a:rPr>
                      <m:t>,</m:t>
                    </m:r>
                    <m:r>
                      <a:rPr lang="en-US" b="0" i="0" smtClean="0">
                        <a:latin typeface="Cambria Math" panose="02040503050406030204" pitchFamily="18" charset="0"/>
                      </a:rPr>
                      <m:t>1</m:t>
                    </m:r>
                    <m:r>
                      <a:rPr lang="en-US" i="1">
                        <a:latin typeface="Cambria Math" panose="02040503050406030204" pitchFamily="18" charset="0"/>
                      </a:rPr>
                      <m:t>)</m:t>
                    </m:r>
                  </m:oMath>
                </a14:m>
                <a:r>
                  <a:rPr lang="en-US"/>
                  <a:t> </a:t>
                </a:r>
              </a:p>
              <a:p>
                <a:r>
                  <a:rPr lang="en-US"/>
                  <a:t>- Hình</a:t>
                </a:r>
                <a:r>
                  <a:rPr lang="en-US" baseline="0"/>
                  <a:t> bên phải vẽ các điểm thuộc </a:t>
                </a:r>
                <a14:m>
                  <m:oMath xmlns:m="http://schemas.openxmlformats.org/officeDocument/2006/math">
                    <m:sSub>
                      <m:sSubPr>
                        <m:ctrlPr>
                          <a:rPr lang="en-US" i="1" smtClean="0">
                            <a:latin typeface="Cambria Math"/>
                          </a:rPr>
                        </m:ctrlPr>
                      </m:sSubPr>
                      <m:e>
                        <m:r>
                          <a:rPr lang="en-US" i="1">
                            <a:latin typeface="Cambria Math" panose="02040503050406030204" pitchFamily="18" charset="0"/>
                          </a:rPr>
                          <m:t>𝐸</m:t>
                        </m:r>
                      </m:e>
                      <m:sub>
                        <m:r>
                          <a:rPr lang="en-US" b="0" i="1" smtClean="0">
                            <a:latin typeface="Cambria Math" panose="02040503050406030204" pitchFamily="18" charset="0"/>
                          </a:rPr>
                          <m:t>23</m:t>
                        </m:r>
                      </m:sub>
                    </m:sSub>
                    <m:d>
                      <m:dPr>
                        <m:ctrlPr>
                          <a:rPr lang="en-US" b="0" i="1">
                            <a:latin typeface="Cambria Math"/>
                          </a:rPr>
                        </m:ctrlPr>
                      </m:dPr>
                      <m:e>
                        <m:r>
                          <a:rPr lang="en-US" b="0" i="0" smtClean="0">
                            <a:latin typeface="Cambria Math" panose="02040503050406030204" pitchFamily="18" charset="0"/>
                          </a:rPr>
                          <m:t>1</m:t>
                        </m:r>
                        <m:r>
                          <a:rPr lang="en-US" i="0">
                            <a:latin typeface="Cambria Math" panose="02040503050406030204" pitchFamily="18" charset="0"/>
                          </a:rPr>
                          <m:t>,</m:t>
                        </m:r>
                        <m:r>
                          <a:rPr lang="en-US" b="0" i="0" smtClean="0">
                            <a:latin typeface="Cambria Math" panose="02040503050406030204" pitchFamily="18" charset="0"/>
                          </a:rPr>
                          <m:t>1</m:t>
                        </m:r>
                      </m:e>
                    </m:d>
                  </m:oMath>
                </a14:m>
                <a:r>
                  <a:rPr lang="en-US"/>
                  <a:t>, các</a:t>
                </a:r>
                <a:r>
                  <a:rPr lang="en-US" baseline="0"/>
                  <a:t> điểm này đối xứng với nhau qua đường y=11.5 (ngoại trừ điểm (4,0)</a:t>
                </a:r>
                <a:endParaRPr lang="en-US"/>
              </a:p>
            </p:txBody>
          </p:sp>
        </mc:Choice>
        <mc:Fallback xmlns="">
          <p:sp>
            <p:nvSpPr>
              <p:cNvPr id="3" name="Notes Placeholder 2"/>
              <p:cNvSpPr>
                <a:spLocks noGrp="1"/>
              </p:cNvSpPr>
              <p:nvPr>
                <p:ph type="body" idx="1"/>
              </p:nvPr>
            </p:nvSpPr>
            <p:spPr/>
            <p:txBody>
              <a:bodyPr/>
              <a:lstStyle/>
              <a:p>
                <a:r>
                  <a:rPr lang="en-US" smtClean="0"/>
                  <a:t>- Bảng</a:t>
                </a:r>
                <a:r>
                  <a:rPr lang="en-US" baseline="0" smtClean="0"/>
                  <a:t> bên trái liệt kê các điểm (ngoại trừ điểm vô cực) thuộc </a:t>
                </a:r>
                <a:r>
                  <a:rPr lang="en-US" i="0">
                    <a:latin typeface="Cambria Math" panose="02040503050406030204" pitchFamily="18" charset="0"/>
                  </a:rPr>
                  <a:t>𝐸</a:t>
                </a:r>
                <a:r>
                  <a:rPr lang="en-US" i="0" smtClean="0">
                    <a:latin typeface="Cambria Math" panose="02040503050406030204" pitchFamily="18" charset="0"/>
                  </a:rPr>
                  <a:t>_</a:t>
                </a:r>
                <a:r>
                  <a:rPr lang="en-US" b="0" i="0" smtClean="0">
                    <a:latin typeface="Cambria Math" panose="02040503050406030204" pitchFamily="18" charset="0"/>
                  </a:rPr>
                  <a:t>23</a:t>
                </a:r>
                <a:r>
                  <a:rPr lang="en-US" b="0" i="0">
                    <a:latin typeface="Cambria Math" panose="02040503050406030204" pitchFamily="18" charset="0"/>
                  </a:rPr>
                  <a:t> </a:t>
                </a:r>
                <a:r>
                  <a:rPr lang="en-US" i="0">
                    <a:latin typeface="Cambria Math" panose="02040503050406030204" pitchFamily="18" charset="0"/>
                  </a:rPr>
                  <a:t>(</a:t>
                </a:r>
                <a:r>
                  <a:rPr lang="en-US" b="0" i="0" smtClean="0">
                    <a:latin typeface="Cambria Math" panose="02040503050406030204" pitchFamily="18" charset="0"/>
                  </a:rPr>
                  <a:t>1</a:t>
                </a:r>
                <a:r>
                  <a:rPr lang="en-US" i="0">
                    <a:latin typeface="Cambria Math" panose="02040503050406030204" pitchFamily="18" charset="0"/>
                  </a:rPr>
                  <a:t>,</a:t>
                </a:r>
                <a:r>
                  <a:rPr lang="en-US" b="0" i="0" smtClean="0">
                    <a:latin typeface="Cambria Math" panose="02040503050406030204" pitchFamily="18" charset="0"/>
                  </a:rPr>
                  <a:t>1</a:t>
                </a:r>
                <a:r>
                  <a:rPr lang="en-US" i="0">
                    <a:latin typeface="Cambria Math" panose="02040503050406030204" pitchFamily="18" charset="0"/>
                  </a:rPr>
                  <a:t>)</a:t>
                </a:r>
                <a:r>
                  <a:rPr lang="en-US"/>
                  <a:t> </a:t>
                </a:r>
                <a:endParaRPr lang="en-US" smtClean="0"/>
              </a:p>
              <a:p>
                <a:r>
                  <a:rPr lang="en-US" smtClean="0"/>
                  <a:t>- Hình</a:t>
                </a:r>
                <a:r>
                  <a:rPr lang="en-US" baseline="0" smtClean="0"/>
                  <a:t> bên phải vẽ các điểm thuộc </a:t>
                </a:r>
                <a:r>
                  <a:rPr lang="en-US" i="0">
                    <a:latin typeface="Cambria Math" panose="02040503050406030204" pitchFamily="18" charset="0"/>
                  </a:rPr>
                  <a:t>𝐸</a:t>
                </a:r>
                <a:r>
                  <a:rPr lang="en-US" i="0" smtClean="0">
                    <a:latin typeface="Cambria Math" panose="02040503050406030204" pitchFamily="18" charset="0"/>
                  </a:rPr>
                  <a:t>_</a:t>
                </a:r>
                <a:r>
                  <a:rPr lang="en-US" b="0" i="0" smtClean="0">
                    <a:latin typeface="Cambria Math" panose="02040503050406030204" pitchFamily="18" charset="0"/>
                  </a:rPr>
                  <a:t>23</a:t>
                </a:r>
                <a:r>
                  <a:rPr lang="en-US" b="0" i="0">
                    <a:latin typeface="Cambria Math" panose="02040503050406030204" pitchFamily="18" charset="0"/>
                  </a:rPr>
                  <a:t> (</a:t>
                </a:r>
                <a:r>
                  <a:rPr lang="en-US" b="0" i="0" smtClean="0">
                    <a:latin typeface="Cambria Math" panose="02040503050406030204" pitchFamily="18" charset="0"/>
                  </a:rPr>
                  <a:t>1</a:t>
                </a:r>
                <a:r>
                  <a:rPr lang="en-US" i="0">
                    <a:latin typeface="Cambria Math" panose="02040503050406030204" pitchFamily="18" charset="0"/>
                  </a:rPr>
                  <a:t>,</a:t>
                </a:r>
                <a:r>
                  <a:rPr lang="en-US" b="0" i="0" smtClean="0">
                    <a:latin typeface="Cambria Math" panose="02040503050406030204" pitchFamily="18" charset="0"/>
                  </a:rPr>
                  <a:t>1</a:t>
                </a:r>
                <a:r>
                  <a:rPr lang="en-US" b="0" i="0">
                    <a:latin typeface="Cambria Math" panose="02040503050406030204" pitchFamily="18" charset="0"/>
                  </a:rPr>
                  <a:t>)</a:t>
                </a:r>
                <a:r>
                  <a:rPr lang="en-US" smtClean="0"/>
                  <a:t>, các</a:t>
                </a:r>
                <a:r>
                  <a:rPr lang="en-US" baseline="0" smtClean="0"/>
                  <a:t> điểm này đối xứng với nhau qua đường y=11.5 (ngoại trừ điểm (4,0)</a:t>
                </a:r>
                <a:endParaRPr lang="en-US"/>
              </a:p>
            </p:txBody>
          </p:sp>
        </mc:Fallback>
      </mc:AlternateContent>
      <p:sp>
        <p:nvSpPr>
          <p:cNvPr id="4" name="Slide Number Placeholder 3"/>
          <p:cNvSpPr>
            <a:spLocks noGrp="1"/>
          </p:cNvSpPr>
          <p:nvPr>
            <p:ph type="sldNum" sz="quarter" idx="10"/>
          </p:nvPr>
        </p:nvSpPr>
        <p:spPr/>
        <p:txBody>
          <a:bodyPr/>
          <a:lstStyle/>
          <a:p>
            <a:fld id="{09372F0E-621F-424C-89FF-24BEB03BD4CE}" type="slidenum">
              <a:rPr lang="en-US" altLang="vi-VN" smtClean="0"/>
              <a:pPr/>
              <a:t>72</a:t>
            </a:fld>
            <a:endParaRPr lang="en-US" altLang="vi-VN"/>
          </a:p>
        </p:txBody>
      </p:sp>
    </p:spTree>
    <p:extLst>
      <p:ext uri="{BB962C8B-B14F-4D97-AF65-F5344CB8AC3E}">
        <p14:creationId xmlns:p14="http://schemas.microsoft.com/office/powerpoint/2010/main" val="23866451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Có</a:t>
            </a:r>
            <a:r>
              <a:rPr lang="en-US" baseline="0"/>
              <a:t> thể thấy </a:t>
            </a:r>
            <a:r>
              <a:rPr lang="vi-VN"/>
              <a:t>rằng một nhóm abelian hữu hạn có thể được xác định dựa trên tập</a:t>
            </a:r>
            <a:endParaRPr lang="en-US"/>
          </a:p>
        </p:txBody>
      </p:sp>
      <p:sp>
        <p:nvSpPr>
          <p:cNvPr id="4" name="Slide Number Placeholder 3"/>
          <p:cNvSpPr>
            <a:spLocks noGrp="1"/>
          </p:cNvSpPr>
          <p:nvPr>
            <p:ph type="sldNum" sz="quarter" idx="10"/>
          </p:nvPr>
        </p:nvSpPr>
        <p:spPr/>
        <p:txBody>
          <a:bodyPr/>
          <a:lstStyle/>
          <a:p>
            <a:fld id="{09372F0E-621F-424C-89FF-24BEB03BD4CE}" type="slidenum">
              <a:rPr lang="en-US" altLang="vi-VN" smtClean="0"/>
              <a:pPr/>
              <a:t>73</a:t>
            </a:fld>
            <a:endParaRPr lang="en-US" altLang="vi-VN"/>
          </a:p>
        </p:txBody>
      </p:sp>
    </p:spTree>
    <p:extLst>
      <p:ext uri="{BB962C8B-B14F-4D97-AF65-F5344CB8AC3E}">
        <p14:creationId xmlns:p14="http://schemas.microsoft.com/office/powerpoint/2010/main" val="11692828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t>Luật (+) trên </a:t>
                </a:r>
                <a14:m>
                  <m:oMath xmlns:m="http://schemas.openxmlformats.org/officeDocument/2006/math">
                    <m:sSub>
                      <m:sSubPr>
                        <m:ctrlPr>
                          <a:rPr lang="en-US" i="1">
                            <a:latin typeface="Cambria Math"/>
                          </a:rPr>
                        </m:ctrlPr>
                      </m:sSubPr>
                      <m:e>
                        <m:r>
                          <a:rPr lang="en-US" i="1">
                            <a:latin typeface="Cambria Math" panose="02040503050406030204" pitchFamily="18" charset="0"/>
                          </a:rPr>
                          <m:t>𝐸</m:t>
                        </m:r>
                      </m:e>
                      <m:sub>
                        <m:r>
                          <a:rPr lang="en-US" i="1">
                            <a:latin typeface="Cambria Math" panose="02040503050406030204" pitchFamily="18" charset="0"/>
                          </a:rPr>
                          <m:t>𝑝</m:t>
                        </m:r>
                      </m:sub>
                    </m:sSub>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oMath>
                </a14:m>
                <a:r>
                  <a:rPr lang="en-US"/>
                  <a:t>: </a:t>
                </a:r>
              </a:p>
            </p:txBody>
          </p:sp>
        </mc:Choice>
        <mc:Fallback xmlns="">
          <p:sp>
            <p:nvSpPr>
              <p:cNvPr id="3" name="Notes Placeholder 2"/>
              <p:cNvSpPr>
                <a:spLocks noGrp="1"/>
              </p:cNvSpPr>
              <p:nvPr>
                <p:ph type="body" idx="1"/>
              </p:nvPr>
            </p:nvSpPr>
            <p:spPr/>
            <p:txBody>
              <a:bodyPr/>
              <a:lstStyle/>
              <a:p>
                <a:r>
                  <a:rPr lang="en-US" smtClean="0"/>
                  <a:t>Luật (+) trên </a:t>
                </a:r>
                <a:r>
                  <a:rPr lang="en-US" i="0">
                    <a:latin typeface="Cambria Math" panose="02040503050406030204" pitchFamily="18" charset="0"/>
                  </a:rPr>
                  <a:t>𝐸_𝑝 (𝑎,𝑏)</a:t>
                </a:r>
                <a:r>
                  <a:rPr lang="en-US" smtClean="0"/>
                  <a:t>:</a:t>
                </a:r>
                <a:r>
                  <a:rPr lang="en-US"/>
                  <a:t> </a:t>
                </a:r>
                <a:endParaRPr lang="en-US"/>
              </a:p>
            </p:txBody>
          </p:sp>
        </mc:Fallback>
      </mc:AlternateContent>
      <p:sp>
        <p:nvSpPr>
          <p:cNvPr id="4" name="Slide Number Placeholder 3"/>
          <p:cNvSpPr>
            <a:spLocks noGrp="1"/>
          </p:cNvSpPr>
          <p:nvPr>
            <p:ph type="sldNum" sz="quarter" idx="10"/>
          </p:nvPr>
        </p:nvSpPr>
        <p:spPr/>
        <p:txBody>
          <a:bodyPr/>
          <a:lstStyle/>
          <a:p>
            <a:fld id="{09372F0E-621F-424C-89FF-24BEB03BD4CE}" type="slidenum">
              <a:rPr lang="en-US" altLang="vi-VN" smtClean="0"/>
              <a:pPr/>
              <a:t>74</a:t>
            </a:fld>
            <a:endParaRPr lang="en-US" altLang="vi-VN"/>
          </a:p>
        </p:txBody>
      </p:sp>
    </p:spTree>
    <p:extLst>
      <p:ext uri="{BB962C8B-B14F-4D97-AF65-F5344CB8AC3E}">
        <p14:creationId xmlns:p14="http://schemas.microsoft.com/office/powerpoint/2010/main" val="41124847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t>Luật (+) trên </a:t>
                </a:r>
                <a14:m>
                  <m:oMath xmlns:m="http://schemas.openxmlformats.org/officeDocument/2006/math">
                    <m:sSub>
                      <m:sSubPr>
                        <m:ctrlPr>
                          <a:rPr lang="en-US" i="1">
                            <a:latin typeface="Cambria Math"/>
                          </a:rPr>
                        </m:ctrlPr>
                      </m:sSubPr>
                      <m:e>
                        <m:r>
                          <a:rPr lang="en-US" i="1">
                            <a:latin typeface="Cambria Math" panose="02040503050406030204" pitchFamily="18" charset="0"/>
                          </a:rPr>
                          <m:t>𝐸</m:t>
                        </m:r>
                      </m:e>
                      <m:sub>
                        <m:r>
                          <a:rPr lang="en-US" i="1">
                            <a:latin typeface="Cambria Math" panose="02040503050406030204" pitchFamily="18" charset="0"/>
                          </a:rPr>
                          <m:t>𝑝</m:t>
                        </m:r>
                      </m:sub>
                    </m:sSub>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oMath>
                </a14:m>
                <a:r>
                  <a:rPr lang="en-US"/>
                  <a:t>: </a:t>
                </a:r>
              </a:p>
            </p:txBody>
          </p:sp>
        </mc:Choice>
        <mc:Fallback xmlns="">
          <p:sp>
            <p:nvSpPr>
              <p:cNvPr id="3" name="Notes Placeholder 2"/>
              <p:cNvSpPr>
                <a:spLocks noGrp="1"/>
              </p:cNvSpPr>
              <p:nvPr>
                <p:ph type="body" idx="1"/>
              </p:nvPr>
            </p:nvSpPr>
            <p:spPr/>
            <p:txBody>
              <a:bodyPr/>
              <a:lstStyle/>
              <a:p>
                <a:r>
                  <a:rPr lang="en-US" smtClean="0"/>
                  <a:t>Luật (+) trên </a:t>
                </a:r>
                <a:r>
                  <a:rPr lang="en-US" i="0">
                    <a:latin typeface="Cambria Math" panose="02040503050406030204" pitchFamily="18" charset="0"/>
                  </a:rPr>
                  <a:t>𝐸_𝑝 (𝑎,𝑏)</a:t>
                </a:r>
                <a:r>
                  <a:rPr lang="en-US" smtClean="0"/>
                  <a:t>:</a:t>
                </a:r>
                <a:r>
                  <a:rPr lang="en-US"/>
                  <a:t> </a:t>
                </a:r>
                <a:endParaRPr lang="en-US"/>
              </a:p>
            </p:txBody>
          </p:sp>
        </mc:Fallback>
      </mc:AlternateContent>
      <p:sp>
        <p:nvSpPr>
          <p:cNvPr id="4" name="Slide Number Placeholder 3"/>
          <p:cNvSpPr>
            <a:spLocks noGrp="1"/>
          </p:cNvSpPr>
          <p:nvPr>
            <p:ph type="sldNum" sz="quarter" idx="10"/>
          </p:nvPr>
        </p:nvSpPr>
        <p:spPr/>
        <p:txBody>
          <a:bodyPr/>
          <a:lstStyle/>
          <a:p>
            <a:fld id="{09372F0E-621F-424C-89FF-24BEB03BD4CE}" type="slidenum">
              <a:rPr lang="en-US" altLang="vi-VN" smtClean="0"/>
              <a:pPr/>
              <a:t>75</a:t>
            </a:fld>
            <a:endParaRPr lang="en-US" altLang="vi-VN"/>
          </a:p>
        </p:txBody>
      </p:sp>
    </p:spTree>
    <p:extLst>
      <p:ext uri="{BB962C8B-B14F-4D97-AF65-F5344CB8AC3E}">
        <p14:creationId xmlns:p14="http://schemas.microsoft.com/office/powerpoint/2010/main" val="30412552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(1/4) mod 23</a:t>
            </a:r>
            <a:r>
              <a:rPr lang="en-US" baseline="0"/>
              <a:t> = 4</a:t>
            </a:r>
            <a:r>
              <a:rPr lang="en-US" baseline="30000"/>
              <a:t>-1 </a:t>
            </a:r>
            <a:r>
              <a:rPr lang="en-US" baseline="0"/>
              <a:t>mod 23 </a:t>
            </a:r>
            <a:r>
              <a:rPr lang="en-US" baseline="0">
                <a:sym typeface="Wingdings" panose="05000000000000000000" pitchFamily="2" charset="2"/>
              </a:rPr>
              <a:t> tìm phần tử nghịch đảo của 4 theo mod 23 chính là 6 (vì 6*4 mod 23=1)</a:t>
            </a:r>
            <a:endParaRPr lang="en-US"/>
          </a:p>
        </p:txBody>
      </p:sp>
      <p:sp>
        <p:nvSpPr>
          <p:cNvPr id="4" name="Slide Number Placeholder 3"/>
          <p:cNvSpPr>
            <a:spLocks noGrp="1"/>
          </p:cNvSpPr>
          <p:nvPr>
            <p:ph type="sldNum" sz="quarter" idx="10"/>
          </p:nvPr>
        </p:nvSpPr>
        <p:spPr/>
        <p:txBody>
          <a:bodyPr/>
          <a:lstStyle/>
          <a:p>
            <a:fld id="{09372F0E-621F-424C-89FF-24BEB03BD4CE}" type="slidenum">
              <a:rPr lang="en-US" altLang="vi-VN" smtClean="0"/>
              <a:pPr/>
              <a:t>76</a:t>
            </a:fld>
            <a:endParaRPr lang="en-US" altLang="vi-VN"/>
          </a:p>
        </p:txBody>
      </p:sp>
    </p:spTree>
    <p:extLst>
      <p:ext uri="{BB962C8B-B14F-4D97-AF65-F5344CB8AC3E}">
        <p14:creationId xmlns:p14="http://schemas.microsoft.com/office/powerpoint/2010/main" val="276147367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Phương</a:t>
            </a:r>
            <a:r>
              <a:rPr lang="en-US" baseline="0"/>
              <a:t> trình bậc 3 của GF(2^m) khác so với phương trình bậc 3 cho Zp.</a:t>
            </a:r>
            <a:endParaRPr lang="en-US"/>
          </a:p>
        </p:txBody>
      </p:sp>
      <p:sp>
        <p:nvSpPr>
          <p:cNvPr id="4" name="Slide Number Placeholder 3"/>
          <p:cNvSpPr>
            <a:spLocks noGrp="1"/>
          </p:cNvSpPr>
          <p:nvPr>
            <p:ph type="sldNum" sz="quarter" idx="10"/>
          </p:nvPr>
        </p:nvSpPr>
        <p:spPr/>
        <p:txBody>
          <a:bodyPr/>
          <a:lstStyle/>
          <a:p>
            <a:fld id="{09372F0E-621F-424C-89FF-24BEB03BD4CE}" type="slidenum">
              <a:rPr lang="en-US" altLang="vi-VN" smtClean="0"/>
              <a:pPr/>
              <a:t>78</a:t>
            </a:fld>
            <a:endParaRPr lang="en-US" altLang="vi-VN"/>
          </a:p>
        </p:txBody>
      </p:sp>
    </p:spTree>
    <p:extLst>
      <p:ext uri="{BB962C8B-B14F-4D97-AF65-F5344CB8AC3E}">
        <p14:creationId xmlns:p14="http://schemas.microsoft.com/office/powerpoint/2010/main" val="37932262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a:solidFill>
                  <a:schemeClr val="tx1"/>
                </a:solidFill>
                <a:latin typeface="+mn-lt"/>
                <a:ea typeface="+mn-ea"/>
                <a:cs typeface="+mn-cs"/>
              </a:rPr>
              <a:t>For example: </a:t>
            </a:r>
            <a:r>
              <a:rPr lang="en-US" sz="1200" b="0" i="1" u="none" strike="noStrike" kern="1200" baseline="0">
                <a:solidFill>
                  <a:schemeClr val="tx1"/>
                </a:solidFill>
                <a:latin typeface="+mn-lt"/>
                <a:ea typeface="+mn-ea"/>
                <a:cs typeface="+mn-cs"/>
              </a:rPr>
              <a:t>g</a:t>
            </a:r>
            <a:r>
              <a:rPr lang="en-US" sz="1200" b="0" i="0" u="none" strike="noStrike" kern="1200" baseline="30000">
                <a:solidFill>
                  <a:schemeClr val="tx1"/>
                </a:solidFill>
                <a:latin typeface="+mn-lt"/>
                <a:ea typeface="+mn-ea"/>
                <a:cs typeface="+mn-cs"/>
              </a:rPr>
              <a:t>5</a:t>
            </a:r>
            <a:r>
              <a:rPr lang="en-US" sz="1200" b="0" i="0" u="none" strike="noStrike" kern="1200" baseline="0">
                <a:solidFill>
                  <a:schemeClr val="tx1"/>
                </a:solidFill>
                <a:latin typeface="+mn-lt"/>
                <a:ea typeface="+mn-ea"/>
                <a:cs typeface="+mn-cs"/>
              </a:rPr>
              <a:t> = (</a:t>
            </a:r>
            <a:r>
              <a:rPr lang="en-US" sz="1200" b="0" i="1" u="none" strike="noStrike" kern="1200" baseline="0">
                <a:solidFill>
                  <a:schemeClr val="tx1"/>
                </a:solidFill>
                <a:latin typeface="+mn-lt"/>
                <a:ea typeface="+mn-ea"/>
                <a:cs typeface="+mn-cs"/>
              </a:rPr>
              <a:t>g</a:t>
            </a:r>
            <a:r>
              <a:rPr lang="en-US" sz="1200" b="0" i="0" u="none" strike="noStrike" kern="1200" baseline="30000">
                <a:solidFill>
                  <a:schemeClr val="tx1"/>
                </a:solidFill>
                <a:latin typeface="+mn-lt"/>
                <a:ea typeface="+mn-ea"/>
                <a:cs typeface="+mn-cs"/>
              </a:rPr>
              <a:t>4</a:t>
            </a:r>
            <a:r>
              <a:rPr lang="en-US" sz="1200" b="0" i="0" u="none" strike="noStrike" kern="1200" baseline="0">
                <a:solidFill>
                  <a:schemeClr val="tx1"/>
                </a:solidFill>
                <a:latin typeface="+mn-lt"/>
                <a:ea typeface="+mn-ea"/>
                <a:cs typeface="+mn-cs"/>
              </a:rPr>
              <a:t>)(</a:t>
            </a:r>
            <a:r>
              <a:rPr lang="en-US" sz="1200" b="0" i="1" u="none" strike="noStrike" kern="1200" baseline="0">
                <a:solidFill>
                  <a:schemeClr val="tx1"/>
                </a:solidFill>
                <a:latin typeface="+mn-lt"/>
                <a:ea typeface="+mn-ea"/>
                <a:cs typeface="+mn-cs"/>
              </a:rPr>
              <a:t>g</a:t>
            </a:r>
            <a:r>
              <a:rPr lang="en-US" sz="1200" b="0" i="0" u="none" strike="noStrike" kern="1200" baseline="0">
                <a:solidFill>
                  <a:schemeClr val="tx1"/>
                </a:solidFill>
                <a:latin typeface="+mn-lt"/>
                <a:ea typeface="+mn-ea"/>
                <a:cs typeface="+mn-cs"/>
              </a:rPr>
              <a:t>) = (</a:t>
            </a:r>
            <a:r>
              <a:rPr lang="en-US" sz="1200" b="0" i="1" u="none" strike="noStrike" kern="1200" baseline="0">
                <a:solidFill>
                  <a:schemeClr val="tx1"/>
                </a:solidFill>
                <a:latin typeface="+mn-lt"/>
                <a:ea typeface="+mn-ea"/>
                <a:cs typeface="+mn-cs"/>
              </a:rPr>
              <a:t>g </a:t>
            </a:r>
            <a:r>
              <a:rPr lang="en-US" sz="1200" b="0" i="0" u="none" strike="noStrike" kern="1200" baseline="0">
                <a:solidFill>
                  <a:schemeClr val="tx1"/>
                </a:solidFill>
                <a:latin typeface="+mn-lt"/>
                <a:ea typeface="+mn-ea"/>
                <a:cs typeface="+mn-cs"/>
              </a:rPr>
              <a:t>+ 1)(</a:t>
            </a:r>
            <a:r>
              <a:rPr lang="en-US" sz="1200" b="0" i="1" u="none" strike="noStrike" kern="1200" baseline="0">
                <a:solidFill>
                  <a:schemeClr val="tx1"/>
                </a:solidFill>
                <a:latin typeface="+mn-lt"/>
                <a:ea typeface="+mn-ea"/>
                <a:cs typeface="+mn-cs"/>
              </a:rPr>
              <a:t>g</a:t>
            </a:r>
            <a:r>
              <a:rPr lang="en-US" sz="1200" b="0" i="0" u="none" strike="noStrike" kern="1200" baseline="0">
                <a:solidFill>
                  <a:schemeClr val="tx1"/>
                </a:solidFill>
                <a:latin typeface="+mn-lt"/>
                <a:ea typeface="+mn-ea"/>
                <a:cs typeface="+mn-cs"/>
              </a:rPr>
              <a:t>) = </a:t>
            </a:r>
            <a:r>
              <a:rPr lang="en-US" sz="1200" b="0" i="1" u="none" strike="noStrike" kern="1200" baseline="0">
                <a:solidFill>
                  <a:schemeClr val="tx1"/>
                </a:solidFill>
                <a:latin typeface="+mn-lt"/>
                <a:ea typeface="+mn-ea"/>
                <a:cs typeface="+mn-cs"/>
              </a:rPr>
              <a:t>g</a:t>
            </a:r>
            <a:r>
              <a:rPr lang="en-US" sz="1200" b="0" i="0" u="none" strike="noStrike" kern="1200" baseline="30000">
                <a:solidFill>
                  <a:schemeClr val="tx1"/>
                </a:solidFill>
                <a:latin typeface="+mn-lt"/>
                <a:ea typeface="+mn-ea"/>
                <a:cs typeface="+mn-cs"/>
              </a:rPr>
              <a:t>2</a:t>
            </a:r>
            <a:r>
              <a:rPr lang="en-US" sz="1200" b="0" i="0" u="none" strike="noStrike" kern="1200" baseline="0">
                <a:solidFill>
                  <a:schemeClr val="tx1"/>
                </a:solidFill>
                <a:latin typeface="+mn-lt"/>
                <a:ea typeface="+mn-ea"/>
                <a:cs typeface="+mn-cs"/>
              </a:rPr>
              <a:t> + </a:t>
            </a:r>
            <a:r>
              <a:rPr lang="en-US" sz="1200" b="0" i="1" u="none" strike="noStrike" kern="1200" baseline="0">
                <a:solidFill>
                  <a:schemeClr val="tx1"/>
                </a:solidFill>
                <a:latin typeface="+mn-lt"/>
                <a:ea typeface="+mn-ea"/>
                <a:cs typeface="+mn-cs"/>
              </a:rPr>
              <a:t>g </a:t>
            </a:r>
            <a:r>
              <a:rPr lang="en-US" sz="1200" b="0" i="0" u="none" strike="noStrike" kern="1200" baseline="0">
                <a:solidFill>
                  <a:schemeClr val="tx1"/>
                </a:solidFill>
                <a:latin typeface="+mn-lt"/>
                <a:ea typeface="+mn-ea"/>
                <a:cs typeface="+mn-cs"/>
              </a:rPr>
              <a:t>= 0110.</a:t>
            </a:r>
          </a:p>
          <a:p>
            <a:r>
              <a:rPr lang="en-US" sz="1200" b="0" i="0" u="none" strike="noStrike" kern="1200" baseline="0">
                <a:solidFill>
                  <a:schemeClr val="tx1"/>
                </a:solidFill>
                <a:latin typeface="+mn-lt"/>
                <a:ea typeface="+mn-ea"/>
                <a:cs typeface="+mn-cs"/>
              </a:rPr>
              <a:t>Biểu diễn nhị phân của g=0010=0*g</a:t>
            </a:r>
            <a:r>
              <a:rPr lang="en-US" sz="1200" b="0" i="0" u="none" strike="noStrike" kern="1200" baseline="30000">
                <a:solidFill>
                  <a:schemeClr val="tx1"/>
                </a:solidFill>
                <a:latin typeface="+mn-lt"/>
                <a:ea typeface="+mn-ea"/>
                <a:cs typeface="+mn-cs"/>
              </a:rPr>
              <a:t>3</a:t>
            </a:r>
            <a:r>
              <a:rPr lang="en-US" sz="1200" b="0" i="0" u="none" strike="noStrike" kern="1200" baseline="0">
                <a:solidFill>
                  <a:schemeClr val="tx1"/>
                </a:solidFill>
                <a:latin typeface="+mn-lt"/>
                <a:ea typeface="+mn-ea"/>
                <a:cs typeface="+mn-cs"/>
              </a:rPr>
              <a:t>+0*g</a:t>
            </a:r>
            <a:r>
              <a:rPr lang="en-US" sz="1200" b="0" i="0" u="none" strike="noStrike" kern="1200" baseline="30000">
                <a:solidFill>
                  <a:schemeClr val="tx1"/>
                </a:solidFill>
                <a:latin typeface="+mn-lt"/>
                <a:ea typeface="+mn-ea"/>
                <a:cs typeface="+mn-cs"/>
              </a:rPr>
              <a:t>2</a:t>
            </a:r>
            <a:r>
              <a:rPr lang="en-US" sz="1200" b="0" i="0" u="none" strike="noStrike" kern="1200" baseline="0">
                <a:solidFill>
                  <a:schemeClr val="tx1"/>
                </a:solidFill>
                <a:latin typeface="+mn-lt"/>
                <a:ea typeface="+mn-ea"/>
                <a:cs typeface="+mn-cs"/>
              </a:rPr>
              <a:t>+1*g</a:t>
            </a:r>
            <a:r>
              <a:rPr lang="en-US" sz="1200" b="0" i="0" u="none" strike="noStrike" kern="1200" baseline="30000">
                <a:solidFill>
                  <a:schemeClr val="tx1"/>
                </a:solidFill>
                <a:latin typeface="+mn-lt"/>
                <a:ea typeface="+mn-ea"/>
                <a:cs typeface="+mn-cs"/>
              </a:rPr>
              <a:t>1</a:t>
            </a:r>
            <a:r>
              <a:rPr lang="en-US" sz="1200" b="0" i="0" u="none" strike="noStrike" kern="1200" baseline="0">
                <a:solidFill>
                  <a:schemeClr val="tx1"/>
                </a:solidFill>
                <a:latin typeface="+mn-lt"/>
                <a:ea typeface="+mn-ea"/>
                <a:cs typeface="+mn-cs"/>
              </a:rPr>
              <a:t>+0*g</a:t>
            </a:r>
            <a:r>
              <a:rPr lang="en-US" sz="1200" b="0" i="0" u="none" strike="noStrike" kern="1200" baseline="30000">
                <a:solidFill>
                  <a:schemeClr val="tx1"/>
                </a:solidFill>
                <a:latin typeface="+mn-lt"/>
                <a:ea typeface="+mn-ea"/>
                <a:cs typeface="+mn-cs"/>
              </a:rPr>
              <a:t>0</a:t>
            </a:r>
            <a:r>
              <a:rPr lang="en-US" sz="1200" b="0" i="0" u="none" strike="noStrike" kern="1200" baseline="0">
                <a:solidFill>
                  <a:schemeClr val="tx1"/>
                </a:solidFill>
                <a:latin typeface="+mn-lt"/>
                <a:ea typeface="+mn-ea"/>
                <a:cs typeface="+mn-cs"/>
              </a:rPr>
              <a:t> = g</a:t>
            </a:r>
            <a:endParaRPr lang="en-US"/>
          </a:p>
        </p:txBody>
      </p:sp>
      <p:sp>
        <p:nvSpPr>
          <p:cNvPr id="4" name="Slide Number Placeholder 3"/>
          <p:cNvSpPr>
            <a:spLocks noGrp="1"/>
          </p:cNvSpPr>
          <p:nvPr>
            <p:ph type="sldNum" sz="quarter" idx="10"/>
          </p:nvPr>
        </p:nvSpPr>
        <p:spPr/>
        <p:txBody>
          <a:bodyPr/>
          <a:lstStyle/>
          <a:p>
            <a:fld id="{09372F0E-621F-424C-89FF-24BEB03BD4CE}" type="slidenum">
              <a:rPr lang="en-US" altLang="vi-VN" smtClean="0"/>
              <a:pPr/>
              <a:t>79</a:t>
            </a:fld>
            <a:endParaRPr lang="en-US" altLang="vi-VN"/>
          </a:p>
        </p:txBody>
      </p:sp>
    </p:spTree>
    <p:extLst>
      <p:ext uri="{BB962C8B-B14F-4D97-AF65-F5344CB8AC3E}">
        <p14:creationId xmlns:p14="http://schemas.microsoft.com/office/powerpoint/2010/main" val="36979854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Phương</a:t>
            </a:r>
            <a:r>
              <a:rPr lang="en-US" baseline="0"/>
              <a:t> trình bậc 3 của GF(2^m) khác so với phương trình bậc 3 cho Zp.</a:t>
            </a:r>
            <a:endParaRPr lang="en-US"/>
          </a:p>
        </p:txBody>
      </p:sp>
      <p:sp>
        <p:nvSpPr>
          <p:cNvPr id="4" name="Slide Number Placeholder 3"/>
          <p:cNvSpPr>
            <a:spLocks noGrp="1"/>
          </p:cNvSpPr>
          <p:nvPr>
            <p:ph type="sldNum" sz="quarter" idx="10"/>
          </p:nvPr>
        </p:nvSpPr>
        <p:spPr/>
        <p:txBody>
          <a:bodyPr/>
          <a:lstStyle/>
          <a:p>
            <a:fld id="{09372F0E-621F-424C-89FF-24BEB03BD4CE}" type="slidenum">
              <a:rPr lang="en-US" altLang="vi-VN" smtClean="0"/>
              <a:pPr/>
              <a:t>80</a:t>
            </a:fld>
            <a:endParaRPr lang="en-US" altLang="vi-VN"/>
          </a:p>
        </p:txBody>
      </p:sp>
    </p:spTree>
    <p:extLst>
      <p:ext uri="{BB962C8B-B14F-4D97-AF65-F5344CB8AC3E}">
        <p14:creationId xmlns:p14="http://schemas.microsoft.com/office/powerpoint/2010/main" val="9878558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Bảng</a:t>
            </a:r>
            <a:r>
              <a:rPr lang="en-US" baseline="0"/>
              <a:t> bên trái liệt kê các điểm (trừ điểm vô cực O) thuộc </a:t>
            </a:r>
            <a:endParaRPr lang="en-US"/>
          </a:p>
        </p:txBody>
      </p:sp>
      <p:sp>
        <p:nvSpPr>
          <p:cNvPr id="4" name="Slide Number Placeholder 3"/>
          <p:cNvSpPr>
            <a:spLocks noGrp="1"/>
          </p:cNvSpPr>
          <p:nvPr>
            <p:ph type="sldNum" sz="quarter" idx="10"/>
          </p:nvPr>
        </p:nvSpPr>
        <p:spPr/>
        <p:txBody>
          <a:bodyPr/>
          <a:lstStyle/>
          <a:p>
            <a:fld id="{09372F0E-621F-424C-89FF-24BEB03BD4CE}" type="slidenum">
              <a:rPr lang="en-US" altLang="vi-VN" smtClean="0"/>
              <a:pPr/>
              <a:t>81</a:t>
            </a:fld>
            <a:endParaRPr lang="en-US" altLang="vi-VN"/>
          </a:p>
        </p:txBody>
      </p:sp>
    </p:spTree>
    <p:extLst>
      <p:ext uri="{BB962C8B-B14F-4D97-AF65-F5344CB8AC3E}">
        <p14:creationId xmlns:p14="http://schemas.microsoft.com/office/powerpoint/2010/main" val="4199663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372F0E-621F-424C-89FF-24BEB03BD4CE}" type="slidenum">
              <a:rPr lang="en-US" altLang="vi-VN" smtClean="0"/>
              <a:pPr/>
              <a:t>8</a:t>
            </a:fld>
            <a:endParaRPr lang="en-US" altLang="vi-VN"/>
          </a:p>
        </p:txBody>
      </p:sp>
    </p:spTree>
    <p:extLst>
      <p:ext uri="{BB962C8B-B14F-4D97-AF65-F5344CB8AC3E}">
        <p14:creationId xmlns:p14="http://schemas.microsoft.com/office/powerpoint/2010/main" val="7376747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t>Có</a:t>
            </a:r>
            <a:r>
              <a:rPr lang="en-US" baseline="0"/>
              <a:t> thể thấy </a:t>
            </a:r>
            <a:r>
              <a:rPr lang="vi-VN"/>
              <a:t>rằng một nhóm abelian hữu hạn có thể được xác định dựa trên tập</a:t>
            </a:r>
            <a:endParaRPr lang="en-US"/>
          </a:p>
          <a:p>
            <a:endParaRPr lang="en-US"/>
          </a:p>
        </p:txBody>
      </p:sp>
      <p:sp>
        <p:nvSpPr>
          <p:cNvPr id="4" name="Slide Number Placeholder 3"/>
          <p:cNvSpPr>
            <a:spLocks noGrp="1"/>
          </p:cNvSpPr>
          <p:nvPr>
            <p:ph type="sldNum" sz="quarter" idx="10"/>
          </p:nvPr>
        </p:nvSpPr>
        <p:spPr/>
        <p:txBody>
          <a:bodyPr/>
          <a:lstStyle/>
          <a:p>
            <a:fld id="{09372F0E-621F-424C-89FF-24BEB03BD4CE}" type="slidenum">
              <a:rPr lang="en-US" altLang="vi-VN" smtClean="0"/>
              <a:pPr/>
              <a:t>82</a:t>
            </a:fld>
            <a:endParaRPr lang="en-US" altLang="vi-VN"/>
          </a:p>
        </p:txBody>
      </p:sp>
    </p:spTree>
    <p:extLst>
      <p:ext uri="{BB962C8B-B14F-4D97-AF65-F5344CB8AC3E}">
        <p14:creationId xmlns:p14="http://schemas.microsoft.com/office/powerpoint/2010/main" val="140139360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t>Có</a:t>
            </a:r>
            <a:r>
              <a:rPr lang="en-US" baseline="0"/>
              <a:t> thể thấy </a:t>
            </a:r>
            <a:r>
              <a:rPr lang="vi-VN"/>
              <a:t>rằng một nhóm abelian hữu hạn có thể được xác định dựa trên tập</a:t>
            </a:r>
            <a:endParaRPr lang="en-US"/>
          </a:p>
          <a:p>
            <a:endParaRPr lang="en-US"/>
          </a:p>
        </p:txBody>
      </p:sp>
      <p:sp>
        <p:nvSpPr>
          <p:cNvPr id="4" name="Slide Number Placeholder 3"/>
          <p:cNvSpPr>
            <a:spLocks noGrp="1"/>
          </p:cNvSpPr>
          <p:nvPr>
            <p:ph type="sldNum" sz="quarter" idx="10"/>
          </p:nvPr>
        </p:nvSpPr>
        <p:spPr/>
        <p:txBody>
          <a:bodyPr/>
          <a:lstStyle/>
          <a:p>
            <a:fld id="{09372F0E-621F-424C-89FF-24BEB03BD4CE}" type="slidenum">
              <a:rPr lang="en-US" altLang="vi-VN" smtClean="0"/>
              <a:pPr/>
              <a:t>83</a:t>
            </a:fld>
            <a:endParaRPr lang="en-US" altLang="vi-VN"/>
          </a:p>
        </p:txBody>
      </p:sp>
    </p:spTree>
    <p:extLst>
      <p:ext uri="{BB962C8B-B14F-4D97-AF65-F5344CB8AC3E}">
        <p14:creationId xmlns:p14="http://schemas.microsoft.com/office/powerpoint/2010/main" val="25218677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Hệ</a:t>
            </a:r>
            <a:r>
              <a:rPr lang="en-US" baseline="0"/>
              <a:t> mã sử dụng đường cong elip được xây dựng dựa vào bài toán khó…..</a:t>
            </a:r>
            <a:endParaRPr lang="en-US"/>
          </a:p>
        </p:txBody>
      </p:sp>
      <p:sp>
        <p:nvSpPr>
          <p:cNvPr id="4" name="Slide Number Placeholder 3"/>
          <p:cNvSpPr>
            <a:spLocks noGrp="1"/>
          </p:cNvSpPr>
          <p:nvPr>
            <p:ph type="sldNum" sz="quarter" idx="10"/>
          </p:nvPr>
        </p:nvSpPr>
        <p:spPr/>
        <p:txBody>
          <a:bodyPr/>
          <a:lstStyle/>
          <a:p>
            <a:fld id="{09372F0E-621F-424C-89FF-24BEB03BD4CE}" type="slidenum">
              <a:rPr lang="en-US" altLang="vi-VN" smtClean="0"/>
              <a:pPr/>
              <a:t>84</a:t>
            </a:fld>
            <a:endParaRPr lang="en-US" altLang="vi-VN"/>
          </a:p>
        </p:txBody>
      </p:sp>
    </p:spTree>
    <p:extLst>
      <p:ext uri="{BB962C8B-B14F-4D97-AF65-F5344CB8AC3E}">
        <p14:creationId xmlns:p14="http://schemas.microsoft.com/office/powerpoint/2010/main" val="240965534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Hệ</a:t>
            </a:r>
            <a:r>
              <a:rPr lang="en-US" baseline="0"/>
              <a:t> mã sử dụng đường cong elip được xây dựng dựa vào bài toán khó…..</a:t>
            </a:r>
            <a:endParaRPr lang="en-US"/>
          </a:p>
        </p:txBody>
      </p:sp>
      <p:sp>
        <p:nvSpPr>
          <p:cNvPr id="4" name="Slide Number Placeholder 3"/>
          <p:cNvSpPr>
            <a:spLocks noGrp="1"/>
          </p:cNvSpPr>
          <p:nvPr>
            <p:ph type="sldNum" sz="quarter" idx="10"/>
          </p:nvPr>
        </p:nvSpPr>
        <p:spPr/>
        <p:txBody>
          <a:bodyPr/>
          <a:lstStyle/>
          <a:p>
            <a:fld id="{09372F0E-621F-424C-89FF-24BEB03BD4CE}" type="slidenum">
              <a:rPr lang="en-US" altLang="vi-VN" smtClean="0"/>
              <a:pPr/>
              <a:t>85</a:t>
            </a:fld>
            <a:endParaRPr lang="en-US" altLang="vi-VN"/>
          </a:p>
        </p:txBody>
      </p:sp>
    </p:spTree>
    <p:extLst>
      <p:ext uri="{BB962C8B-B14F-4D97-AF65-F5344CB8AC3E}">
        <p14:creationId xmlns:p14="http://schemas.microsoft.com/office/powerpoint/2010/main" val="15101383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0"/>
                <a:r>
                  <a:rPr lang="en-US"/>
                  <a:t>- Xét nhóm </a:t>
                </a:r>
                <a14:m>
                  <m:oMath xmlns:m="http://schemas.openxmlformats.org/officeDocument/2006/math">
                    <m:sSub>
                      <m:sSubPr>
                        <m:ctrlPr>
                          <a:rPr lang="en-US" i="1">
                            <a:latin typeface="Cambria Math"/>
                          </a:rPr>
                        </m:ctrlPr>
                      </m:sSubPr>
                      <m:e>
                        <m:r>
                          <a:rPr lang="en-US" i="1">
                            <a:latin typeface="Cambria Math" panose="02040503050406030204" pitchFamily="18" charset="0"/>
                          </a:rPr>
                          <m:t>𝐸</m:t>
                        </m:r>
                      </m:e>
                      <m:sub>
                        <m:r>
                          <a:rPr lang="en-US" b="0" i="1" smtClean="0">
                            <a:latin typeface="Cambria Math" panose="02040503050406030204" pitchFamily="18" charset="0"/>
                          </a:rPr>
                          <m:t>23</m:t>
                        </m:r>
                      </m:sub>
                    </m:sSub>
                    <m:d>
                      <m:dPr>
                        <m:ctrlPr>
                          <a:rPr lang="en-US" i="1">
                            <a:latin typeface="Cambria Math"/>
                          </a:rPr>
                        </m:ctrlPr>
                      </m:dPr>
                      <m:e>
                        <m:r>
                          <a:rPr lang="en-US" b="0" i="1" smtClean="0">
                            <a:latin typeface="Cambria Math" panose="02040503050406030204" pitchFamily="18" charset="0"/>
                          </a:rPr>
                          <m:t>9</m:t>
                        </m:r>
                        <m:r>
                          <a:rPr lang="en-US" i="1">
                            <a:latin typeface="Cambria Math" panose="02040503050406030204" pitchFamily="18" charset="0"/>
                          </a:rPr>
                          <m:t>, </m:t>
                        </m:r>
                        <m:r>
                          <a:rPr lang="en-US" b="0" i="1" smtClean="0">
                            <a:latin typeface="Cambria Math" panose="02040503050406030204" pitchFamily="18" charset="0"/>
                          </a:rPr>
                          <m:t>17</m:t>
                        </m:r>
                      </m:e>
                    </m:d>
                  </m:oMath>
                </a14:m>
                <a:r>
                  <a:rPr lang="en-US"/>
                  <a:t> được xác định bởi phương trình: </a:t>
                </a:r>
                <a14:m>
                  <m:oMath xmlns:m="http://schemas.openxmlformats.org/officeDocument/2006/math">
                    <m:sSup>
                      <m:sSupPr>
                        <m:ctrlPr>
                          <a:rPr lang="en-US" i="1" smtClean="0">
                            <a:latin typeface="Cambria Math"/>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23=</m:t>
                    </m:r>
                    <m:d>
                      <m:dPr>
                        <m:ctrlPr>
                          <a:rPr lang="en-US" b="0" i="1" smtClean="0">
                            <a:latin typeface="Cambria Math"/>
                          </a:rPr>
                        </m:ctrlPr>
                      </m:dPr>
                      <m:e>
                        <m:sSup>
                          <m:sSupPr>
                            <m:ctrlPr>
                              <a:rPr lang="en-US" b="0" i="1" smtClean="0">
                                <a:latin typeface="Cambria Math"/>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+9</m:t>
                        </m:r>
                        <m:r>
                          <a:rPr lang="en-US" b="0" i="1" smtClean="0">
                            <a:latin typeface="Cambria Math" panose="02040503050406030204" pitchFamily="18" charset="0"/>
                          </a:rPr>
                          <m:t>𝑥</m:t>
                        </m:r>
                        <m:r>
                          <a:rPr lang="en-US" b="0" i="1" smtClean="0">
                            <a:latin typeface="Cambria Math" panose="02040503050406030204" pitchFamily="18" charset="0"/>
                          </a:rPr>
                          <m:t>+17</m:t>
                        </m:r>
                      </m:e>
                    </m:d>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23</m:t>
                    </m:r>
                  </m:oMath>
                </a14:m>
                <a:endParaRPr lang="en-US"/>
              </a:p>
              <a:p>
                <a:pPr lvl="0">
                  <a:buFont typeface="Symbol" panose="05050102010706020507" pitchFamily="18" charset="2"/>
                  <a:buNone/>
                </a:pPr>
                <a:r>
                  <a:rPr lang="en-US"/>
                  <a:t>Hỏi</a:t>
                </a:r>
                <a:r>
                  <a:rPr lang="en-US" baseline="0"/>
                  <a:t> </a:t>
                </a:r>
                <a:r>
                  <a:rPr lang="en-US" b="1"/>
                  <a:t>Logarit rời rạc </a:t>
                </a:r>
                <a14:m>
                  <m:oMath xmlns:m="http://schemas.openxmlformats.org/officeDocument/2006/math">
                    <m:r>
                      <a:rPr lang="en-US" b="1" i="1" smtClean="0">
                        <a:latin typeface="Cambria Math" panose="02040503050406030204" pitchFamily="18" charset="0"/>
                      </a:rPr>
                      <m:t>𝒌</m:t>
                    </m:r>
                  </m:oMath>
                </a14:m>
                <a:r>
                  <a:rPr lang="en-US" b="1"/>
                  <a:t> </a:t>
                </a:r>
                <a:r>
                  <a:rPr lang="en-US"/>
                  <a:t>của điểm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=(4, 5)</m:t>
                    </m:r>
                  </m:oMath>
                </a14:m>
                <a:r>
                  <a:rPr lang="en-US"/>
                  <a:t> và </a:t>
                </a:r>
                <a14:m>
                  <m:oMath xmlns:m="http://schemas.openxmlformats.org/officeDocument/2006/math">
                    <m:r>
                      <a:rPr lang="en-US" b="0" i="1" smtClean="0">
                        <a:latin typeface="Cambria Math" panose="02040503050406030204" pitchFamily="18" charset="0"/>
                      </a:rPr>
                      <m:t>𝑃</m:t>
                    </m:r>
                    <m:r>
                      <a:rPr lang="en-US" b="0" i="1">
                        <a:latin typeface="Cambria Math" panose="02040503050406030204" pitchFamily="18" charset="0"/>
                      </a:rPr>
                      <m:t>=(</m:t>
                    </m:r>
                    <m:r>
                      <a:rPr lang="en-US" b="0" i="1" smtClean="0">
                        <a:latin typeface="Cambria Math" panose="02040503050406030204" pitchFamily="18" charset="0"/>
                      </a:rPr>
                      <m:t>16</m:t>
                    </m:r>
                    <m:r>
                      <a:rPr lang="en-US" b="0" i="1">
                        <a:latin typeface="Cambria Math" panose="02040503050406030204" pitchFamily="18" charset="0"/>
                      </a:rPr>
                      <m:t>, 5)</m:t>
                    </m:r>
                  </m:oMath>
                </a14:m>
                <a:r>
                  <a:rPr lang="en-US"/>
                  <a:t> </a:t>
                </a:r>
                <a:r>
                  <a:rPr lang="en-US" b="1">
                    <a:solidFill>
                      <a:srgbClr val="FF0000"/>
                    </a:solidFill>
                  </a:rPr>
                  <a:t>bằng</a:t>
                </a:r>
                <a:r>
                  <a:rPr lang="en-US" b="1" baseline="0">
                    <a:solidFill>
                      <a:srgbClr val="FF0000"/>
                    </a:solidFill>
                  </a:rPr>
                  <a:t> bao nhiêu</a:t>
                </a:r>
                <a:endParaRPr lang="en-US" b="1">
                  <a:solidFill>
                    <a:srgbClr val="FF0000"/>
                  </a:solidFill>
                </a:endParaRPr>
              </a:p>
              <a:p>
                <a:r>
                  <a:rPr lang="en-US"/>
                  <a:t>Để</a:t>
                </a:r>
                <a:r>
                  <a:rPr lang="en-US" baseline="0"/>
                  <a:t> tìm k sử dụng tấn công brute-force, từ đó ta tính được k=9</a:t>
                </a:r>
              </a:p>
              <a:p>
                <a:endParaRPr lang="en-US" baseline="0"/>
              </a:p>
              <a:p>
                <a:r>
                  <a:rPr lang="en-US" b="1" baseline="0"/>
                  <a:t>Trên thực tế k rất lớn để không thể thực hiện tấn công brute-force</a:t>
                </a:r>
                <a:endParaRPr lang="en-US" b="1"/>
              </a:p>
            </p:txBody>
          </p:sp>
        </mc:Choice>
        <mc:Fallback xmlns="">
          <p:sp>
            <p:nvSpPr>
              <p:cNvPr id="3" name="Notes Placeholder 2"/>
              <p:cNvSpPr>
                <a:spLocks noGrp="1"/>
              </p:cNvSpPr>
              <p:nvPr>
                <p:ph type="body" idx="1"/>
              </p:nvPr>
            </p:nvSpPr>
            <p:spPr/>
            <p:txBody>
              <a:bodyPr/>
              <a:lstStyle/>
              <a:p>
                <a:pPr lvl="0"/>
                <a:r>
                  <a:rPr lang="en-US" smtClean="0"/>
                  <a:t>- Xét nhóm </a:t>
                </a:r>
                <a:r>
                  <a:rPr lang="en-US" i="0">
                    <a:latin typeface="Cambria Math" panose="02040503050406030204" pitchFamily="18" charset="0"/>
                  </a:rPr>
                  <a:t>𝐸_</a:t>
                </a:r>
                <a:r>
                  <a:rPr lang="en-US" b="0" i="0" smtClean="0">
                    <a:latin typeface="Cambria Math" panose="02040503050406030204" pitchFamily="18" charset="0"/>
                  </a:rPr>
                  <a:t>23</a:t>
                </a:r>
                <a:r>
                  <a:rPr lang="en-US" b="0" i="0">
                    <a:latin typeface="Cambria Math" panose="02040503050406030204" pitchFamily="18" charset="0"/>
                  </a:rPr>
                  <a:t> </a:t>
                </a:r>
                <a:r>
                  <a:rPr lang="en-US" i="0">
                    <a:latin typeface="Cambria Math" panose="02040503050406030204" pitchFamily="18" charset="0"/>
                  </a:rPr>
                  <a:t>(</a:t>
                </a:r>
                <a:r>
                  <a:rPr lang="en-US" b="0" i="0" smtClean="0">
                    <a:latin typeface="Cambria Math" panose="02040503050406030204" pitchFamily="18" charset="0"/>
                  </a:rPr>
                  <a:t>9</a:t>
                </a:r>
                <a:r>
                  <a:rPr lang="en-US" i="0">
                    <a:latin typeface="Cambria Math" panose="02040503050406030204" pitchFamily="18" charset="0"/>
                  </a:rPr>
                  <a:t>, </a:t>
                </a:r>
                <a:r>
                  <a:rPr lang="en-US" b="0" i="0" smtClean="0">
                    <a:latin typeface="Cambria Math" panose="02040503050406030204" pitchFamily="18" charset="0"/>
                  </a:rPr>
                  <a:t>17)</a:t>
                </a:r>
                <a:r>
                  <a:rPr lang="en-US" smtClean="0"/>
                  <a:t> được xác định bởi phương </a:t>
                </a:r>
                <a:r>
                  <a:rPr lang="en-US" smtClean="0"/>
                  <a:t>trình: </a:t>
                </a:r>
                <a:r>
                  <a:rPr lang="en-US" b="0" i="0" smtClean="0">
                    <a:latin typeface="Cambria Math" panose="02040503050406030204" pitchFamily="18" charset="0"/>
                  </a:rPr>
                  <a:t>𝑦</a:t>
                </a:r>
                <a:r>
                  <a:rPr lang="en-US" b="0" i="0" smtClean="0">
                    <a:latin typeface="Cambria Math" panose="02040503050406030204" pitchFamily="18" charset="0"/>
                  </a:rPr>
                  <a:t>^</a:t>
                </a:r>
                <a:r>
                  <a:rPr lang="en-US" b="0" i="0" smtClean="0">
                    <a:latin typeface="Cambria Math" panose="02040503050406030204" pitchFamily="18" charset="0"/>
                  </a:rPr>
                  <a:t>2  𝑚𝑜𝑑 23=(𝑥^3+9𝑥+17)  𝑚𝑜𝑑 23</a:t>
                </a:r>
                <a:endParaRPr lang="en-US" smtClean="0"/>
              </a:p>
              <a:p>
                <a:pPr lvl="0">
                  <a:buFont typeface="Symbol" panose="05050102010706020507" pitchFamily="18" charset="2"/>
                  <a:buNone/>
                </a:pPr>
                <a:r>
                  <a:rPr lang="en-US" smtClean="0"/>
                  <a:t>Hỏi</a:t>
                </a:r>
                <a:r>
                  <a:rPr lang="en-US" baseline="0" smtClean="0"/>
                  <a:t> </a:t>
                </a:r>
                <a:r>
                  <a:rPr lang="en-US" b="1" smtClean="0"/>
                  <a:t>Logarit </a:t>
                </a:r>
                <a:r>
                  <a:rPr lang="en-US" b="1" smtClean="0"/>
                  <a:t>rời rạc </a:t>
                </a:r>
                <a:r>
                  <a:rPr lang="en-US" b="1" i="0" smtClean="0">
                    <a:latin typeface="Cambria Math" panose="02040503050406030204" pitchFamily="18" charset="0"/>
                  </a:rPr>
                  <a:t>𝒌</a:t>
                </a:r>
                <a:r>
                  <a:rPr lang="en-US" b="1" smtClean="0"/>
                  <a:t> </a:t>
                </a:r>
                <a:r>
                  <a:rPr lang="en-US" smtClean="0"/>
                  <a:t>của điểm </a:t>
                </a:r>
                <a:r>
                  <a:rPr lang="en-US" b="0" i="0" smtClean="0">
                    <a:latin typeface="Cambria Math" panose="02040503050406030204" pitchFamily="18" charset="0"/>
                  </a:rPr>
                  <a:t>𝑄=(4, 5)</a:t>
                </a:r>
                <a:r>
                  <a:rPr lang="en-US" smtClean="0"/>
                  <a:t> và </a:t>
                </a:r>
                <a:r>
                  <a:rPr lang="en-US" b="0" i="0" smtClean="0">
                    <a:latin typeface="Cambria Math" panose="02040503050406030204" pitchFamily="18" charset="0"/>
                  </a:rPr>
                  <a:t>𝑃</a:t>
                </a:r>
                <a:r>
                  <a:rPr lang="en-US" b="0" i="0">
                    <a:latin typeface="Cambria Math" panose="02040503050406030204" pitchFamily="18" charset="0"/>
                  </a:rPr>
                  <a:t>=(</a:t>
                </a:r>
                <a:r>
                  <a:rPr lang="en-US" b="0" i="0" smtClean="0">
                    <a:latin typeface="Cambria Math" panose="02040503050406030204" pitchFamily="18" charset="0"/>
                  </a:rPr>
                  <a:t>16</a:t>
                </a:r>
                <a:r>
                  <a:rPr lang="en-US" b="0" i="0">
                    <a:latin typeface="Cambria Math" panose="02040503050406030204" pitchFamily="18" charset="0"/>
                  </a:rPr>
                  <a:t>, 5)</a:t>
                </a:r>
                <a:r>
                  <a:rPr lang="en-US"/>
                  <a:t> </a:t>
                </a:r>
                <a:r>
                  <a:rPr lang="en-US" b="1" smtClean="0">
                    <a:solidFill>
                      <a:srgbClr val="FF0000"/>
                    </a:solidFill>
                  </a:rPr>
                  <a:t>bằng</a:t>
                </a:r>
                <a:r>
                  <a:rPr lang="en-US" b="1" baseline="0" smtClean="0">
                    <a:solidFill>
                      <a:srgbClr val="FF0000"/>
                    </a:solidFill>
                  </a:rPr>
                  <a:t> bao nhiêu</a:t>
                </a:r>
                <a:endParaRPr lang="en-US" b="1" smtClean="0">
                  <a:solidFill>
                    <a:srgbClr val="FF0000"/>
                  </a:solidFill>
                </a:endParaRPr>
              </a:p>
              <a:p>
                <a:r>
                  <a:rPr lang="en-US" smtClean="0"/>
                  <a:t>Để</a:t>
                </a:r>
                <a:r>
                  <a:rPr lang="en-US" baseline="0" smtClean="0"/>
                  <a:t> tìm k sử dụng tấn công brute-force, từ đó ta tính được k=9</a:t>
                </a:r>
              </a:p>
              <a:p>
                <a:endParaRPr lang="en-US" baseline="0" smtClean="0"/>
              </a:p>
              <a:p>
                <a:r>
                  <a:rPr lang="en-US" b="1" baseline="0" smtClean="0"/>
                  <a:t>Trên thực tế k rất lớn để không thể thực hiện tấn công brute-force</a:t>
                </a:r>
                <a:endParaRPr lang="en-US" b="1"/>
              </a:p>
            </p:txBody>
          </p:sp>
        </mc:Fallback>
      </mc:AlternateContent>
      <p:sp>
        <p:nvSpPr>
          <p:cNvPr id="4" name="Slide Number Placeholder 3"/>
          <p:cNvSpPr>
            <a:spLocks noGrp="1"/>
          </p:cNvSpPr>
          <p:nvPr>
            <p:ph type="sldNum" sz="quarter" idx="10"/>
          </p:nvPr>
        </p:nvSpPr>
        <p:spPr/>
        <p:txBody>
          <a:bodyPr/>
          <a:lstStyle/>
          <a:p>
            <a:fld id="{09372F0E-621F-424C-89FF-24BEB03BD4CE}" type="slidenum">
              <a:rPr lang="en-US" altLang="vi-VN" smtClean="0"/>
              <a:pPr/>
              <a:t>86</a:t>
            </a:fld>
            <a:endParaRPr lang="en-US" altLang="vi-VN"/>
          </a:p>
        </p:txBody>
      </p:sp>
    </p:spTree>
    <p:extLst>
      <p:ext uri="{BB962C8B-B14F-4D97-AF65-F5344CB8AC3E}">
        <p14:creationId xmlns:p14="http://schemas.microsoft.com/office/powerpoint/2010/main" val="212827698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Tx/>
                  <a:buChar char="-"/>
                </a:pPr>
                <a:r>
                  <a:rPr lang="en-US" baseline="0"/>
                  <a:t>Chọn q là số nguyên tố p cho phương trình </a:t>
                </a:r>
                <a14:m>
                  <m:oMath xmlns:m="http://schemas.openxmlformats.org/officeDocument/2006/math">
                    <m:sSup>
                      <m:sSupPr>
                        <m:ctrlPr>
                          <a:rPr lang="vi-VN" i="1" smtClean="0">
                            <a:solidFill>
                              <a:srgbClr val="0000FF"/>
                            </a:solidFill>
                            <a:latin typeface="Cambria Math"/>
                          </a:rPr>
                        </m:ctrlPr>
                      </m:sSupPr>
                      <m:e>
                        <m:r>
                          <a:rPr lang="vi-VN" i="1">
                            <a:solidFill>
                              <a:srgbClr val="0000FF"/>
                            </a:solidFill>
                            <a:latin typeface="Cambria Math" panose="02040503050406030204" pitchFamily="18" charset="0"/>
                          </a:rPr>
                          <m:t>𝑦</m:t>
                        </m:r>
                      </m:e>
                      <m:sup>
                        <m:r>
                          <a:rPr lang="vi-VN" i="1">
                            <a:solidFill>
                              <a:srgbClr val="0000FF"/>
                            </a:solidFill>
                            <a:latin typeface="Cambria Math" panose="02040503050406030204" pitchFamily="18" charset="0"/>
                          </a:rPr>
                          <m:t>2</m:t>
                        </m:r>
                      </m:sup>
                    </m:sSup>
                    <m:d>
                      <m:dPr>
                        <m:ctrlPr>
                          <a:rPr lang="en-US" i="1">
                            <a:solidFill>
                              <a:srgbClr val="0000FF"/>
                            </a:solidFill>
                            <a:latin typeface="Cambria Math"/>
                          </a:rPr>
                        </m:ctrlPr>
                      </m:dPr>
                      <m:e>
                        <m:r>
                          <m:rPr>
                            <m:sty m:val="p"/>
                          </m:rPr>
                          <a:rPr lang="en-US">
                            <a:solidFill>
                              <a:srgbClr val="0000FF"/>
                            </a:solidFill>
                            <a:latin typeface="Cambria Math" panose="02040503050406030204" pitchFamily="18" charset="0"/>
                          </a:rPr>
                          <m:t>mod</m:t>
                        </m:r>
                        <m:r>
                          <a:rPr lang="en-US">
                            <a:solidFill>
                              <a:srgbClr val="0000FF"/>
                            </a:solidFill>
                            <a:latin typeface="Cambria Math" panose="02040503050406030204" pitchFamily="18" charset="0"/>
                          </a:rPr>
                          <m:t> </m:t>
                        </m:r>
                        <m:r>
                          <m:rPr>
                            <m:sty m:val="p"/>
                          </m:rPr>
                          <a:rPr lang="en-US">
                            <a:solidFill>
                              <a:srgbClr val="0000FF"/>
                            </a:solidFill>
                            <a:latin typeface="Cambria Math" panose="02040503050406030204" pitchFamily="18" charset="0"/>
                          </a:rPr>
                          <m:t>p</m:t>
                        </m:r>
                      </m:e>
                    </m:d>
                    <m:r>
                      <a:rPr lang="vi-VN" i="1">
                        <a:solidFill>
                          <a:srgbClr val="0000FF"/>
                        </a:solidFill>
                        <a:latin typeface="Cambria Math" panose="02040503050406030204" pitchFamily="18" charset="0"/>
                      </a:rPr>
                      <m:t>=</m:t>
                    </m:r>
                    <m:sSup>
                      <m:sSupPr>
                        <m:ctrlPr>
                          <a:rPr lang="vi-VN" i="1">
                            <a:solidFill>
                              <a:srgbClr val="0000FF"/>
                            </a:solidFill>
                            <a:latin typeface="Cambria Math"/>
                          </a:rPr>
                        </m:ctrlPr>
                      </m:sSupPr>
                      <m:e>
                        <m:r>
                          <a:rPr lang="vi-VN" i="1">
                            <a:solidFill>
                              <a:srgbClr val="0000FF"/>
                            </a:solidFill>
                            <a:latin typeface="Cambria Math" panose="02040503050406030204" pitchFamily="18" charset="0"/>
                          </a:rPr>
                          <m:t>𝑥</m:t>
                        </m:r>
                      </m:e>
                      <m:sup>
                        <m:r>
                          <a:rPr lang="vi-VN" i="1">
                            <a:solidFill>
                              <a:srgbClr val="0000FF"/>
                            </a:solidFill>
                            <a:latin typeface="Cambria Math" panose="02040503050406030204" pitchFamily="18" charset="0"/>
                          </a:rPr>
                          <m:t>3</m:t>
                        </m:r>
                      </m:sup>
                    </m:sSup>
                    <m:r>
                      <a:rPr lang="vi-VN" i="1">
                        <a:solidFill>
                          <a:srgbClr val="0000FF"/>
                        </a:solidFill>
                        <a:latin typeface="Cambria Math" panose="02040503050406030204" pitchFamily="18" charset="0"/>
                      </a:rPr>
                      <m:t>+</m:t>
                    </m:r>
                    <m:r>
                      <a:rPr lang="vi-VN" i="1">
                        <a:solidFill>
                          <a:srgbClr val="0000FF"/>
                        </a:solidFill>
                        <a:latin typeface="Cambria Math" panose="02040503050406030204" pitchFamily="18" charset="0"/>
                      </a:rPr>
                      <m:t>𝑎𝑥</m:t>
                    </m:r>
                    <m:r>
                      <a:rPr lang="vi-VN" i="1">
                        <a:solidFill>
                          <a:srgbClr val="0000FF"/>
                        </a:solidFill>
                        <a:latin typeface="Cambria Math" panose="02040503050406030204" pitchFamily="18" charset="0"/>
                      </a:rPr>
                      <m:t>+</m:t>
                    </m:r>
                    <m:r>
                      <a:rPr lang="vi-VN" i="1">
                        <a:solidFill>
                          <a:srgbClr val="0000FF"/>
                        </a:solidFill>
                        <a:latin typeface="Cambria Math" panose="02040503050406030204" pitchFamily="18" charset="0"/>
                      </a:rPr>
                      <m:t>𝑏</m:t>
                    </m:r>
                  </m:oMath>
                </a14:m>
                <a:r>
                  <a:rPr lang="en-US" dirty="0">
                    <a:solidFill>
                      <a:srgbClr val="0000FF"/>
                    </a:solidFill>
                  </a:rPr>
                  <a:t> </a:t>
                </a:r>
                <a14:m>
                  <m:oMath xmlns:m="http://schemas.openxmlformats.org/officeDocument/2006/math">
                    <m:d>
                      <m:dPr>
                        <m:ctrlPr>
                          <a:rPr lang="en-US" i="1">
                            <a:solidFill>
                              <a:srgbClr val="0000FF"/>
                            </a:solidFill>
                            <a:latin typeface="Cambria Math"/>
                          </a:rPr>
                        </m:ctrlPr>
                      </m:dPr>
                      <m:e>
                        <m:r>
                          <m:rPr>
                            <m:sty m:val="p"/>
                          </m:rPr>
                          <a:rPr lang="en-US">
                            <a:solidFill>
                              <a:srgbClr val="0000FF"/>
                            </a:solidFill>
                            <a:latin typeface="Cambria Math" panose="02040503050406030204" pitchFamily="18" charset="0"/>
                          </a:rPr>
                          <m:t>mod</m:t>
                        </m:r>
                        <m:r>
                          <a:rPr lang="en-US">
                            <a:solidFill>
                              <a:srgbClr val="0000FF"/>
                            </a:solidFill>
                            <a:latin typeface="Cambria Math" panose="02040503050406030204" pitchFamily="18" charset="0"/>
                          </a:rPr>
                          <m:t> </m:t>
                        </m:r>
                        <m:r>
                          <m:rPr>
                            <m:sty m:val="p"/>
                          </m:rPr>
                          <a:rPr lang="en-US">
                            <a:solidFill>
                              <a:srgbClr val="0000FF"/>
                            </a:solidFill>
                            <a:latin typeface="Cambria Math" panose="02040503050406030204" pitchFamily="18" charset="0"/>
                          </a:rPr>
                          <m:t>p</m:t>
                        </m:r>
                      </m:e>
                    </m:d>
                  </m:oMath>
                </a14:m>
                <a:endParaRPr lang="en-US"/>
              </a:p>
              <a:p>
                <a:pPr marL="171450" indent="-171450">
                  <a:buFontTx/>
                  <a:buChar char="-"/>
                </a:pPr>
                <a:r>
                  <a:rPr lang="en-US"/>
                  <a:t>Chọn</a:t>
                </a:r>
                <a:r>
                  <a:rPr lang="en-US" baseline="0"/>
                  <a:t> q là số có dạng </a:t>
                </a:r>
                <a14:m>
                  <m:oMath xmlns:m="http://schemas.openxmlformats.org/officeDocument/2006/math">
                    <m:sSup>
                      <m:sSupPr>
                        <m:ctrlPr>
                          <a:rPr lang="en-US" i="1" smtClean="0">
                            <a:latin typeface="Cambria Math"/>
                          </a:rPr>
                        </m:ctrlPr>
                      </m:sSupPr>
                      <m:e>
                        <m:r>
                          <a:rPr lang="en-US" b="0" i="1" smtClean="0">
                            <a:latin typeface="Cambria Math" panose="02040503050406030204" pitchFamily="18" charset="0"/>
                          </a:rPr>
                          <m:t>2</m:t>
                        </m:r>
                      </m:e>
                      <m:sup>
                        <m:r>
                          <a:rPr lang="en-US" b="0" i="1" smtClean="0">
                            <a:latin typeface="Cambria Math" panose="02040503050406030204" pitchFamily="18" charset="0"/>
                          </a:rPr>
                          <m:t>𝑚</m:t>
                        </m:r>
                      </m:sup>
                    </m:sSup>
                  </m:oMath>
                </a14:m>
                <a:r>
                  <a:rPr lang="en-US"/>
                  <a:t> cho phương</a:t>
                </a:r>
                <a:r>
                  <a:rPr lang="en-US" baseline="0"/>
                  <a:t> trình</a:t>
                </a:r>
                <a:endParaRPr lang="en-US"/>
              </a:p>
            </p:txBody>
          </p:sp>
        </mc:Choice>
        <mc:Fallback xmlns="">
          <p:sp>
            <p:nvSpPr>
              <p:cNvPr id="3" name="Notes Placeholder 2"/>
              <p:cNvSpPr>
                <a:spLocks noGrp="1"/>
              </p:cNvSpPr>
              <p:nvPr>
                <p:ph type="body" idx="1"/>
              </p:nvPr>
            </p:nvSpPr>
            <p:spPr/>
            <p:txBody>
              <a:bodyPr/>
              <a:lstStyle/>
              <a:p>
                <a:pPr marL="171450" indent="-171450">
                  <a:buFontTx/>
                  <a:buChar char="-"/>
                </a:pPr>
                <a:r>
                  <a:rPr lang="en-US" baseline="0" smtClean="0"/>
                  <a:t>Chọn q là số nguyên tố p cho phương trình </a:t>
                </a:r>
                <a:r>
                  <a:rPr lang="vi-VN" i="0">
                    <a:solidFill>
                      <a:srgbClr val="0000FF"/>
                    </a:solidFill>
                    <a:latin typeface="Cambria Math" panose="02040503050406030204" pitchFamily="18" charset="0"/>
                  </a:rPr>
                  <a:t>𝑦</a:t>
                </a:r>
                <a:r>
                  <a:rPr lang="vi-VN" i="0" smtClean="0">
                    <a:solidFill>
                      <a:srgbClr val="0000FF"/>
                    </a:solidFill>
                    <a:latin typeface="Cambria Math" panose="02040503050406030204" pitchFamily="18" charset="0"/>
                  </a:rPr>
                  <a:t>^</a:t>
                </a:r>
                <a:r>
                  <a:rPr lang="vi-VN" i="0">
                    <a:solidFill>
                      <a:srgbClr val="0000FF"/>
                    </a:solidFill>
                    <a:latin typeface="Cambria Math" panose="02040503050406030204" pitchFamily="18" charset="0"/>
                  </a:rPr>
                  <a:t>2</a:t>
                </a:r>
                <a:r>
                  <a:rPr lang="en-US" i="0">
                    <a:solidFill>
                      <a:srgbClr val="0000FF"/>
                    </a:solidFill>
                    <a:latin typeface="Cambria Math" panose="02040503050406030204" pitchFamily="18" charset="0"/>
                  </a:rPr>
                  <a:t> (mod p)</a:t>
                </a:r>
                <a:r>
                  <a:rPr lang="vi-VN" i="0">
                    <a:solidFill>
                      <a:srgbClr val="0000FF"/>
                    </a:solidFill>
                    <a:latin typeface="Cambria Math" panose="02040503050406030204" pitchFamily="18" charset="0"/>
                  </a:rPr>
                  <a:t>=𝑥^3+𝑎𝑥+𝑏</a:t>
                </a:r>
                <a:r>
                  <a:rPr lang="en-US" dirty="0">
                    <a:solidFill>
                      <a:srgbClr val="0000FF"/>
                    </a:solidFill>
                  </a:rPr>
                  <a:t> </a:t>
                </a:r>
                <a:r>
                  <a:rPr lang="en-US" i="0">
                    <a:solidFill>
                      <a:srgbClr val="0000FF"/>
                    </a:solidFill>
                    <a:latin typeface="Cambria Math" panose="02040503050406030204" pitchFamily="18" charset="0"/>
                  </a:rPr>
                  <a:t>(mod p)</a:t>
                </a:r>
                <a:endParaRPr lang="en-US" smtClean="0"/>
              </a:p>
              <a:p>
                <a:pPr marL="171450" indent="-171450">
                  <a:buFontTx/>
                  <a:buChar char="-"/>
                </a:pPr>
                <a:r>
                  <a:rPr lang="en-US" smtClean="0"/>
                  <a:t>Chọn</a:t>
                </a:r>
                <a:r>
                  <a:rPr lang="en-US" baseline="0" smtClean="0"/>
                  <a:t> q là số có dạng </a:t>
                </a:r>
                <a:r>
                  <a:rPr lang="en-US" b="0" i="0" smtClean="0">
                    <a:latin typeface="Cambria Math" panose="02040503050406030204" pitchFamily="18" charset="0"/>
                  </a:rPr>
                  <a:t>2</a:t>
                </a:r>
                <a:r>
                  <a:rPr lang="en-US" b="0" i="0" smtClean="0">
                    <a:latin typeface="Cambria Math" panose="02040503050406030204" pitchFamily="18" charset="0"/>
                  </a:rPr>
                  <a:t>^</a:t>
                </a:r>
                <a:r>
                  <a:rPr lang="en-US" b="0" i="0" smtClean="0">
                    <a:latin typeface="Cambria Math" panose="02040503050406030204" pitchFamily="18" charset="0"/>
                  </a:rPr>
                  <a:t>𝑚</a:t>
                </a:r>
                <a:r>
                  <a:rPr lang="en-US" smtClean="0"/>
                  <a:t> </a:t>
                </a:r>
                <a:r>
                  <a:rPr lang="en-US" smtClean="0"/>
                  <a:t>cho phương</a:t>
                </a:r>
                <a:r>
                  <a:rPr lang="en-US" baseline="0" smtClean="0"/>
                  <a:t> trình</a:t>
                </a:r>
                <a:endParaRPr lang="en-US"/>
              </a:p>
            </p:txBody>
          </p:sp>
        </mc:Fallback>
      </mc:AlternateContent>
      <p:sp>
        <p:nvSpPr>
          <p:cNvPr id="4" name="Slide Number Placeholder 3"/>
          <p:cNvSpPr>
            <a:spLocks noGrp="1"/>
          </p:cNvSpPr>
          <p:nvPr>
            <p:ph type="sldNum" sz="quarter" idx="10"/>
          </p:nvPr>
        </p:nvSpPr>
        <p:spPr/>
        <p:txBody>
          <a:bodyPr/>
          <a:lstStyle/>
          <a:p>
            <a:fld id="{09372F0E-621F-424C-89FF-24BEB03BD4CE}" type="slidenum">
              <a:rPr lang="en-US" altLang="vi-VN" smtClean="0"/>
              <a:pPr/>
              <a:t>87</a:t>
            </a:fld>
            <a:endParaRPr lang="en-US" altLang="vi-VN"/>
          </a:p>
        </p:txBody>
      </p:sp>
    </p:spTree>
    <p:extLst>
      <p:ext uri="{BB962C8B-B14F-4D97-AF65-F5344CB8AC3E}">
        <p14:creationId xmlns:p14="http://schemas.microsoft.com/office/powerpoint/2010/main" val="130579719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a:t>Trao đổi khóa</a:t>
                </a:r>
                <a:r>
                  <a:rPr lang="en-US" baseline="0"/>
                  <a:t> bí mật giữa A và B được thực hiện như sau</a:t>
                </a:r>
                <a:endParaRPr lang="en-US"/>
              </a:p>
              <a:p>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sSub>
                      <m:sSubPr>
                        <m:ctrlPr>
                          <a:rPr lang="en-US" i="1" smtClean="0">
                            <a:latin typeface="Cambria Math"/>
                          </a:rPr>
                        </m:ctrlPr>
                      </m:sSubPr>
                      <m:e>
                        <m:r>
                          <a:rPr lang="en-US" i="1">
                            <a:latin typeface="Cambria Math" panose="02040503050406030204" pitchFamily="18" charset="0"/>
                          </a:rPr>
                          <m:t>𝑛</m:t>
                        </m:r>
                      </m:e>
                      <m:sub>
                        <m:r>
                          <a:rPr lang="en-US" i="1">
                            <a:latin typeface="Cambria Math" panose="02040503050406030204" pitchFamily="18" charset="0"/>
                          </a:rPr>
                          <m:t>𝐴</m:t>
                        </m:r>
                      </m:sub>
                    </m:sSub>
                  </m:oMath>
                </a14:m>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a:t> </a:t>
                </a:r>
                <a14:m>
                  <m:oMath xmlns:m="http://schemas.openxmlformats.org/officeDocument/2006/math">
                    <m:sSubSup>
                      <m:sSubSupPr>
                        <m:ctrlPr>
                          <a:rPr lang="en-US" i="1">
                            <a:latin typeface="Cambria Math"/>
                          </a:rPr>
                        </m:ctrlPr>
                      </m:sSubSupPr>
                      <m:e>
                        <m:r>
                          <a:rPr lang="en-US" i="1">
                            <a:latin typeface="Cambria Math" panose="02040503050406030204" pitchFamily="18" charset="0"/>
                          </a:rPr>
                          <m:t>𝐾</m:t>
                        </m:r>
                      </m:e>
                      <m:sub>
                        <m:r>
                          <a:rPr lang="en-US" i="1">
                            <a:latin typeface="Cambria Math" panose="02040503050406030204" pitchFamily="18" charset="0"/>
                          </a:rPr>
                          <m:t>𝑃𝑈</m:t>
                        </m:r>
                      </m:sub>
                      <m:sup>
                        <m:r>
                          <a:rPr lang="en-US" i="1">
                            <a:latin typeface="Cambria Math" panose="02040503050406030204" pitchFamily="18" charset="0"/>
                          </a:rPr>
                          <m:t>𝐵</m:t>
                        </m:r>
                      </m:sup>
                    </m:sSubSup>
                  </m:oMath>
                </a14:m>
                <a:r>
                  <a:rPr lang="en-US"/>
                  <a:t> = </a:t>
                </a:r>
                <a14:m>
                  <m:oMath xmlns:m="http://schemas.openxmlformats.org/officeDocument/2006/math">
                    <m:sSub>
                      <m:sSubPr>
                        <m:ctrlPr>
                          <a:rPr lang="en-US" i="1" smtClean="0">
                            <a:latin typeface="Cambria Math"/>
                          </a:rPr>
                        </m:ctrlPr>
                      </m:sSubPr>
                      <m:e>
                        <m:r>
                          <a:rPr lang="en-US" i="1">
                            <a:latin typeface="Cambria Math" panose="02040503050406030204" pitchFamily="18" charset="0"/>
                          </a:rPr>
                          <m:t>𝑛</m:t>
                        </m:r>
                      </m:e>
                      <m:sub>
                        <m:r>
                          <a:rPr lang="en-US" i="1">
                            <a:latin typeface="Cambria Math" panose="02040503050406030204" pitchFamily="18" charset="0"/>
                          </a:rPr>
                          <m:t>𝐴</m:t>
                        </m:r>
                      </m:sub>
                    </m:sSub>
                    <m:r>
                      <a:rPr lang="en-US" i="1" smtClean="0">
                        <a:latin typeface="Cambria Math" panose="02040503050406030204" pitchFamily="18" charset="0"/>
                        <a:ea typeface="Cambria Math" panose="02040503050406030204" pitchFamily="18" charset="0"/>
                      </a:rPr>
                      <m:t>×</m:t>
                    </m:r>
                  </m:oMath>
                </a14:m>
                <a:r>
                  <a:rPr lang="en-US"/>
                  <a:t> (</a:t>
                </a:r>
                <a14:m>
                  <m:oMath xmlns:m="http://schemas.openxmlformats.org/officeDocument/2006/math">
                    <m:sSub>
                      <m:sSubPr>
                        <m:ctrlPr>
                          <a:rPr lang="en-US" i="1" smtClean="0">
                            <a:latin typeface="Cambria Math"/>
                          </a:rPr>
                        </m:ctrlPr>
                      </m:sSubPr>
                      <m:e>
                        <m:r>
                          <a:rPr lang="en-US" i="1">
                            <a:latin typeface="Cambria Math" panose="02040503050406030204" pitchFamily="18" charset="0"/>
                          </a:rPr>
                          <m:t>𝑛</m:t>
                        </m:r>
                      </m:e>
                      <m:sub>
                        <m:r>
                          <a:rPr lang="en-US" b="0" i="1" smtClean="0">
                            <a:latin typeface="Cambria Math" panose="02040503050406030204" pitchFamily="18" charset="0"/>
                          </a:rPr>
                          <m:t>𝐵</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𝐺</m:t>
                    </m:r>
                  </m:oMath>
                </a14:m>
                <a:r>
                  <a:rPr lang="en-US"/>
                  <a:t>) = </a:t>
                </a:r>
                <a14:m>
                  <m:oMath xmlns:m="http://schemas.openxmlformats.org/officeDocument/2006/math">
                    <m:sSub>
                      <m:sSubPr>
                        <m:ctrlPr>
                          <a:rPr lang="en-US" i="1" smtClean="0">
                            <a:latin typeface="Cambria Math"/>
                          </a:rPr>
                        </m:ctrlPr>
                      </m:sSubPr>
                      <m:e>
                        <m:r>
                          <a:rPr lang="en-US" i="1">
                            <a:latin typeface="Cambria Math" panose="02040503050406030204" pitchFamily="18" charset="0"/>
                          </a:rPr>
                          <m:t>𝑛</m:t>
                        </m:r>
                      </m:e>
                      <m:sub>
                        <m:r>
                          <a:rPr lang="en-US" b="0" i="1" smtClean="0">
                            <a:latin typeface="Cambria Math" panose="02040503050406030204" pitchFamily="18" charset="0"/>
                          </a:rPr>
                          <m:t>𝐵</m:t>
                        </m:r>
                      </m:sub>
                    </m:sSub>
                  </m:oMath>
                </a14:m>
                <a:r>
                  <a:rPr lang="en-US"/>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a:t> (</a:t>
                </a:r>
                <a14:m>
                  <m:oMath xmlns:m="http://schemas.openxmlformats.org/officeDocument/2006/math">
                    <m:sSub>
                      <m:sSubPr>
                        <m:ctrlPr>
                          <a:rPr lang="en-US" i="1" smtClean="0">
                            <a:latin typeface="Cambria Math"/>
                          </a:rPr>
                        </m:ctrlPr>
                      </m:sSubPr>
                      <m:e>
                        <m:r>
                          <a:rPr lang="en-US" i="1">
                            <a:latin typeface="Cambria Math" panose="02040503050406030204" pitchFamily="18" charset="0"/>
                          </a:rPr>
                          <m:t>𝑛</m:t>
                        </m:r>
                      </m:e>
                      <m:sub>
                        <m:r>
                          <a:rPr lang="en-US" i="1">
                            <a:latin typeface="Cambria Math" panose="02040503050406030204" pitchFamily="18" charset="0"/>
                          </a:rPr>
                          <m:t>𝐴</m:t>
                        </m:r>
                      </m:sub>
                    </m:sSub>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𝐺</m:t>
                    </m:r>
                  </m:oMath>
                </a14:m>
                <a:r>
                  <a:rPr lang="en-US"/>
                  <a:t>) (tính</a:t>
                </a:r>
                <a:r>
                  <a:rPr lang="en-US" baseline="0"/>
                  <a:t> chất giao hoán của phép nhân trong nhóm</a:t>
                </a:r>
                <a:r>
                  <a:rPr lang="en-US"/>
                  <a:t>) = </a:t>
                </a:r>
                <a14:m>
                  <m:oMath xmlns:m="http://schemas.openxmlformats.org/officeDocument/2006/math">
                    <m:sSub>
                      <m:sSubPr>
                        <m:ctrlPr>
                          <a:rPr lang="en-US" i="1" smtClean="0">
                            <a:latin typeface="Cambria Math"/>
                          </a:rPr>
                        </m:ctrlPr>
                      </m:sSubPr>
                      <m:e>
                        <m:r>
                          <a:rPr lang="en-US" i="1">
                            <a:latin typeface="Cambria Math" panose="02040503050406030204" pitchFamily="18" charset="0"/>
                          </a:rPr>
                          <m:t>𝑛</m:t>
                        </m:r>
                      </m:e>
                      <m:sub>
                        <m:r>
                          <a:rPr lang="en-US" b="0" i="1" smtClean="0">
                            <a:latin typeface="Cambria Math" panose="02040503050406030204" pitchFamily="18" charset="0"/>
                          </a:rPr>
                          <m:t>𝐵</m:t>
                        </m:r>
                      </m:sub>
                    </m:sSub>
                  </m:oMath>
                </a14:m>
                <a:r>
                  <a:rPr lang="en-US"/>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a:t> </a:t>
                </a:r>
                <a14:m>
                  <m:oMath xmlns:m="http://schemas.openxmlformats.org/officeDocument/2006/math">
                    <m:sSubSup>
                      <m:sSubSupPr>
                        <m:ctrlPr>
                          <a:rPr lang="en-US" i="1" smtClean="0">
                            <a:latin typeface="Cambria Math"/>
                          </a:rPr>
                        </m:ctrlPr>
                      </m:sSubSupPr>
                      <m:e>
                        <m:r>
                          <a:rPr lang="en-US" b="0" i="1" smtClean="0">
                            <a:latin typeface="Cambria Math" panose="02040503050406030204" pitchFamily="18" charset="0"/>
                          </a:rPr>
                          <m:t>𝐾</m:t>
                        </m:r>
                      </m:e>
                      <m:sub>
                        <m:r>
                          <a:rPr lang="en-US" b="0" i="1" smtClean="0">
                            <a:latin typeface="Cambria Math" panose="02040503050406030204" pitchFamily="18" charset="0"/>
                          </a:rPr>
                          <m:t>𝑃𝑈</m:t>
                        </m:r>
                      </m:sub>
                      <m:sup>
                        <m:r>
                          <a:rPr lang="en-US" b="0" i="1" smtClean="0">
                            <a:latin typeface="Cambria Math" panose="02040503050406030204" pitchFamily="18" charset="0"/>
                          </a:rPr>
                          <m:t>𝐴</m:t>
                        </m:r>
                      </m:sup>
                    </m:sSubSup>
                  </m:oMath>
                </a14:m>
                <a:r>
                  <a:rPr lang="en-US"/>
                  <a:t> </a:t>
                </a:r>
              </a:p>
            </p:txBody>
          </p:sp>
        </mc:Choice>
        <mc:Fallback xmlns="">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smtClean="0"/>
                  <a:t>Trao đổi khóa</a:t>
                </a:r>
                <a:r>
                  <a:rPr lang="en-US" baseline="0" smtClean="0"/>
                  <a:t> bí mật giữa A và B được thực hiện như sau</a:t>
                </a:r>
                <a:endParaRPr lang="en-US" smtClean="0"/>
              </a:p>
              <a:p>
                <a:r>
                  <a:rPr lang="en-US" b="0" i="0" smtClean="0">
                    <a:latin typeface="Cambria Math" panose="02040503050406030204" pitchFamily="18" charset="0"/>
                  </a:rPr>
                  <a:t>𝑘=</a:t>
                </a:r>
                <a:r>
                  <a:rPr lang="en-US" i="0">
                    <a:latin typeface="Cambria Math" panose="02040503050406030204" pitchFamily="18" charset="0"/>
                  </a:rPr>
                  <a:t>𝑛</a:t>
                </a:r>
                <a:r>
                  <a:rPr lang="en-US" i="0" smtClean="0">
                    <a:latin typeface="Cambria Math" panose="02040503050406030204" pitchFamily="18" charset="0"/>
                  </a:rPr>
                  <a:t>_</a:t>
                </a:r>
                <a:r>
                  <a:rPr lang="en-US" i="0">
                    <a:latin typeface="Cambria Math" panose="02040503050406030204" pitchFamily="18" charset="0"/>
                  </a:rPr>
                  <a:t>𝐴</a:t>
                </a:r>
                <a:r>
                  <a:rPr lang="en-US">
                    <a:ea typeface="Cambria Math" panose="02040503050406030204" pitchFamily="18" charset="0"/>
                  </a:rPr>
                  <a:t> </a:t>
                </a:r>
                <a:r>
                  <a:rPr lang="en-US" i="0">
                    <a:latin typeface="Cambria Math" panose="02040503050406030204" pitchFamily="18" charset="0"/>
                    <a:ea typeface="Cambria Math" panose="02040503050406030204" pitchFamily="18" charset="0"/>
                  </a:rPr>
                  <a:t>×</a:t>
                </a:r>
                <a:r>
                  <a:rPr lang="en-US" smtClean="0"/>
                  <a:t> </a:t>
                </a:r>
                <a:r>
                  <a:rPr lang="en-US" i="0">
                    <a:latin typeface="Cambria Math" panose="02040503050406030204" pitchFamily="18" charset="0"/>
                  </a:rPr>
                  <a:t>𝐾_𝑃𝑈^𝐵</a:t>
                </a:r>
                <a:r>
                  <a:rPr lang="en-US" smtClean="0"/>
                  <a:t> = </a:t>
                </a:r>
                <a:r>
                  <a:rPr lang="en-US" i="0">
                    <a:latin typeface="Cambria Math" panose="02040503050406030204" pitchFamily="18" charset="0"/>
                  </a:rPr>
                  <a:t>𝑛</a:t>
                </a:r>
                <a:r>
                  <a:rPr lang="en-US" i="0" smtClean="0">
                    <a:latin typeface="Cambria Math" panose="02040503050406030204" pitchFamily="18" charset="0"/>
                  </a:rPr>
                  <a:t>_</a:t>
                </a:r>
                <a:r>
                  <a:rPr lang="en-US" i="0">
                    <a:latin typeface="Cambria Math" panose="02040503050406030204" pitchFamily="18" charset="0"/>
                  </a:rPr>
                  <a:t>𝐴</a:t>
                </a:r>
                <a:r>
                  <a:rPr lang="en-US" i="0" smtClean="0">
                    <a:latin typeface="Cambria Math" panose="02040503050406030204" pitchFamily="18" charset="0"/>
                    <a:ea typeface="Cambria Math" panose="02040503050406030204" pitchFamily="18" charset="0"/>
                  </a:rPr>
                  <a:t>×</a:t>
                </a:r>
                <a:r>
                  <a:rPr lang="en-US" smtClean="0"/>
                  <a:t> (</a:t>
                </a:r>
                <a:r>
                  <a:rPr lang="en-US" i="0">
                    <a:latin typeface="Cambria Math" panose="02040503050406030204" pitchFamily="18" charset="0"/>
                  </a:rPr>
                  <a:t>𝑛</a:t>
                </a:r>
                <a:r>
                  <a:rPr lang="en-US" i="0" smtClean="0">
                    <a:latin typeface="Cambria Math" panose="02040503050406030204" pitchFamily="18" charset="0"/>
                  </a:rPr>
                  <a:t>_</a:t>
                </a:r>
                <a:r>
                  <a:rPr lang="en-US" b="0" i="0" smtClean="0">
                    <a:latin typeface="Cambria Math" panose="02040503050406030204" pitchFamily="18" charset="0"/>
                  </a:rPr>
                  <a:t>𝐵</a:t>
                </a:r>
                <a:r>
                  <a:rPr lang="en-US" i="0">
                    <a:latin typeface="Cambria Math" panose="02040503050406030204" pitchFamily="18" charset="0"/>
                    <a:ea typeface="Cambria Math" panose="02040503050406030204" pitchFamily="18" charset="0"/>
                  </a:rPr>
                  <a:t>×𝐺</a:t>
                </a:r>
                <a:r>
                  <a:rPr lang="en-US" smtClean="0"/>
                  <a:t>) = </a:t>
                </a:r>
                <a:r>
                  <a:rPr lang="en-US" i="0">
                    <a:latin typeface="Cambria Math" panose="02040503050406030204" pitchFamily="18" charset="0"/>
                  </a:rPr>
                  <a:t>𝑛</a:t>
                </a:r>
                <a:r>
                  <a:rPr lang="en-US" i="0" smtClean="0">
                    <a:latin typeface="Cambria Math" panose="02040503050406030204" pitchFamily="18" charset="0"/>
                  </a:rPr>
                  <a:t>_</a:t>
                </a:r>
                <a:r>
                  <a:rPr lang="en-US" b="0" i="0" smtClean="0">
                    <a:latin typeface="Cambria Math" panose="02040503050406030204" pitchFamily="18" charset="0"/>
                  </a:rPr>
                  <a:t>𝐵</a:t>
                </a:r>
                <a:r>
                  <a:rPr lang="en-US" smtClean="0"/>
                  <a:t> </a:t>
                </a:r>
                <a:r>
                  <a:rPr lang="en-US" i="0" smtClean="0">
                    <a:latin typeface="Cambria Math" panose="02040503050406030204" pitchFamily="18" charset="0"/>
                    <a:ea typeface="Cambria Math" panose="02040503050406030204" pitchFamily="18" charset="0"/>
                  </a:rPr>
                  <a:t>×</a:t>
                </a:r>
                <a:r>
                  <a:rPr lang="en-US" smtClean="0"/>
                  <a:t> (</a:t>
                </a:r>
                <a:r>
                  <a:rPr lang="en-US" i="0">
                    <a:latin typeface="Cambria Math" panose="02040503050406030204" pitchFamily="18" charset="0"/>
                  </a:rPr>
                  <a:t>𝑛</a:t>
                </a:r>
                <a:r>
                  <a:rPr lang="en-US" i="0" smtClean="0">
                    <a:latin typeface="Cambria Math" panose="02040503050406030204" pitchFamily="18" charset="0"/>
                  </a:rPr>
                  <a:t>_</a:t>
                </a:r>
                <a:r>
                  <a:rPr lang="en-US" i="0">
                    <a:latin typeface="Cambria Math" panose="02040503050406030204" pitchFamily="18" charset="0"/>
                  </a:rPr>
                  <a:t>𝐴</a:t>
                </a:r>
                <a:r>
                  <a:rPr lang="en-US" i="0" smtClean="0">
                    <a:latin typeface="Cambria Math" panose="02040503050406030204" pitchFamily="18" charset="0"/>
                    <a:ea typeface="Cambria Math" panose="02040503050406030204" pitchFamily="18" charset="0"/>
                  </a:rPr>
                  <a:t>×𝐺</a:t>
                </a:r>
                <a:r>
                  <a:rPr lang="en-US" smtClean="0"/>
                  <a:t>) (tính</a:t>
                </a:r>
                <a:r>
                  <a:rPr lang="en-US" baseline="0" smtClean="0"/>
                  <a:t> chất giao hoán của phép nhân trong nhóm</a:t>
                </a:r>
                <a:r>
                  <a:rPr lang="en-US" smtClean="0"/>
                  <a:t>) = </a:t>
                </a:r>
                <a:r>
                  <a:rPr lang="en-US" i="0">
                    <a:latin typeface="Cambria Math" panose="02040503050406030204" pitchFamily="18" charset="0"/>
                  </a:rPr>
                  <a:t>𝑛</a:t>
                </a:r>
                <a:r>
                  <a:rPr lang="en-US" i="0" smtClean="0">
                    <a:latin typeface="Cambria Math" panose="02040503050406030204" pitchFamily="18" charset="0"/>
                  </a:rPr>
                  <a:t>_</a:t>
                </a:r>
                <a:r>
                  <a:rPr lang="en-US" b="0" i="0" smtClean="0">
                    <a:latin typeface="Cambria Math" panose="02040503050406030204" pitchFamily="18" charset="0"/>
                  </a:rPr>
                  <a:t>𝐵</a:t>
                </a:r>
                <a:r>
                  <a:rPr lang="en-US" smtClean="0"/>
                  <a:t> </a:t>
                </a:r>
                <a:r>
                  <a:rPr lang="en-US" i="0" smtClean="0">
                    <a:latin typeface="Cambria Math" panose="02040503050406030204" pitchFamily="18" charset="0"/>
                    <a:ea typeface="Cambria Math" panose="02040503050406030204" pitchFamily="18" charset="0"/>
                  </a:rPr>
                  <a:t>×</a:t>
                </a:r>
                <a:r>
                  <a:rPr lang="en-US" smtClean="0"/>
                  <a:t> </a:t>
                </a:r>
                <a:r>
                  <a:rPr lang="en-US" b="0" i="0" smtClean="0">
                    <a:latin typeface="Cambria Math" panose="02040503050406030204" pitchFamily="18" charset="0"/>
                  </a:rPr>
                  <a:t>𝐾</a:t>
                </a:r>
                <a:r>
                  <a:rPr lang="en-US" b="0" i="0" smtClean="0">
                    <a:latin typeface="Cambria Math" panose="02040503050406030204" pitchFamily="18" charset="0"/>
                  </a:rPr>
                  <a:t>_</a:t>
                </a:r>
                <a:r>
                  <a:rPr lang="en-US" b="0" i="0" smtClean="0">
                    <a:latin typeface="Cambria Math" panose="02040503050406030204" pitchFamily="18" charset="0"/>
                  </a:rPr>
                  <a:t>𝑃𝑈^𝐴</a:t>
                </a:r>
                <a:r>
                  <a:rPr lang="en-US" smtClean="0"/>
                  <a:t> </a:t>
                </a:r>
                <a:endParaRPr lang="en-US"/>
              </a:p>
            </p:txBody>
          </p:sp>
        </mc:Fallback>
      </mc:AlternateContent>
      <p:sp>
        <p:nvSpPr>
          <p:cNvPr id="4" name="Slide Number Placeholder 3"/>
          <p:cNvSpPr>
            <a:spLocks noGrp="1"/>
          </p:cNvSpPr>
          <p:nvPr>
            <p:ph type="sldNum" sz="quarter" idx="10"/>
          </p:nvPr>
        </p:nvSpPr>
        <p:spPr/>
        <p:txBody>
          <a:bodyPr/>
          <a:lstStyle/>
          <a:p>
            <a:fld id="{09372F0E-621F-424C-89FF-24BEB03BD4CE}" type="slidenum">
              <a:rPr lang="en-US" altLang="vi-VN" smtClean="0"/>
              <a:pPr/>
              <a:t>88</a:t>
            </a:fld>
            <a:endParaRPr lang="en-US" altLang="vi-VN"/>
          </a:p>
        </p:txBody>
      </p:sp>
    </p:spTree>
    <p:extLst>
      <p:ext uri="{BB962C8B-B14F-4D97-AF65-F5344CB8AC3E}">
        <p14:creationId xmlns:p14="http://schemas.microsoft.com/office/powerpoint/2010/main" val="29087423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b="0" i="0" u="none" strike="noStrike" kern="1200" baseline="0">
                    <a:solidFill>
                      <a:schemeClr val="tx1"/>
                    </a:solidFill>
                    <a:latin typeface="+mn-lt"/>
                    <a:ea typeface="+mn-ea"/>
                    <a:cs typeface="+mn-cs"/>
                  </a:rPr>
                  <a:t>Các thành phần công khai chung:</a:t>
                </a:r>
              </a:p>
              <a:p>
                <a:r>
                  <a:rPr lang="en-US" sz="1200" b="0" i="0" u="none" strike="noStrike" kern="1200" baseline="0">
                    <a:solidFill>
                      <a:schemeClr val="tx1"/>
                    </a:solidFill>
                    <a:latin typeface="+mn-lt"/>
                    <a:ea typeface="+mn-ea"/>
                    <a:cs typeface="+mn-cs"/>
                  </a:rPr>
                  <a:t>-</a:t>
                </a:r>
                <a14:m>
                  <m:oMath xmlns:m="http://schemas.openxmlformats.org/officeDocument/2006/math">
                    <m:sSub>
                      <m:sSubPr>
                        <m:ctrlPr>
                          <a:rPr lang="en-US" sz="1200" b="1" i="1" smtClean="0">
                            <a:solidFill>
                              <a:schemeClr val="tx1"/>
                            </a:solidFill>
                            <a:latin typeface="Cambria Math"/>
                          </a:rPr>
                        </m:ctrlPr>
                      </m:sSubPr>
                      <m:e>
                        <m:r>
                          <a:rPr lang="en-US" sz="1200" b="1" i="1" smtClean="0">
                            <a:solidFill>
                              <a:schemeClr val="tx1"/>
                            </a:solidFill>
                            <a:latin typeface="Cambria Math" panose="02040503050406030204" pitchFamily="18" charset="0"/>
                          </a:rPr>
                          <m:t> </m:t>
                        </m:r>
                        <m:r>
                          <a:rPr lang="en-US" sz="1200" b="1" i="1">
                            <a:solidFill>
                              <a:schemeClr val="tx1"/>
                            </a:solidFill>
                            <a:latin typeface="Cambria Math" panose="02040503050406030204" pitchFamily="18" charset="0"/>
                          </a:rPr>
                          <m:t>𝑬</m:t>
                        </m:r>
                      </m:e>
                      <m:sub>
                        <m:r>
                          <a:rPr lang="en-US" sz="1200" b="1" i="1">
                            <a:solidFill>
                              <a:schemeClr val="tx1"/>
                            </a:solidFill>
                            <a:latin typeface="Cambria Math" panose="02040503050406030204" pitchFamily="18" charset="0"/>
                          </a:rPr>
                          <m:t>𝒒</m:t>
                        </m:r>
                      </m:sub>
                    </m:sSub>
                    <m:d>
                      <m:dPr>
                        <m:ctrlPr>
                          <a:rPr lang="en-US" sz="1200" b="1" i="1">
                            <a:solidFill>
                              <a:schemeClr val="tx1"/>
                            </a:solidFill>
                            <a:latin typeface="Cambria Math"/>
                          </a:rPr>
                        </m:ctrlPr>
                      </m:dPr>
                      <m:e>
                        <m:r>
                          <a:rPr lang="en-US" sz="1200" b="1" i="1">
                            <a:solidFill>
                              <a:schemeClr val="tx1"/>
                            </a:solidFill>
                            <a:latin typeface="Cambria Math" panose="02040503050406030204" pitchFamily="18" charset="0"/>
                          </a:rPr>
                          <m:t>𝒂</m:t>
                        </m:r>
                        <m:r>
                          <a:rPr lang="en-US" sz="1200" b="1" i="1">
                            <a:solidFill>
                              <a:schemeClr val="tx1"/>
                            </a:solidFill>
                            <a:latin typeface="Cambria Math" panose="02040503050406030204" pitchFamily="18" charset="0"/>
                          </a:rPr>
                          <m:t>,</m:t>
                        </m:r>
                        <m:r>
                          <a:rPr lang="en-US" sz="1200" b="1" i="1">
                            <a:solidFill>
                              <a:schemeClr val="tx1"/>
                            </a:solidFill>
                            <a:latin typeface="Cambria Math" panose="02040503050406030204" pitchFamily="18" charset="0"/>
                          </a:rPr>
                          <m:t>𝒃</m:t>
                        </m:r>
                      </m:e>
                    </m:d>
                  </m:oMath>
                </a14:m>
                <a:r>
                  <a:rPr lang="en-US" sz="1200" b="0" i="0" u="none" strike="noStrike" kern="1200" baseline="0">
                    <a:solidFill>
                      <a:schemeClr val="tx1"/>
                    </a:solidFill>
                    <a:latin typeface="+mn-lt"/>
                    <a:ea typeface="+mn-ea"/>
                    <a:cs typeface="+mn-cs"/>
                  </a:rPr>
                  <a:t> Đường cong ellipt với các tham số a, b, q, với q là số nguyên tố hoặc một số nguyên có dạng 2</a:t>
                </a:r>
                <a:r>
                  <a:rPr lang="en-US" sz="1200" b="0" i="0" u="none" strike="noStrike" kern="1200" baseline="30000">
                    <a:solidFill>
                      <a:schemeClr val="tx1"/>
                    </a:solidFill>
                    <a:latin typeface="+mn-lt"/>
                    <a:ea typeface="+mn-ea"/>
                    <a:cs typeface="+mn-cs"/>
                  </a:rPr>
                  <a:t>m</a:t>
                </a:r>
              </a:p>
              <a:p>
                <a:pPr marL="0" marR="0" lvl="2" indent="0" algn="l" defTabSz="914400" rtl="0" eaLnBrk="0" fontAlgn="base" latinLnBrk="0" hangingPunct="0">
                  <a:lnSpc>
                    <a:spcPct val="100000"/>
                  </a:lnSpc>
                  <a:spcBef>
                    <a:spcPct val="30000"/>
                  </a:spcBef>
                  <a:spcAft>
                    <a:spcPct val="0"/>
                  </a:spcAft>
                  <a:buClrTx/>
                  <a:buSzTx/>
                  <a:buFontTx/>
                  <a:buNone/>
                  <a:tabLst/>
                  <a:defRPr/>
                </a:pPr>
                <a:r>
                  <a:rPr lang="en-US">
                    <a:solidFill>
                      <a:schemeClr val="tx1"/>
                    </a:solidFill>
                  </a:rPr>
                  <a:t>- </a:t>
                </a:r>
                <a14:m>
                  <m:oMath xmlns:m="http://schemas.openxmlformats.org/officeDocument/2006/math">
                    <m:r>
                      <a:rPr lang="en-US" i="1" smtClean="0">
                        <a:solidFill>
                          <a:schemeClr val="tx1"/>
                        </a:solidFill>
                        <a:latin typeface="Cambria Math" panose="02040503050406030204" pitchFamily="18" charset="0"/>
                      </a:rPr>
                      <m:t>𝐺</m:t>
                    </m:r>
                  </m:oMath>
                </a14:m>
                <a:r>
                  <a:rPr lang="en-US" sz="2000" dirty="0">
                    <a:solidFill>
                      <a:schemeClr val="tx1"/>
                    </a:solidFill>
                    <a:latin typeface="Arial" panose="020B0604020202020204" pitchFamily="34" charset="0"/>
                    <a:cs typeface="Arial" panose="020B0604020202020204" pitchFamily="34" charset="0"/>
                  </a:rPr>
                  <a:t> </a:t>
                </a:r>
                <a:r>
                  <a:rPr lang="en-US" sz="2000">
                    <a:solidFill>
                      <a:schemeClr val="tx1"/>
                    </a:solidFill>
                    <a:latin typeface="Arial" panose="020B0604020202020204" pitchFamily="34" charset="0"/>
                    <a:cs typeface="Arial" panose="020B0604020202020204" pitchFamily="34" charset="0"/>
                  </a:rPr>
                  <a:t>có bậc n là</a:t>
                </a:r>
                <a:r>
                  <a:rPr lang="en-US" sz="2000" baseline="0">
                    <a:solidFill>
                      <a:schemeClr val="tx1"/>
                    </a:solidFill>
                    <a:latin typeface="Arial" panose="020B0604020202020204" pitchFamily="34" charset="0"/>
                    <a:cs typeface="Arial" panose="020B0604020202020204" pitchFamily="34" charset="0"/>
                  </a:rPr>
                  <a:t> một số rất lớn (G là một điểm trên đường cong)</a:t>
                </a:r>
                <a:endParaRPr lang="vi-VN" sz="2000" dirty="0">
                  <a:solidFill>
                    <a:schemeClr val="tx1"/>
                  </a:solidFill>
                  <a:latin typeface="+mn-lt"/>
                  <a:cs typeface="Arial" panose="020B0604020202020204" pitchFamily="34" charset="0"/>
                </a:endParaRPr>
              </a:p>
              <a:p>
                <a:endParaRPr lang="en-US" sz="1200" b="0" i="0" u="none" strike="noStrike" kern="1200" baseline="0">
                  <a:solidFill>
                    <a:schemeClr val="tx1"/>
                  </a:solidFill>
                  <a:latin typeface="+mn-lt"/>
                  <a:ea typeface="+mn-ea"/>
                  <a:cs typeface="+mn-cs"/>
                </a:endParaRPr>
              </a:p>
            </p:txBody>
          </p:sp>
        </mc:Choice>
        <mc:Fallback xmlns="">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smtClean="0"/>
                  <a:t>Trao đổi khóa</a:t>
                </a:r>
                <a:r>
                  <a:rPr lang="en-US" baseline="0" smtClean="0"/>
                  <a:t> bí mật giữa A và B được thực hiện như sau</a:t>
                </a:r>
                <a:endParaRPr lang="en-US" smtClean="0"/>
              </a:p>
              <a:p>
                <a:r>
                  <a:rPr lang="en-US" b="0" i="0" smtClean="0">
                    <a:latin typeface="Cambria Math" panose="02040503050406030204" pitchFamily="18" charset="0"/>
                  </a:rPr>
                  <a:t>𝑘=</a:t>
                </a:r>
                <a:r>
                  <a:rPr lang="en-US" i="0">
                    <a:latin typeface="Cambria Math" panose="02040503050406030204" pitchFamily="18" charset="0"/>
                  </a:rPr>
                  <a:t>𝑛</a:t>
                </a:r>
                <a:r>
                  <a:rPr lang="en-US" i="0" smtClean="0">
                    <a:latin typeface="Cambria Math" panose="02040503050406030204" pitchFamily="18" charset="0"/>
                  </a:rPr>
                  <a:t>_</a:t>
                </a:r>
                <a:r>
                  <a:rPr lang="en-US" i="0">
                    <a:latin typeface="Cambria Math" panose="02040503050406030204" pitchFamily="18" charset="0"/>
                  </a:rPr>
                  <a:t>𝐴</a:t>
                </a:r>
                <a:r>
                  <a:rPr lang="en-US">
                    <a:ea typeface="Cambria Math" panose="02040503050406030204" pitchFamily="18" charset="0"/>
                  </a:rPr>
                  <a:t> </a:t>
                </a:r>
                <a:r>
                  <a:rPr lang="en-US" i="0">
                    <a:latin typeface="Cambria Math" panose="02040503050406030204" pitchFamily="18" charset="0"/>
                    <a:ea typeface="Cambria Math" panose="02040503050406030204" pitchFamily="18" charset="0"/>
                  </a:rPr>
                  <a:t>×</a:t>
                </a:r>
                <a:r>
                  <a:rPr lang="en-US" smtClean="0"/>
                  <a:t> </a:t>
                </a:r>
                <a:r>
                  <a:rPr lang="en-US" i="0">
                    <a:latin typeface="Cambria Math" panose="02040503050406030204" pitchFamily="18" charset="0"/>
                  </a:rPr>
                  <a:t>𝐾_𝑃𝑈^𝐵</a:t>
                </a:r>
                <a:r>
                  <a:rPr lang="en-US" smtClean="0"/>
                  <a:t> = </a:t>
                </a:r>
                <a:r>
                  <a:rPr lang="en-US" i="0">
                    <a:latin typeface="Cambria Math" panose="02040503050406030204" pitchFamily="18" charset="0"/>
                  </a:rPr>
                  <a:t>𝑛</a:t>
                </a:r>
                <a:r>
                  <a:rPr lang="en-US" i="0" smtClean="0">
                    <a:latin typeface="Cambria Math" panose="02040503050406030204" pitchFamily="18" charset="0"/>
                  </a:rPr>
                  <a:t>_</a:t>
                </a:r>
                <a:r>
                  <a:rPr lang="en-US" i="0">
                    <a:latin typeface="Cambria Math" panose="02040503050406030204" pitchFamily="18" charset="0"/>
                  </a:rPr>
                  <a:t>𝐴</a:t>
                </a:r>
                <a:r>
                  <a:rPr lang="en-US" i="0" smtClean="0">
                    <a:latin typeface="Cambria Math" panose="02040503050406030204" pitchFamily="18" charset="0"/>
                    <a:ea typeface="Cambria Math" panose="02040503050406030204" pitchFamily="18" charset="0"/>
                  </a:rPr>
                  <a:t>×</a:t>
                </a:r>
                <a:r>
                  <a:rPr lang="en-US" smtClean="0"/>
                  <a:t> (</a:t>
                </a:r>
                <a:r>
                  <a:rPr lang="en-US" i="0">
                    <a:latin typeface="Cambria Math" panose="02040503050406030204" pitchFamily="18" charset="0"/>
                  </a:rPr>
                  <a:t>𝑛</a:t>
                </a:r>
                <a:r>
                  <a:rPr lang="en-US" i="0" smtClean="0">
                    <a:latin typeface="Cambria Math" panose="02040503050406030204" pitchFamily="18" charset="0"/>
                  </a:rPr>
                  <a:t>_</a:t>
                </a:r>
                <a:r>
                  <a:rPr lang="en-US" b="0" i="0" smtClean="0">
                    <a:latin typeface="Cambria Math" panose="02040503050406030204" pitchFamily="18" charset="0"/>
                  </a:rPr>
                  <a:t>𝐵</a:t>
                </a:r>
                <a:r>
                  <a:rPr lang="en-US" i="0">
                    <a:latin typeface="Cambria Math" panose="02040503050406030204" pitchFamily="18" charset="0"/>
                    <a:ea typeface="Cambria Math" panose="02040503050406030204" pitchFamily="18" charset="0"/>
                  </a:rPr>
                  <a:t>×𝐺</a:t>
                </a:r>
                <a:r>
                  <a:rPr lang="en-US" smtClean="0"/>
                  <a:t>) = </a:t>
                </a:r>
                <a:r>
                  <a:rPr lang="en-US" i="0">
                    <a:latin typeface="Cambria Math" panose="02040503050406030204" pitchFamily="18" charset="0"/>
                  </a:rPr>
                  <a:t>𝑛</a:t>
                </a:r>
                <a:r>
                  <a:rPr lang="en-US" i="0" smtClean="0">
                    <a:latin typeface="Cambria Math" panose="02040503050406030204" pitchFamily="18" charset="0"/>
                  </a:rPr>
                  <a:t>_</a:t>
                </a:r>
                <a:r>
                  <a:rPr lang="en-US" b="0" i="0" smtClean="0">
                    <a:latin typeface="Cambria Math" panose="02040503050406030204" pitchFamily="18" charset="0"/>
                  </a:rPr>
                  <a:t>𝐵</a:t>
                </a:r>
                <a:r>
                  <a:rPr lang="en-US" smtClean="0"/>
                  <a:t> </a:t>
                </a:r>
                <a:r>
                  <a:rPr lang="en-US" i="0" smtClean="0">
                    <a:latin typeface="Cambria Math" panose="02040503050406030204" pitchFamily="18" charset="0"/>
                    <a:ea typeface="Cambria Math" panose="02040503050406030204" pitchFamily="18" charset="0"/>
                  </a:rPr>
                  <a:t>×</a:t>
                </a:r>
                <a:r>
                  <a:rPr lang="en-US" smtClean="0"/>
                  <a:t> (</a:t>
                </a:r>
                <a:r>
                  <a:rPr lang="en-US" i="0">
                    <a:latin typeface="Cambria Math" panose="02040503050406030204" pitchFamily="18" charset="0"/>
                  </a:rPr>
                  <a:t>𝑛</a:t>
                </a:r>
                <a:r>
                  <a:rPr lang="en-US" i="0" smtClean="0">
                    <a:latin typeface="Cambria Math" panose="02040503050406030204" pitchFamily="18" charset="0"/>
                  </a:rPr>
                  <a:t>_</a:t>
                </a:r>
                <a:r>
                  <a:rPr lang="en-US" i="0">
                    <a:latin typeface="Cambria Math" panose="02040503050406030204" pitchFamily="18" charset="0"/>
                  </a:rPr>
                  <a:t>𝐴</a:t>
                </a:r>
                <a:r>
                  <a:rPr lang="en-US" i="0" smtClean="0">
                    <a:latin typeface="Cambria Math" panose="02040503050406030204" pitchFamily="18" charset="0"/>
                    <a:ea typeface="Cambria Math" panose="02040503050406030204" pitchFamily="18" charset="0"/>
                  </a:rPr>
                  <a:t>×𝐺</a:t>
                </a:r>
                <a:r>
                  <a:rPr lang="en-US" smtClean="0"/>
                  <a:t>) (tính</a:t>
                </a:r>
                <a:r>
                  <a:rPr lang="en-US" baseline="0" smtClean="0"/>
                  <a:t> chất giao hoán của phép nhân trong nhóm</a:t>
                </a:r>
                <a:r>
                  <a:rPr lang="en-US" smtClean="0"/>
                  <a:t>) = </a:t>
                </a:r>
                <a:r>
                  <a:rPr lang="en-US" i="0">
                    <a:latin typeface="Cambria Math" panose="02040503050406030204" pitchFamily="18" charset="0"/>
                  </a:rPr>
                  <a:t>𝑛</a:t>
                </a:r>
                <a:r>
                  <a:rPr lang="en-US" i="0" smtClean="0">
                    <a:latin typeface="Cambria Math" panose="02040503050406030204" pitchFamily="18" charset="0"/>
                  </a:rPr>
                  <a:t>_</a:t>
                </a:r>
                <a:r>
                  <a:rPr lang="en-US" b="0" i="0" smtClean="0">
                    <a:latin typeface="Cambria Math" panose="02040503050406030204" pitchFamily="18" charset="0"/>
                  </a:rPr>
                  <a:t>𝐵</a:t>
                </a:r>
                <a:r>
                  <a:rPr lang="en-US" smtClean="0"/>
                  <a:t> </a:t>
                </a:r>
                <a:r>
                  <a:rPr lang="en-US" i="0" smtClean="0">
                    <a:latin typeface="Cambria Math" panose="02040503050406030204" pitchFamily="18" charset="0"/>
                    <a:ea typeface="Cambria Math" panose="02040503050406030204" pitchFamily="18" charset="0"/>
                  </a:rPr>
                  <a:t>×</a:t>
                </a:r>
                <a:r>
                  <a:rPr lang="en-US" smtClean="0"/>
                  <a:t> </a:t>
                </a:r>
                <a:r>
                  <a:rPr lang="en-US" b="0" i="0" smtClean="0">
                    <a:latin typeface="Cambria Math" panose="02040503050406030204" pitchFamily="18" charset="0"/>
                  </a:rPr>
                  <a:t>𝐾</a:t>
                </a:r>
                <a:r>
                  <a:rPr lang="en-US" b="0" i="0" smtClean="0">
                    <a:latin typeface="Cambria Math" panose="02040503050406030204" pitchFamily="18" charset="0"/>
                  </a:rPr>
                  <a:t>_</a:t>
                </a:r>
                <a:r>
                  <a:rPr lang="en-US" b="0" i="0" smtClean="0">
                    <a:latin typeface="Cambria Math" panose="02040503050406030204" pitchFamily="18" charset="0"/>
                  </a:rPr>
                  <a:t>𝑃𝑈^𝐴</a:t>
                </a:r>
                <a:r>
                  <a:rPr lang="en-US" smtClean="0"/>
                  <a:t> </a:t>
                </a:r>
                <a:endParaRPr lang="en-US"/>
              </a:p>
            </p:txBody>
          </p:sp>
        </mc:Fallback>
      </mc:AlternateContent>
      <p:sp>
        <p:nvSpPr>
          <p:cNvPr id="4" name="Slide Number Placeholder 3"/>
          <p:cNvSpPr>
            <a:spLocks noGrp="1"/>
          </p:cNvSpPr>
          <p:nvPr>
            <p:ph type="sldNum" sz="quarter" idx="10"/>
          </p:nvPr>
        </p:nvSpPr>
        <p:spPr/>
        <p:txBody>
          <a:bodyPr/>
          <a:lstStyle/>
          <a:p>
            <a:fld id="{09372F0E-621F-424C-89FF-24BEB03BD4CE}" type="slidenum">
              <a:rPr lang="en-US" altLang="vi-VN" smtClean="0"/>
              <a:pPr/>
              <a:t>89</a:t>
            </a:fld>
            <a:endParaRPr lang="en-US" altLang="vi-VN"/>
          </a:p>
        </p:txBody>
      </p:sp>
    </p:spTree>
    <p:extLst>
      <p:ext uri="{BB962C8B-B14F-4D97-AF65-F5344CB8AC3E}">
        <p14:creationId xmlns:p14="http://schemas.microsoft.com/office/powerpoint/2010/main" val="40154539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a:t>Lưu ý</a:t>
            </a:r>
            <a:r>
              <a:rPr lang="en-US" b="1"/>
              <a:t>:</a:t>
            </a:r>
          </a:p>
          <a:p>
            <a:r>
              <a:rPr lang="en-US" b="1"/>
              <a:t>-</a:t>
            </a:r>
            <a:r>
              <a:rPr lang="en-US" b="1" baseline="0"/>
              <a:t> K</a:t>
            </a:r>
            <a:r>
              <a:rPr lang="vi-VN"/>
              <a:t>hóa bí mật </a:t>
            </a:r>
            <a:r>
              <a:rPr lang="en-US"/>
              <a:t>chia sẻ</a:t>
            </a:r>
            <a:r>
              <a:rPr lang="en-US" baseline="0"/>
              <a:t> k </a:t>
            </a:r>
            <a:r>
              <a:rPr lang="vi-VN"/>
              <a:t>là một cặp số. </a:t>
            </a:r>
            <a:endParaRPr lang="en-US"/>
          </a:p>
          <a:p>
            <a:pPr marL="171450" indent="-171450">
              <a:buFontTx/>
              <a:buChar char="-"/>
            </a:pPr>
            <a:r>
              <a:rPr lang="vi-VN"/>
              <a:t>Nếu khóa này được sử dụng làm khóa phiên cho mã, thì một số duy nhất phải được tạo. </a:t>
            </a:r>
            <a:endParaRPr lang="en-US"/>
          </a:p>
          <a:p>
            <a:pPr marL="171450" indent="-171450">
              <a:buFontTx/>
              <a:buChar char="-"/>
            </a:pPr>
            <a:r>
              <a:rPr lang="vi-VN"/>
              <a:t>Chúng ta chỉ có thể sử dụng </a:t>
            </a:r>
            <a:r>
              <a:rPr lang="en-US"/>
              <a:t>các</a:t>
            </a:r>
            <a:r>
              <a:rPr lang="en-US" baseline="0"/>
              <a:t> </a:t>
            </a:r>
            <a:r>
              <a:rPr lang="vi-VN"/>
              <a:t>tọa độ x hoặc một hàm đơn giản </a:t>
            </a:r>
            <a:r>
              <a:rPr lang="en-US"/>
              <a:t>nào</a:t>
            </a:r>
            <a:r>
              <a:rPr lang="en-US" baseline="0"/>
              <a:t> đó </a:t>
            </a:r>
            <a:r>
              <a:rPr lang="vi-VN"/>
              <a:t>của tọa độ x.</a:t>
            </a:r>
            <a:endParaRPr lang="en-US"/>
          </a:p>
          <a:p>
            <a:pPr marL="171450" indent="-171450">
              <a:buFontTx/>
              <a:buChar char="-"/>
            </a:pPr>
            <a:endParaRPr lang="en-US"/>
          </a:p>
          <a:p>
            <a:pPr marL="0" indent="0">
              <a:buFontTx/>
              <a:buNone/>
            </a:pPr>
            <a:r>
              <a:rPr lang="en-US" sz="1200" b="1" i="0" kern="1200" baseline="0">
                <a:solidFill>
                  <a:schemeClr val="tx1"/>
                </a:solidFill>
                <a:effectLst/>
                <a:latin typeface="+mn-lt"/>
                <a:ea typeface="+mn-ea"/>
                <a:cs typeface="+mn-cs"/>
              </a:rPr>
              <a:t>Ví dụ: điểm G trong đường cong Ellipt của Bitcoin là </a:t>
            </a:r>
          </a:p>
          <a:p>
            <a:pPr marL="0" indent="0">
              <a:buFontTx/>
              <a:buNone/>
            </a:pPr>
            <a:r>
              <a:rPr lang="en-US" sz="1200" b="0" i="0" kern="1200" baseline="0">
                <a:solidFill>
                  <a:schemeClr val="tx1"/>
                </a:solidFill>
                <a:effectLst/>
                <a:latin typeface="+mn-lt"/>
                <a:ea typeface="+mn-ea"/>
                <a:cs typeface="+mn-cs"/>
              </a:rPr>
              <a:t>G = 04 79BE667E F9DCBBAC 55A06295 CE870B07 029BFCDB 2DCE28D9 59F2815B 16F81798 483ADA77 26A3C465 5DA4FBFC 0E1108A8 FD17B448 A6855419 9C47D08F FB10D4B8</a:t>
            </a:r>
          </a:p>
          <a:p>
            <a:pPr marL="171450" indent="-171450">
              <a:buFontTx/>
              <a:buChar char="-"/>
            </a:pPr>
            <a:endParaRPr lang="en-US"/>
          </a:p>
        </p:txBody>
      </p:sp>
      <p:sp>
        <p:nvSpPr>
          <p:cNvPr id="4" name="Slide Number Placeholder 3"/>
          <p:cNvSpPr>
            <a:spLocks noGrp="1"/>
          </p:cNvSpPr>
          <p:nvPr>
            <p:ph type="sldNum" sz="quarter" idx="10"/>
          </p:nvPr>
        </p:nvSpPr>
        <p:spPr/>
        <p:txBody>
          <a:bodyPr/>
          <a:lstStyle/>
          <a:p>
            <a:fld id="{09372F0E-621F-424C-89FF-24BEB03BD4CE}" type="slidenum">
              <a:rPr lang="en-US" altLang="vi-VN" smtClean="0"/>
              <a:pPr/>
              <a:t>90</a:t>
            </a:fld>
            <a:endParaRPr lang="en-US" altLang="vi-VN"/>
          </a:p>
        </p:txBody>
      </p:sp>
    </p:spTree>
    <p:extLst>
      <p:ext uri="{BB962C8B-B14F-4D97-AF65-F5344CB8AC3E}">
        <p14:creationId xmlns:p14="http://schemas.microsoft.com/office/powerpoint/2010/main" val="169137355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Tx/>
                  <a:buChar char="-"/>
                </a:pPr>
                <a:r>
                  <a:rPr lang="en-US"/>
                  <a:t>Có</a:t>
                </a:r>
                <a:r>
                  <a:rPr lang="en-US" baseline="0"/>
                  <a:t> m</a:t>
                </a:r>
                <a:r>
                  <a:rPr lang="vi-VN"/>
                  <a:t>ột số cách tiếp cận để mã hóa / giải mã sử dụng </a:t>
                </a:r>
                <a:r>
                  <a:rPr lang="en-US"/>
                  <a:t>ECC</a:t>
                </a:r>
                <a:r>
                  <a:rPr lang="vi-VN"/>
                  <a:t>. Trong </a:t>
                </a:r>
                <a:r>
                  <a:rPr lang="en-US"/>
                  <a:t>tài</a:t>
                </a:r>
                <a:r>
                  <a:rPr lang="en-US" baseline="0"/>
                  <a:t> liệu</a:t>
                </a:r>
                <a:r>
                  <a:rPr lang="vi-VN"/>
                  <a:t>, chúng ta xem xét </a:t>
                </a:r>
                <a:r>
                  <a:rPr lang="en-US"/>
                  <a:t>cách</a:t>
                </a:r>
                <a:r>
                  <a:rPr lang="en-US" baseline="0"/>
                  <a:t> đơn giản nhất</a:t>
                </a:r>
                <a:r>
                  <a:rPr lang="vi-VN"/>
                  <a:t>.</a:t>
                </a:r>
                <a:endParaRPr lang="en-US"/>
              </a:p>
              <a:p>
                <a:pPr marL="171450" indent="-171450">
                  <a:buFontTx/>
                  <a:buChar char="-"/>
                </a:pPr>
                <a:r>
                  <a:rPr lang="vi-VN"/>
                  <a:t>Lưu ý rằng chúng ta </a:t>
                </a:r>
                <a:r>
                  <a:rPr lang="vi-VN" b="1"/>
                  <a:t>không thể đơn giản </a:t>
                </a:r>
                <a:r>
                  <a:rPr lang="en-US" b="1"/>
                  <a:t>chuyển</a:t>
                </a:r>
                <a:r>
                  <a:rPr lang="en-US" b="1" baseline="0"/>
                  <a:t> tin rõ </a:t>
                </a:r>
                <a:r>
                  <a:rPr lang="vi-VN" b="1"/>
                  <a:t>dưới dạng tọa độ x hoặc y của một điểm, bởi vì không phải tất cả các tọa độ như vậy đều nằm trong </a:t>
                </a:r>
                <a:r>
                  <a:rPr lang="en-US" b="1"/>
                  <a:t>nhóm</a:t>
                </a:r>
                <a:r>
                  <a:rPr lang="en-US" b="1" baseline="0"/>
                  <a:t> </a:t>
                </a:r>
                <a:r>
                  <a:rPr lang="vi-VN" b="1"/>
                  <a:t>E</a:t>
                </a:r>
                <a:r>
                  <a:rPr lang="en-US" b="1"/>
                  <a:t>p</a:t>
                </a:r>
                <a:r>
                  <a:rPr lang="vi-VN" b="1"/>
                  <a:t>(a, b);</a:t>
                </a:r>
                <a:endParaRPr lang="en-US" b="1"/>
              </a:p>
              <a:p>
                <a:pPr marL="0" indent="0">
                  <a:buFontTx/>
                  <a:buNone/>
                </a:pPr>
                <a:r>
                  <a:rPr lang="en-US"/>
                  <a:t>Ví</a:t>
                </a:r>
                <a:r>
                  <a:rPr lang="en-US" baseline="0"/>
                  <a:t> dụ ta có các điểm thuộc nhóm </a:t>
                </a:r>
                <a14:m>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23</m:t>
                        </m:r>
                      </m:sub>
                    </m:sSub>
                    <m:d>
                      <m:dPr>
                        <m:ctrlPr>
                          <a:rPr lang="en-US" b="0" i="1" smtClean="0">
                            <a:latin typeface="Cambria Math"/>
                          </a:rPr>
                        </m:ctrlPr>
                      </m:dPr>
                      <m:e>
                        <m:r>
                          <a:rPr lang="en-US" b="0" i="1" smtClean="0">
                            <a:latin typeface="Cambria Math" panose="02040503050406030204" pitchFamily="18" charset="0"/>
                          </a:rPr>
                          <m:t>1, 1</m:t>
                        </m:r>
                      </m:e>
                    </m:d>
                  </m:oMath>
                </a14:m>
                <a:r>
                  <a:rPr lang="en-US"/>
                  <a:t> như</a:t>
                </a:r>
                <a:r>
                  <a:rPr lang="en-US" baseline="0"/>
                  <a:t> hình trên. Do đó, khi chuyển bản rõ thành tập các điểm </a:t>
                </a:r>
                <a14:m>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𝐸</m:t>
                        </m:r>
                      </m:e>
                      <m:sub>
                        <m:r>
                          <a:rPr lang="en-US" b="0" i="1" smtClean="0">
                            <a:latin typeface="Cambria Math" panose="02040503050406030204" pitchFamily="18" charset="0"/>
                          </a:rPr>
                          <m:t>23</m:t>
                        </m:r>
                      </m:sub>
                    </m:sSub>
                    <m:d>
                      <m:dPr>
                        <m:ctrlPr>
                          <a:rPr lang="en-US" i="1">
                            <a:latin typeface="Cambria Math"/>
                          </a:rPr>
                        </m:ctrlPr>
                      </m:dPr>
                      <m:e>
                        <m:r>
                          <a:rPr lang="en-US" b="0" i="1" smtClean="0">
                            <a:latin typeface="Cambria Math" panose="02040503050406030204" pitchFamily="18" charset="0"/>
                          </a:rPr>
                          <m:t>1</m:t>
                        </m:r>
                        <m:r>
                          <a:rPr lang="en-US" i="1">
                            <a:latin typeface="Cambria Math" panose="02040503050406030204" pitchFamily="18" charset="0"/>
                          </a:rPr>
                          <m:t>, </m:t>
                        </m:r>
                        <m:r>
                          <a:rPr lang="en-US" b="0" i="1" smtClean="0">
                            <a:latin typeface="Cambria Math" panose="02040503050406030204" pitchFamily="18" charset="0"/>
                          </a:rPr>
                          <m:t>1</m:t>
                        </m:r>
                      </m:e>
                    </m:d>
                  </m:oMath>
                </a14:m>
                <a:r>
                  <a:rPr lang="en-US"/>
                  <a:t> thì</a:t>
                </a:r>
                <a:r>
                  <a:rPr lang="en-US" baseline="0"/>
                  <a:t> các điểm đó có thể là các điểm như hình trên.</a:t>
                </a:r>
                <a:endParaRPr lang="en-US"/>
              </a:p>
              <a:p>
                <a:endParaRPr lang="en-US"/>
              </a:p>
            </p:txBody>
          </p:sp>
        </mc:Choice>
        <mc:Fallback xmlns="">
          <p:sp>
            <p:nvSpPr>
              <p:cNvPr id="3" name="Notes Placeholder 2"/>
              <p:cNvSpPr>
                <a:spLocks noGrp="1"/>
              </p:cNvSpPr>
              <p:nvPr>
                <p:ph type="body" idx="1"/>
              </p:nvPr>
            </p:nvSpPr>
            <p:spPr/>
            <p:txBody>
              <a:bodyPr/>
              <a:lstStyle/>
              <a:p>
                <a:pPr marL="171450" indent="-171450">
                  <a:buFontTx/>
                  <a:buChar char="-"/>
                </a:pPr>
                <a:r>
                  <a:rPr lang="en-US" smtClean="0"/>
                  <a:t>Có</a:t>
                </a:r>
                <a:r>
                  <a:rPr lang="en-US" baseline="0" smtClean="0"/>
                  <a:t> m</a:t>
                </a:r>
                <a:r>
                  <a:rPr lang="vi-VN" smtClean="0"/>
                  <a:t>ột số cách tiếp cận để mã hóa / giải mã sử dụng </a:t>
                </a:r>
                <a:r>
                  <a:rPr lang="en-US" smtClean="0"/>
                  <a:t>ECC</a:t>
                </a:r>
                <a:r>
                  <a:rPr lang="vi-VN" smtClean="0"/>
                  <a:t>. Trong </a:t>
                </a:r>
                <a:r>
                  <a:rPr lang="en-US" smtClean="0"/>
                  <a:t>tài</a:t>
                </a:r>
                <a:r>
                  <a:rPr lang="en-US" baseline="0" smtClean="0"/>
                  <a:t> liệu</a:t>
                </a:r>
                <a:r>
                  <a:rPr lang="vi-VN" smtClean="0"/>
                  <a:t>, chúng ta xem xét </a:t>
                </a:r>
                <a:r>
                  <a:rPr lang="en-US" smtClean="0"/>
                  <a:t>cách</a:t>
                </a:r>
                <a:r>
                  <a:rPr lang="en-US" baseline="0" smtClean="0"/>
                  <a:t> đơn giản nhất</a:t>
                </a:r>
                <a:r>
                  <a:rPr lang="vi-VN" smtClean="0"/>
                  <a:t>.</a:t>
                </a:r>
                <a:endParaRPr lang="en-US" smtClean="0"/>
              </a:p>
              <a:p>
                <a:pPr marL="171450" indent="-171450">
                  <a:buFontTx/>
                  <a:buChar char="-"/>
                </a:pPr>
                <a:r>
                  <a:rPr lang="vi-VN" smtClean="0"/>
                  <a:t>Lưu ý rằng chúng ta </a:t>
                </a:r>
                <a:r>
                  <a:rPr lang="vi-VN" b="1" smtClean="0"/>
                  <a:t>không thể đơn giản </a:t>
                </a:r>
                <a:r>
                  <a:rPr lang="en-US" b="1" smtClean="0"/>
                  <a:t>chuyển</a:t>
                </a:r>
                <a:r>
                  <a:rPr lang="en-US" b="1" baseline="0" smtClean="0"/>
                  <a:t> tin rõ </a:t>
                </a:r>
                <a:r>
                  <a:rPr lang="vi-VN" b="1" smtClean="0"/>
                  <a:t>dưới dạng tọa độ x hoặc y của một điểm, bởi vì không phải tất cả các tọa độ như vậy đều nằm trong </a:t>
                </a:r>
                <a:r>
                  <a:rPr lang="en-US" b="1" smtClean="0"/>
                  <a:t>nhóm</a:t>
                </a:r>
                <a:r>
                  <a:rPr lang="en-US" b="1" baseline="0" smtClean="0"/>
                  <a:t> </a:t>
                </a:r>
                <a:r>
                  <a:rPr lang="vi-VN" b="1" smtClean="0"/>
                  <a:t>E</a:t>
                </a:r>
                <a:r>
                  <a:rPr lang="en-US" b="1" smtClean="0"/>
                  <a:t>p</a:t>
                </a:r>
                <a:r>
                  <a:rPr lang="vi-VN" b="1" smtClean="0"/>
                  <a:t>(a, b);</a:t>
                </a:r>
                <a:endParaRPr lang="en-US" b="1" smtClean="0"/>
              </a:p>
              <a:p>
                <a:pPr marL="0" indent="0">
                  <a:buFontTx/>
                  <a:buNone/>
                </a:pPr>
                <a:r>
                  <a:rPr lang="en-US" smtClean="0"/>
                  <a:t>Ví</a:t>
                </a:r>
                <a:r>
                  <a:rPr lang="en-US" baseline="0" smtClean="0"/>
                  <a:t> dụ ta có các điểm thuộc nhóm </a:t>
                </a:r>
                <a:r>
                  <a:rPr lang="en-US" b="0" i="0" smtClean="0">
                    <a:latin typeface="Cambria Math" panose="02040503050406030204" pitchFamily="18" charset="0"/>
                  </a:rPr>
                  <a:t>𝐸_23 (1, 1)</a:t>
                </a:r>
                <a:r>
                  <a:rPr lang="en-US" smtClean="0"/>
                  <a:t> như</a:t>
                </a:r>
                <a:r>
                  <a:rPr lang="en-US" baseline="0" smtClean="0"/>
                  <a:t> hình trên. Do đó, khi chuyển bản rõ thành tập các điểm </a:t>
                </a:r>
                <a:r>
                  <a:rPr lang="en-US" i="0" smtClean="0">
                    <a:latin typeface="Cambria Math" panose="02040503050406030204" pitchFamily="18" charset="0"/>
                    <a:ea typeface="Cambria Math" panose="02040503050406030204" pitchFamily="18" charset="0"/>
                  </a:rPr>
                  <a:t>∈</a:t>
                </a:r>
                <a:r>
                  <a:rPr lang="en-US" i="0">
                    <a:latin typeface="Cambria Math" panose="02040503050406030204" pitchFamily="18" charset="0"/>
                  </a:rPr>
                  <a:t>𝐸_</a:t>
                </a:r>
                <a:r>
                  <a:rPr lang="en-US" b="0" i="0" smtClean="0">
                    <a:latin typeface="Cambria Math" panose="02040503050406030204" pitchFamily="18" charset="0"/>
                  </a:rPr>
                  <a:t>23</a:t>
                </a:r>
                <a:r>
                  <a:rPr lang="en-US" b="0" i="0">
                    <a:latin typeface="Cambria Math" panose="02040503050406030204" pitchFamily="18" charset="0"/>
                  </a:rPr>
                  <a:t> </a:t>
                </a:r>
                <a:r>
                  <a:rPr lang="en-US" i="0">
                    <a:latin typeface="Cambria Math" panose="02040503050406030204" pitchFamily="18" charset="0"/>
                  </a:rPr>
                  <a:t>(</a:t>
                </a:r>
                <a:r>
                  <a:rPr lang="en-US" b="0" i="0" smtClean="0">
                    <a:latin typeface="Cambria Math" panose="02040503050406030204" pitchFamily="18" charset="0"/>
                  </a:rPr>
                  <a:t>1</a:t>
                </a:r>
                <a:r>
                  <a:rPr lang="en-US" i="0">
                    <a:latin typeface="Cambria Math" panose="02040503050406030204" pitchFamily="18" charset="0"/>
                  </a:rPr>
                  <a:t>, </a:t>
                </a:r>
                <a:r>
                  <a:rPr lang="en-US" b="0" i="0" smtClean="0">
                    <a:latin typeface="Cambria Math" panose="02040503050406030204" pitchFamily="18" charset="0"/>
                  </a:rPr>
                  <a:t>1)</a:t>
                </a:r>
                <a:r>
                  <a:rPr lang="en-US" smtClean="0"/>
                  <a:t> thì</a:t>
                </a:r>
                <a:r>
                  <a:rPr lang="en-US" baseline="0" smtClean="0"/>
                  <a:t> các điểm đó có thể là các điểm như hình trên.</a:t>
                </a:r>
                <a:endParaRPr lang="en-US"/>
              </a:p>
              <a:p>
                <a:endParaRPr lang="en-US"/>
              </a:p>
            </p:txBody>
          </p:sp>
        </mc:Fallback>
      </mc:AlternateContent>
      <p:sp>
        <p:nvSpPr>
          <p:cNvPr id="4" name="Slide Number Placeholder 3"/>
          <p:cNvSpPr>
            <a:spLocks noGrp="1"/>
          </p:cNvSpPr>
          <p:nvPr>
            <p:ph type="sldNum" sz="quarter" idx="10"/>
          </p:nvPr>
        </p:nvSpPr>
        <p:spPr/>
        <p:txBody>
          <a:bodyPr/>
          <a:lstStyle/>
          <a:p>
            <a:fld id="{09372F0E-621F-424C-89FF-24BEB03BD4CE}" type="slidenum">
              <a:rPr lang="en-US" altLang="vi-VN" smtClean="0"/>
              <a:pPr/>
              <a:t>91</a:t>
            </a:fld>
            <a:endParaRPr lang="en-US" altLang="vi-VN"/>
          </a:p>
        </p:txBody>
      </p:sp>
    </p:spTree>
    <p:extLst>
      <p:ext uri="{BB962C8B-B14F-4D97-AF65-F5344CB8AC3E}">
        <p14:creationId xmlns:p14="http://schemas.microsoft.com/office/powerpoint/2010/main" val="3240506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t>PKI:</a:t>
            </a:r>
            <a:r>
              <a:rPr lang="en-US" baseline="0"/>
              <a:t> </a:t>
            </a:r>
            <a:r>
              <a:rPr lang="en-US"/>
              <a:t>Chính sách,</a:t>
            </a:r>
            <a:r>
              <a:rPr lang="vi-VN"/>
              <a:t> thiết bị, công nghệ... để tạo</a:t>
            </a:r>
            <a:r>
              <a:rPr lang="en-US"/>
              <a:t>, quản lý, phân phối, lưu trữ, sử dụng, thu hồi </a:t>
            </a:r>
            <a:r>
              <a:rPr lang="en-US" b="1">
                <a:solidFill>
                  <a:srgbClr val="FF0000"/>
                </a:solidFill>
              </a:rPr>
              <a:t>chứng chỉ số </a:t>
            </a:r>
            <a:r>
              <a:rPr lang="en-US"/>
              <a:t>và các khóa tương ứng</a:t>
            </a:r>
            <a:r>
              <a:rPr lang="vi-VN"/>
              <a:t> </a:t>
            </a:r>
            <a:endParaRPr lang="en-US"/>
          </a:p>
          <a:p>
            <a:endParaRPr lang="en-US"/>
          </a:p>
        </p:txBody>
      </p:sp>
      <p:sp>
        <p:nvSpPr>
          <p:cNvPr id="4" name="Slide Number Placeholder 3"/>
          <p:cNvSpPr>
            <a:spLocks noGrp="1"/>
          </p:cNvSpPr>
          <p:nvPr>
            <p:ph type="sldNum" sz="quarter" idx="10"/>
          </p:nvPr>
        </p:nvSpPr>
        <p:spPr/>
        <p:txBody>
          <a:bodyPr/>
          <a:lstStyle/>
          <a:p>
            <a:fld id="{09372F0E-621F-424C-89FF-24BEB03BD4CE}" type="slidenum">
              <a:rPr lang="en-US" altLang="vi-VN" smtClean="0"/>
              <a:pPr/>
              <a:t>11</a:t>
            </a:fld>
            <a:endParaRPr lang="en-US" altLang="vi-VN"/>
          </a:p>
        </p:txBody>
      </p:sp>
    </p:spTree>
    <p:extLst>
      <p:ext uri="{BB962C8B-B14F-4D97-AF65-F5344CB8AC3E}">
        <p14:creationId xmlns:p14="http://schemas.microsoft.com/office/powerpoint/2010/main" val="42340915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Tx/>
                  <a:buChar char="-"/>
                </a:pPr>
                <a:r>
                  <a:rPr lang="vi-VN"/>
                  <a:t>A đã che thông điệp </a:t>
                </a:r>
                <a14:m>
                  <m:oMath xmlns:m="http://schemas.openxmlformats.org/officeDocument/2006/math">
                    <m:sSub>
                      <m:sSubPr>
                        <m:ctrlPr>
                          <a:rPr lang="en-US" i="1" smtClean="0">
                            <a:latin typeface="Cambria Math"/>
                          </a:rPr>
                        </m:ctrlPr>
                      </m:sSubPr>
                      <m:e>
                        <m:r>
                          <a:rPr lang="en-US" i="1">
                            <a:latin typeface="Cambria Math" panose="02040503050406030204" pitchFamily="18" charset="0"/>
                          </a:rPr>
                          <m:t>𝑃</m:t>
                        </m:r>
                      </m:e>
                      <m:sub>
                        <m:r>
                          <a:rPr lang="en-US" i="1">
                            <a:latin typeface="Cambria Math" panose="02040503050406030204" pitchFamily="18" charset="0"/>
                          </a:rPr>
                          <m:t>𝑚</m:t>
                        </m:r>
                      </m:sub>
                    </m:sSub>
                  </m:oMath>
                </a14:m>
                <a:r>
                  <a:rPr lang="vi-VN"/>
                  <a:t> bằng cách them</a:t>
                </a:r>
                <a:r>
                  <a:rPr lang="en-US"/>
                  <a:t> </a:t>
                </a:r>
                <a14:m>
                  <m:oMath xmlns:m="http://schemas.openxmlformats.org/officeDocument/2006/math">
                    <m:r>
                      <a:rPr lang="en-US" i="1" smtClean="0">
                        <a:latin typeface="Cambria Math" panose="02040503050406030204" pitchFamily="18" charset="0"/>
                      </a:rPr>
                      <m:t>𝑘</m:t>
                    </m:r>
                    <m:sSub>
                      <m:sSubPr>
                        <m:ctrlPr>
                          <a:rPr lang="en-US" i="1">
                            <a:latin typeface="Cambria Math"/>
                          </a:rPr>
                        </m:ctrlPr>
                      </m:sSubPr>
                      <m:e>
                        <m:r>
                          <a:rPr lang="en-US" i="1">
                            <a:latin typeface="Cambria Math" panose="02040503050406030204" pitchFamily="18" charset="0"/>
                          </a:rPr>
                          <m:t>𝑃</m:t>
                        </m:r>
                      </m:e>
                      <m:sub>
                        <m:r>
                          <a:rPr lang="en-US" i="1">
                            <a:latin typeface="Cambria Math" panose="02040503050406030204" pitchFamily="18" charset="0"/>
                          </a:rPr>
                          <m:t>𝐵</m:t>
                        </m:r>
                      </m:sub>
                    </m:sSub>
                  </m:oMath>
                </a14:m>
                <a:r>
                  <a:rPr lang="vi-VN"/>
                  <a:t>vào nó. </a:t>
                </a:r>
                <a:endParaRPr lang="en-US"/>
              </a:p>
              <a:p>
                <a:pPr marL="171450" indent="-171450">
                  <a:buFontTx/>
                  <a:buChar char="-"/>
                </a:pPr>
                <a:r>
                  <a:rPr lang="vi-VN"/>
                  <a:t>Không ai ngoài A biết giá trị của k, vì vậy mặc dù </a:t>
                </a:r>
                <a14:m>
                  <m:oMath xmlns:m="http://schemas.openxmlformats.org/officeDocument/2006/math">
                    <m:sSub>
                      <m:sSubPr>
                        <m:ctrlPr>
                          <a:rPr lang="en-US" i="1" smtClean="0">
                            <a:latin typeface="Cambria Math"/>
                          </a:rPr>
                        </m:ctrlPr>
                      </m:sSubPr>
                      <m:e>
                        <m:r>
                          <a:rPr lang="en-US" i="1">
                            <a:latin typeface="Cambria Math" panose="02040503050406030204" pitchFamily="18" charset="0"/>
                          </a:rPr>
                          <m:t>𝑃</m:t>
                        </m:r>
                      </m:e>
                      <m:sub>
                        <m:r>
                          <a:rPr lang="en-US" i="1">
                            <a:latin typeface="Cambria Math" panose="02040503050406030204" pitchFamily="18" charset="0"/>
                          </a:rPr>
                          <m:t>𝐵</m:t>
                        </m:r>
                      </m:sub>
                    </m:sSub>
                  </m:oMath>
                </a14:m>
                <a:r>
                  <a:rPr lang="vi-VN"/>
                  <a:t> là khóa công khai, không ai có thể gỡ bỏ mặt nạ </a:t>
                </a:r>
                <a14:m>
                  <m:oMath xmlns:m="http://schemas.openxmlformats.org/officeDocument/2006/math">
                    <m:r>
                      <a:rPr lang="en-US" i="1" smtClean="0">
                        <a:latin typeface="Cambria Math" panose="02040503050406030204" pitchFamily="18" charset="0"/>
                      </a:rPr>
                      <m:t>𝑘</m:t>
                    </m:r>
                    <m:sSub>
                      <m:sSubPr>
                        <m:ctrlPr>
                          <a:rPr lang="en-US" i="1">
                            <a:latin typeface="Cambria Math"/>
                          </a:rPr>
                        </m:ctrlPr>
                      </m:sSubPr>
                      <m:e>
                        <m:r>
                          <a:rPr lang="en-US" i="1">
                            <a:latin typeface="Cambria Math" panose="02040503050406030204" pitchFamily="18" charset="0"/>
                          </a:rPr>
                          <m:t>𝑃</m:t>
                        </m:r>
                      </m:e>
                      <m:sub>
                        <m:r>
                          <a:rPr lang="en-US" i="1">
                            <a:latin typeface="Cambria Math" panose="02040503050406030204" pitchFamily="18" charset="0"/>
                          </a:rPr>
                          <m:t>𝐵</m:t>
                        </m:r>
                      </m:sub>
                    </m:sSub>
                  </m:oMath>
                </a14:m>
                <a:r>
                  <a:rPr lang="vi-VN"/>
                  <a:t>. </a:t>
                </a:r>
                <a:endParaRPr lang="en-US"/>
              </a:p>
              <a:p>
                <a:pPr marL="171450" indent="-171450">
                  <a:buFontTx/>
                  <a:buChar char="-"/>
                </a:pPr>
                <a:r>
                  <a:rPr lang="vi-VN"/>
                  <a:t>Tuy nhiên, A cũng bao gồm một “manh mối”, đủ để loại bỏ mặt nạ nếu </a:t>
                </a:r>
                <a:r>
                  <a:rPr lang="en-US"/>
                  <a:t>đối</a:t>
                </a:r>
                <a:r>
                  <a:rPr lang="en-US" baseline="0"/>
                  <a:t> phương </a:t>
                </a:r>
                <a:r>
                  <a:rPr lang="vi-VN"/>
                  <a:t>biết khóa riêng </a:t>
                </a:r>
                <a14:m>
                  <m:oMath xmlns:m="http://schemas.openxmlformats.org/officeDocument/2006/math">
                    <m:sSub>
                      <m:sSubPr>
                        <m:ctrlPr>
                          <a:rPr lang="en-US" i="1" smtClean="0">
                            <a:latin typeface="Cambria Math"/>
                          </a:rPr>
                        </m:ctrlPr>
                      </m:sSubPr>
                      <m:e>
                        <m:r>
                          <a:rPr lang="en-US" i="1">
                            <a:latin typeface="Cambria Math" panose="02040503050406030204" pitchFamily="18" charset="0"/>
                          </a:rPr>
                          <m:t>𝑛</m:t>
                        </m:r>
                      </m:e>
                      <m:sub>
                        <m:r>
                          <a:rPr lang="en-US" b="0" i="1" smtClean="0">
                            <a:latin typeface="Cambria Math" panose="02040503050406030204" pitchFamily="18" charset="0"/>
                          </a:rPr>
                          <m:t>𝐵</m:t>
                        </m:r>
                      </m:sub>
                    </m:sSub>
                  </m:oMath>
                </a14:m>
                <a:r>
                  <a:rPr lang="vi-VN"/>
                  <a:t>.</a:t>
                </a:r>
                <a:endParaRPr lang="en-US"/>
              </a:p>
              <a:p>
                <a:pPr marL="171450" indent="-171450">
                  <a:buFontTx/>
                  <a:buChar char="-"/>
                </a:pPr>
                <a:r>
                  <a:rPr lang="vi-VN"/>
                  <a:t>Để kẻ tấn công khôi phục </a:t>
                </a:r>
                <a14:m>
                  <m:oMath xmlns:m="http://schemas.openxmlformats.org/officeDocument/2006/math">
                    <m:sSub>
                      <m:sSubPr>
                        <m:ctrlPr>
                          <a:rPr lang="en-US" i="1" smtClean="0">
                            <a:latin typeface="Cambria Math"/>
                          </a:rPr>
                        </m:ctrlPr>
                      </m:sSubPr>
                      <m:e>
                        <m:r>
                          <a:rPr lang="en-US" i="1">
                            <a:latin typeface="Cambria Math" panose="02040503050406030204" pitchFamily="18" charset="0"/>
                          </a:rPr>
                          <m:t>𝑃</m:t>
                        </m:r>
                      </m:e>
                      <m:sub>
                        <m:r>
                          <a:rPr lang="en-US" i="1">
                            <a:latin typeface="Cambria Math" panose="02040503050406030204" pitchFamily="18" charset="0"/>
                          </a:rPr>
                          <m:t>𝑚</m:t>
                        </m:r>
                      </m:sub>
                    </m:sSub>
                  </m:oMath>
                </a14:m>
                <a:r>
                  <a:rPr lang="vi-VN"/>
                  <a:t>, kẻ tấn công sẽ phải tính k </a:t>
                </a:r>
                <a:r>
                  <a:rPr lang="en-US"/>
                  <a:t>khi biết</a:t>
                </a:r>
                <a:r>
                  <a:rPr lang="vi-VN"/>
                  <a:t> G và kG, được cho</a:t>
                </a:r>
                <a:r>
                  <a:rPr lang="en-US"/>
                  <a:t> là</a:t>
                </a:r>
                <a:r>
                  <a:rPr lang="vi-VN"/>
                  <a:t> </a:t>
                </a:r>
                <a:r>
                  <a:rPr lang="en-US"/>
                  <a:t>bài</a:t>
                </a:r>
                <a:r>
                  <a:rPr lang="en-US" baseline="0"/>
                  <a:t> toán </a:t>
                </a:r>
                <a:r>
                  <a:rPr lang="vi-VN"/>
                  <a:t>khó.</a:t>
                </a:r>
                <a:endParaRPr lang="en-US"/>
              </a:p>
            </p:txBody>
          </p:sp>
        </mc:Choice>
        <mc:Fallback xmlns="">
          <p:sp>
            <p:nvSpPr>
              <p:cNvPr id="3" name="Notes Placeholder 2"/>
              <p:cNvSpPr>
                <a:spLocks noGrp="1"/>
              </p:cNvSpPr>
              <p:nvPr>
                <p:ph type="body" idx="1"/>
              </p:nvPr>
            </p:nvSpPr>
            <p:spPr/>
            <p:txBody>
              <a:bodyPr/>
              <a:lstStyle/>
              <a:p>
                <a:pPr marL="171450" indent="-171450">
                  <a:buFontTx/>
                  <a:buChar char="-"/>
                </a:pPr>
                <a:r>
                  <a:rPr lang="vi-VN" smtClean="0"/>
                  <a:t>A đã che thông điệp </a:t>
                </a:r>
                <a:r>
                  <a:rPr lang="en-US" i="0">
                    <a:latin typeface="Cambria Math" panose="02040503050406030204" pitchFamily="18" charset="0"/>
                  </a:rPr>
                  <a:t>𝑃</a:t>
                </a:r>
                <a:r>
                  <a:rPr lang="en-US" i="0" smtClean="0">
                    <a:latin typeface="Cambria Math" panose="02040503050406030204" pitchFamily="18" charset="0"/>
                  </a:rPr>
                  <a:t>_</a:t>
                </a:r>
                <a:r>
                  <a:rPr lang="en-US" i="0">
                    <a:latin typeface="Cambria Math" panose="02040503050406030204" pitchFamily="18" charset="0"/>
                  </a:rPr>
                  <a:t>𝑚</a:t>
                </a:r>
                <a:r>
                  <a:rPr lang="vi-VN" smtClean="0"/>
                  <a:t> bằng cách them</a:t>
                </a:r>
                <a:r>
                  <a:rPr lang="en-US" smtClean="0"/>
                  <a:t> </a:t>
                </a:r>
                <a:r>
                  <a:rPr lang="en-US" i="0" smtClean="0">
                    <a:latin typeface="Cambria Math" panose="02040503050406030204" pitchFamily="18" charset="0"/>
                  </a:rPr>
                  <a:t>𝑘</a:t>
                </a:r>
                <a:r>
                  <a:rPr lang="en-US" i="0">
                    <a:latin typeface="Cambria Math" panose="02040503050406030204" pitchFamily="18" charset="0"/>
                  </a:rPr>
                  <a:t>𝑃_𝐵</a:t>
                </a:r>
                <a:r>
                  <a:rPr lang="vi-VN" smtClean="0"/>
                  <a:t>vào nó. </a:t>
                </a:r>
                <a:endParaRPr lang="en-US" smtClean="0"/>
              </a:p>
              <a:p>
                <a:pPr marL="171450" indent="-171450">
                  <a:buFontTx/>
                  <a:buChar char="-"/>
                </a:pPr>
                <a:r>
                  <a:rPr lang="vi-VN" smtClean="0"/>
                  <a:t>Không ai ngoài A biết giá trị của k, vì vậy mặc dù </a:t>
                </a:r>
                <a:r>
                  <a:rPr lang="en-US" i="0">
                    <a:latin typeface="Cambria Math" panose="02040503050406030204" pitchFamily="18" charset="0"/>
                  </a:rPr>
                  <a:t>𝑃</a:t>
                </a:r>
                <a:r>
                  <a:rPr lang="en-US" i="0" smtClean="0">
                    <a:latin typeface="Cambria Math" panose="02040503050406030204" pitchFamily="18" charset="0"/>
                  </a:rPr>
                  <a:t>_</a:t>
                </a:r>
                <a:r>
                  <a:rPr lang="en-US" i="0">
                    <a:latin typeface="Cambria Math" panose="02040503050406030204" pitchFamily="18" charset="0"/>
                  </a:rPr>
                  <a:t>𝐵</a:t>
                </a:r>
                <a:r>
                  <a:rPr lang="vi-VN" smtClean="0"/>
                  <a:t> là khóa công khai, không ai có thể gỡ bỏ mặt nạ </a:t>
                </a:r>
                <a:r>
                  <a:rPr lang="en-US" i="0" smtClean="0">
                    <a:latin typeface="Cambria Math" panose="02040503050406030204" pitchFamily="18" charset="0"/>
                  </a:rPr>
                  <a:t>𝑘</a:t>
                </a:r>
                <a:r>
                  <a:rPr lang="en-US" i="0">
                    <a:latin typeface="Cambria Math" panose="02040503050406030204" pitchFamily="18" charset="0"/>
                  </a:rPr>
                  <a:t>𝑃_𝐵</a:t>
                </a:r>
                <a:r>
                  <a:rPr lang="vi-VN" smtClean="0"/>
                  <a:t>. </a:t>
                </a:r>
                <a:endParaRPr lang="en-US" smtClean="0"/>
              </a:p>
              <a:p>
                <a:pPr marL="171450" indent="-171450">
                  <a:buFontTx/>
                  <a:buChar char="-"/>
                </a:pPr>
                <a:r>
                  <a:rPr lang="vi-VN" smtClean="0"/>
                  <a:t>Tuy nhiên, A cũng bao gồm một “manh mối”, đủ để loại bỏ mặt nạ nếu </a:t>
                </a:r>
                <a:r>
                  <a:rPr lang="en-US" smtClean="0"/>
                  <a:t>đối</a:t>
                </a:r>
                <a:r>
                  <a:rPr lang="en-US" baseline="0" smtClean="0"/>
                  <a:t> phương </a:t>
                </a:r>
                <a:r>
                  <a:rPr lang="vi-VN" smtClean="0"/>
                  <a:t>biết khóa riêng </a:t>
                </a:r>
                <a:r>
                  <a:rPr lang="en-US" i="0">
                    <a:latin typeface="Cambria Math" panose="02040503050406030204" pitchFamily="18" charset="0"/>
                  </a:rPr>
                  <a:t>𝑛</a:t>
                </a:r>
                <a:r>
                  <a:rPr lang="en-US" i="0" smtClean="0">
                    <a:latin typeface="Cambria Math" panose="02040503050406030204" pitchFamily="18" charset="0"/>
                  </a:rPr>
                  <a:t>_</a:t>
                </a:r>
                <a:r>
                  <a:rPr lang="en-US" b="0" i="0" smtClean="0">
                    <a:latin typeface="Cambria Math" panose="02040503050406030204" pitchFamily="18" charset="0"/>
                  </a:rPr>
                  <a:t>𝐵</a:t>
                </a:r>
                <a:r>
                  <a:rPr lang="vi-VN" smtClean="0"/>
                  <a:t>.</a:t>
                </a:r>
                <a:endParaRPr lang="en-US" smtClean="0"/>
              </a:p>
              <a:p>
                <a:pPr marL="171450" indent="-171450">
                  <a:buFontTx/>
                  <a:buChar char="-"/>
                </a:pPr>
                <a:r>
                  <a:rPr lang="vi-VN" smtClean="0"/>
                  <a:t>Để kẻ tấn công khôi phục </a:t>
                </a:r>
                <a:r>
                  <a:rPr lang="en-US" i="0">
                    <a:latin typeface="Cambria Math" panose="02040503050406030204" pitchFamily="18" charset="0"/>
                  </a:rPr>
                  <a:t>𝑃</a:t>
                </a:r>
                <a:r>
                  <a:rPr lang="en-US" i="0" smtClean="0">
                    <a:latin typeface="Cambria Math" panose="02040503050406030204" pitchFamily="18" charset="0"/>
                  </a:rPr>
                  <a:t>_</a:t>
                </a:r>
                <a:r>
                  <a:rPr lang="en-US" i="0">
                    <a:latin typeface="Cambria Math" panose="02040503050406030204" pitchFamily="18" charset="0"/>
                  </a:rPr>
                  <a:t>𝑚</a:t>
                </a:r>
                <a:r>
                  <a:rPr lang="vi-VN" smtClean="0"/>
                  <a:t>, kẻ tấn công sẽ phải tính k </a:t>
                </a:r>
                <a:r>
                  <a:rPr lang="en-US" smtClean="0"/>
                  <a:t>khi biết</a:t>
                </a:r>
                <a:r>
                  <a:rPr lang="vi-VN" smtClean="0"/>
                  <a:t> G và kG, được cho</a:t>
                </a:r>
                <a:r>
                  <a:rPr lang="en-US" smtClean="0"/>
                  <a:t> là</a:t>
                </a:r>
                <a:r>
                  <a:rPr lang="vi-VN" smtClean="0"/>
                  <a:t> </a:t>
                </a:r>
                <a:r>
                  <a:rPr lang="en-US" smtClean="0"/>
                  <a:t>bài</a:t>
                </a:r>
                <a:r>
                  <a:rPr lang="en-US" baseline="0" smtClean="0"/>
                  <a:t> toán </a:t>
                </a:r>
                <a:r>
                  <a:rPr lang="vi-VN" smtClean="0"/>
                  <a:t>khó.</a:t>
                </a:r>
                <a:endParaRPr lang="en-US"/>
              </a:p>
            </p:txBody>
          </p:sp>
        </mc:Fallback>
      </mc:AlternateContent>
      <p:sp>
        <p:nvSpPr>
          <p:cNvPr id="4" name="Slide Number Placeholder 3"/>
          <p:cNvSpPr>
            <a:spLocks noGrp="1"/>
          </p:cNvSpPr>
          <p:nvPr>
            <p:ph type="sldNum" sz="quarter" idx="10"/>
          </p:nvPr>
        </p:nvSpPr>
        <p:spPr/>
        <p:txBody>
          <a:bodyPr/>
          <a:lstStyle/>
          <a:p>
            <a:fld id="{09372F0E-621F-424C-89FF-24BEB03BD4CE}" type="slidenum">
              <a:rPr lang="en-US" altLang="vi-VN" smtClean="0"/>
              <a:pPr/>
              <a:t>92</a:t>
            </a:fld>
            <a:endParaRPr lang="en-US" altLang="vi-VN"/>
          </a:p>
        </p:txBody>
      </p:sp>
    </p:spTree>
    <p:extLst>
      <p:ext uri="{BB962C8B-B14F-4D97-AF65-F5344CB8AC3E}">
        <p14:creationId xmlns:p14="http://schemas.microsoft.com/office/powerpoint/2010/main" val="235603175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Theo như</a:t>
            </a:r>
            <a:r>
              <a:rPr lang="en-US" baseline="0"/>
              <a:t> chuẩn SP 800-57 gợi ý: ….</a:t>
            </a:r>
          </a:p>
          <a:p>
            <a:pPr lvl="0"/>
            <a:r>
              <a:rPr lang="en-US" baseline="0"/>
              <a:t>- Tương tự như vậy </a:t>
            </a:r>
            <a:r>
              <a:rPr lang="en-US"/>
              <a:t>the European Union Agency for Network and Information Security (ENISA) gợi</a:t>
            </a:r>
            <a:r>
              <a:rPr lang="en-US" baseline="0"/>
              <a:t> ý trong báo cáo năm 2014 </a:t>
            </a:r>
            <a:endParaRPr lang="en-US"/>
          </a:p>
        </p:txBody>
      </p:sp>
      <p:sp>
        <p:nvSpPr>
          <p:cNvPr id="4" name="Slide Number Placeholder 3"/>
          <p:cNvSpPr>
            <a:spLocks noGrp="1"/>
          </p:cNvSpPr>
          <p:nvPr>
            <p:ph type="sldNum" sz="quarter" idx="10"/>
          </p:nvPr>
        </p:nvSpPr>
        <p:spPr/>
        <p:txBody>
          <a:bodyPr/>
          <a:lstStyle/>
          <a:p>
            <a:fld id="{09372F0E-621F-424C-89FF-24BEB03BD4CE}" type="slidenum">
              <a:rPr lang="en-US" altLang="vi-VN" smtClean="0"/>
              <a:pPr/>
              <a:t>94</a:t>
            </a:fld>
            <a:endParaRPr lang="en-US" altLang="vi-VN"/>
          </a:p>
        </p:txBody>
      </p:sp>
    </p:spTree>
    <p:extLst>
      <p:ext uri="{BB962C8B-B14F-4D97-AF65-F5344CB8AC3E}">
        <p14:creationId xmlns:p14="http://schemas.microsoft.com/office/powerpoint/2010/main" val="9282558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US" sz="1200" b="0" i="0" kern="1200" baseline="0">
                    <a:solidFill>
                      <a:schemeClr val="tx1"/>
                    </a:solidFill>
                    <a:effectLst/>
                    <a:latin typeface="+mn-lt"/>
                    <a:ea typeface="+mn-ea"/>
                    <a:cs typeface="+mn-cs"/>
                  </a:rPr>
                  <a:t>Đường cong ellipt trong hệ mã đường cong ellipt có dạng:</a:t>
                </a:r>
              </a:p>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sSup>
                      <m:sSupPr>
                        <m:ctrlPr>
                          <a:rPr lang="vi-VN" sz="1200" i="1" smtClean="0">
                            <a:solidFill>
                              <a:srgbClr val="0000FF"/>
                            </a:solidFill>
                            <a:latin typeface="Cambria Math"/>
                          </a:rPr>
                        </m:ctrlPr>
                      </m:sSupPr>
                      <m:e>
                        <m:r>
                          <a:rPr lang="vi-VN" sz="1200" i="1">
                            <a:solidFill>
                              <a:srgbClr val="0000FF"/>
                            </a:solidFill>
                            <a:latin typeface="Cambria Math" panose="02040503050406030204" pitchFamily="18" charset="0"/>
                          </a:rPr>
                          <m:t>𝑦</m:t>
                        </m:r>
                      </m:e>
                      <m:sup>
                        <m:r>
                          <a:rPr lang="vi-VN" sz="1200" i="1">
                            <a:solidFill>
                              <a:srgbClr val="0000FF"/>
                            </a:solidFill>
                            <a:latin typeface="Cambria Math" panose="02040503050406030204" pitchFamily="18" charset="0"/>
                          </a:rPr>
                          <m:t>2</m:t>
                        </m:r>
                      </m:sup>
                    </m:sSup>
                    <m:d>
                      <m:dPr>
                        <m:ctrlPr>
                          <a:rPr lang="en-US" sz="1200" b="0" i="1" smtClean="0">
                            <a:solidFill>
                              <a:srgbClr val="0000FF"/>
                            </a:solidFill>
                            <a:latin typeface="Cambria Math"/>
                          </a:rPr>
                        </m:ctrlPr>
                      </m:dPr>
                      <m:e>
                        <m:r>
                          <m:rPr>
                            <m:sty m:val="p"/>
                          </m:rPr>
                          <a:rPr lang="en-US" sz="1200" b="0" i="0" smtClean="0">
                            <a:solidFill>
                              <a:srgbClr val="0000FF"/>
                            </a:solidFill>
                            <a:latin typeface="Cambria Math" panose="02040503050406030204" pitchFamily="18" charset="0"/>
                          </a:rPr>
                          <m:t>mod</m:t>
                        </m:r>
                        <m:r>
                          <a:rPr lang="en-US" sz="1200" b="0" i="0" smtClean="0">
                            <a:solidFill>
                              <a:srgbClr val="0000FF"/>
                            </a:solidFill>
                            <a:latin typeface="Cambria Math" panose="02040503050406030204" pitchFamily="18" charset="0"/>
                          </a:rPr>
                          <m:t> </m:t>
                        </m:r>
                        <m:r>
                          <m:rPr>
                            <m:sty m:val="p"/>
                          </m:rPr>
                          <a:rPr lang="en-US" sz="1200" b="0" i="0" smtClean="0">
                            <a:solidFill>
                              <a:srgbClr val="0000FF"/>
                            </a:solidFill>
                            <a:latin typeface="Cambria Math" panose="02040503050406030204" pitchFamily="18" charset="0"/>
                          </a:rPr>
                          <m:t>p</m:t>
                        </m:r>
                      </m:e>
                    </m:d>
                    <m:r>
                      <a:rPr lang="vi-VN" sz="1200" i="1">
                        <a:solidFill>
                          <a:srgbClr val="0000FF"/>
                        </a:solidFill>
                        <a:latin typeface="Cambria Math" panose="02040503050406030204" pitchFamily="18" charset="0"/>
                      </a:rPr>
                      <m:t>=</m:t>
                    </m:r>
                    <m:sSup>
                      <m:sSupPr>
                        <m:ctrlPr>
                          <a:rPr lang="vi-VN" sz="1200" i="1">
                            <a:solidFill>
                              <a:srgbClr val="0000FF"/>
                            </a:solidFill>
                            <a:latin typeface="Cambria Math"/>
                          </a:rPr>
                        </m:ctrlPr>
                      </m:sSupPr>
                      <m:e>
                        <m:r>
                          <a:rPr lang="vi-VN" sz="1200" i="1">
                            <a:solidFill>
                              <a:srgbClr val="0000FF"/>
                            </a:solidFill>
                            <a:latin typeface="Cambria Math" panose="02040503050406030204" pitchFamily="18" charset="0"/>
                          </a:rPr>
                          <m:t>𝑥</m:t>
                        </m:r>
                      </m:e>
                      <m:sup>
                        <m:r>
                          <a:rPr lang="vi-VN" sz="1200" i="1">
                            <a:solidFill>
                              <a:srgbClr val="0000FF"/>
                            </a:solidFill>
                            <a:latin typeface="Cambria Math" panose="02040503050406030204" pitchFamily="18" charset="0"/>
                          </a:rPr>
                          <m:t>3</m:t>
                        </m:r>
                      </m:sup>
                    </m:sSup>
                    <m:r>
                      <a:rPr lang="vi-VN" sz="1200" i="1">
                        <a:solidFill>
                          <a:srgbClr val="0000FF"/>
                        </a:solidFill>
                        <a:latin typeface="Cambria Math" panose="02040503050406030204" pitchFamily="18" charset="0"/>
                      </a:rPr>
                      <m:t>+</m:t>
                    </m:r>
                    <m:r>
                      <a:rPr lang="vi-VN" sz="1200" i="1">
                        <a:solidFill>
                          <a:srgbClr val="0000FF"/>
                        </a:solidFill>
                        <a:latin typeface="Cambria Math" panose="02040503050406030204" pitchFamily="18" charset="0"/>
                      </a:rPr>
                      <m:t>𝑎𝑥</m:t>
                    </m:r>
                    <m:r>
                      <a:rPr lang="vi-VN" sz="1200" i="1">
                        <a:solidFill>
                          <a:srgbClr val="0000FF"/>
                        </a:solidFill>
                        <a:latin typeface="Cambria Math" panose="02040503050406030204" pitchFamily="18" charset="0"/>
                      </a:rPr>
                      <m:t>+</m:t>
                    </m:r>
                    <m:r>
                      <a:rPr lang="vi-VN" sz="1200" i="1">
                        <a:solidFill>
                          <a:srgbClr val="0000FF"/>
                        </a:solidFill>
                        <a:latin typeface="Cambria Math" panose="02040503050406030204" pitchFamily="18" charset="0"/>
                      </a:rPr>
                      <m:t>𝑏</m:t>
                    </m:r>
                  </m:oMath>
                </a14:m>
                <a:r>
                  <a:rPr lang="en-US" sz="1200" dirty="0">
                    <a:solidFill>
                      <a:srgbClr val="0000FF"/>
                    </a:solidFill>
                  </a:rPr>
                  <a:t> </a:t>
                </a:r>
                <a14:m>
                  <m:oMath xmlns:m="http://schemas.openxmlformats.org/officeDocument/2006/math">
                    <m:d>
                      <m:dPr>
                        <m:ctrlPr>
                          <a:rPr lang="en-US" sz="1200" i="1">
                            <a:solidFill>
                              <a:srgbClr val="0000FF"/>
                            </a:solidFill>
                            <a:latin typeface="Cambria Math"/>
                          </a:rPr>
                        </m:ctrlPr>
                      </m:dPr>
                      <m:e>
                        <m:r>
                          <m:rPr>
                            <m:sty m:val="p"/>
                          </m:rPr>
                          <a:rPr lang="en-US" sz="1200">
                            <a:solidFill>
                              <a:srgbClr val="0000FF"/>
                            </a:solidFill>
                            <a:latin typeface="Cambria Math" panose="02040503050406030204" pitchFamily="18" charset="0"/>
                          </a:rPr>
                          <m:t>mod</m:t>
                        </m:r>
                        <m:r>
                          <a:rPr lang="en-US" sz="1200">
                            <a:solidFill>
                              <a:srgbClr val="0000FF"/>
                            </a:solidFill>
                            <a:latin typeface="Cambria Math" panose="02040503050406030204" pitchFamily="18" charset="0"/>
                          </a:rPr>
                          <m:t> </m:t>
                        </m:r>
                        <m:r>
                          <m:rPr>
                            <m:sty m:val="p"/>
                          </m:rPr>
                          <a:rPr lang="en-US" sz="1200">
                            <a:solidFill>
                              <a:srgbClr val="0000FF"/>
                            </a:solidFill>
                            <a:latin typeface="Cambria Math" panose="02040503050406030204" pitchFamily="18" charset="0"/>
                          </a:rPr>
                          <m:t>p</m:t>
                        </m:r>
                      </m:e>
                    </m:d>
                  </m:oMath>
                </a14:m>
                <a:r>
                  <a:rPr lang="en-US" sz="1200" b="0" i="0" kern="1200">
                    <a:solidFill>
                      <a:schemeClr val="tx1"/>
                    </a:solidFill>
                    <a:effectLst/>
                    <a:latin typeface="+mn-lt"/>
                    <a:ea typeface="+mn-ea"/>
                    <a:cs typeface="+mn-cs"/>
                  </a:rPr>
                  <a:t> với</a:t>
                </a:r>
                <a:r>
                  <a:rPr lang="en-US" sz="1200" b="0" i="0" kern="1200" baseline="0">
                    <a:solidFill>
                      <a:schemeClr val="tx1"/>
                    </a:solidFill>
                    <a:effectLst/>
                    <a:latin typeface="+mn-lt"/>
                    <a:ea typeface="+mn-ea"/>
                    <a:cs typeface="+mn-cs"/>
                  </a:rPr>
                  <a:t> p là số nguyên tố rất lớn.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kern="1200" baseline="0">
                    <a:solidFill>
                      <a:schemeClr val="tx1"/>
                    </a:solidFill>
                    <a:effectLst/>
                    <a:latin typeface="+mn-lt"/>
                    <a:ea typeface="+mn-ea"/>
                    <a:cs typeface="+mn-cs"/>
                  </a:rPr>
                  <a:t>- Ví dụ</a:t>
                </a:r>
                <a:endParaRPr lang="en-US" sz="1200" b="0" i="0" kern="120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vi-VN" sz="1200" b="0" i="0" kern="1200">
                    <a:solidFill>
                      <a:schemeClr val="tx1"/>
                    </a:solidFill>
                    <a:effectLst/>
                    <a:latin typeface="+mn-lt"/>
                    <a:ea typeface="+mn-ea"/>
                    <a:cs typeface="+mn-cs"/>
                  </a:rPr>
                  <a:t>Bitcoin hay Ethereum sử dụng đường cong theo tiêu chuẩn </a:t>
                </a:r>
                <a:r>
                  <a:rPr lang="vi-VN" sz="1200" b="0" i="0" u="none" strike="noStrike" kern="1200">
                    <a:solidFill>
                      <a:schemeClr val="tx1"/>
                    </a:solidFill>
                    <a:effectLst/>
                    <a:latin typeface="+mn-lt"/>
                    <a:ea typeface="+mn-ea"/>
                    <a:cs typeface="+mn-cs"/>
                    <a:hlinkClick r:id="rId3"/>
                  </a:rPr>
                  <a:t>secp256k1</a:t>
                </a:r>
                <a:r>
                  <a:rPr lang="vi-VN" sz="1200" b="0" i="0" kern="1200">
                    <a:solidFill>
                      <a:schemeClr val="tx1"/>
                    </a:solidFill>
                    <a:effectLst/>
                    <a:latin typeface="+mn-lt"/>
                    <a:ea typeface="+mn-ea"/>
                    <a:cs typeface="+mn-cs"/>
                  </a:rPr>
                  <a:t> do </a:t>
                </a:r>
                <a:r>
                  <a:rPr lang="vi-VN" sz="1200" b="0" i="1" kern="1200">
                    <a:solidFill>
                      <a:schemeClr val="tx1"/>
                    </a:solidFill>
                    <a:effectLst/>
                    <a:latin typeface="+mn-lt"/>
                    <a:ea typeface="+mn-ea"/>
                    <a:cs typeface="+mn-cs"/>
                  </a:rPr>
                  <a:t>Viện Tiêu Chuẩn và Kỹ Thuật Quốc Gia Mỹ</a:t>
                </a:r>
                <a:r>
                  <a:rPr lang="vi-VN" sz="1200" b="0" i="0" kern="1200">
                    <a:solidFill>
                      <a:schemeClr val="tx1"/>
                    </a:solidFill>
                    <a:effectLst/>
                    <a:latin typeface="+mn-lt"/>
                    <a:ea typeface="+mn-ea"/>
                    <a:cs typeface="+mn-cs"/>
                  </a:rPr>
                  <a:t> (NIST) đặt ra.</a:t>
                </a:r>
                <a:endParaRPr lang="en-US" sz="1200" b="0" i="0" kern="120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kern="1200">
                    <a:solidFill>
                      <a:schemeClr val="tx1"/>
                    </a:solidFill>
                    <a:effectLst/>
                    <a:latin typeface="+mn-lt"/>
                    <a:ea typeface="+mn-ea"/>
                    <a:cs typeface="+mn-cs"/>
                  </a:rPr>
                  <a:t>Đường</a:t>
                </a:r>
                <a:r>
                  <a:rPr lang="en-US" sz="1200" b="0" i="0" kern="1200" baseline="0">
                    <a:solidFill>
                      <a:schemeClr val="tx1"/>
                    </a:solidFill>
                    <a:effectLst/>
                    <a:latin typeface="+mn-lt"/>
                    <a:ea typeface="+mn-ea"/>
                    <a:cs typeface="+mn-cs"/>
                  </a:rPr>
                  <a:t> cong này có dạng như hình trên, được biểu diễn bởi PT:</a:t>
                </a:r>
              </a:p>
              <a:p>
                <a:r>
                  <a:rPr lang="en-US" sz="1200" b="0" i="1" kern="1200">
                    <a:solidFill>
                      <a:schemeClr val="tx1"/>
                    </a:solidFill>
                    <a:effectLst/>
                    <a:latin typeface="+mn-lt"/>
                    <a:ea typeface="+mn-ea"/>
                    <a:cs typeface="+mn-cs"/>
                  </a:rPr>
                  <a:t>y</a:t>
                </a:r>
                <a:r>
                  <a:rPr lang="en-US" sz="1200" b="0" i="0" kern="1200">
                    <a:solidFill>
                      <a:schemeClr val="tx1"/>
                    </a:solidFill>
                    <a:effectLst/>
                    <a:latin typeface="+mn-lt"/>
                    <a:ea typeface="+mn-ea"/>
                    <a:cs typeface="+mn-cs"/>
                  </a:rPr>
                  <a:t>2(mod</a:t>
                </a:r>
                <a:r>
                  <a:rPr lang="en-US" sz="1200" b="0" i="1" kern="1200">
                    <a:solidFill>
                      <a:schemeClr val="tx1"/>
                    </a:solidFill>
                    <a:effectLst/>
                    <a:latin typeface="+mn-lt"/>
                    <a:ea typeface="+mn-ea"/>
                    <a:cs typeface="+mn-cs"/>
                  </a:rPr>
                  <a:t>p</a:t>
                </a:r>
                <a:r>
                  <a:rPr lang="en-US" sz="1200" b="0" i="0" kern="1200">
                    <a:solidFill>
                      <a:schemeClr val="tx1"/>
                    </a:solidFill>
                    <a:effectLst/>
                    <a:latin typeface="+mn-lt"/>
                    <a:ea typeface="+mn-ea"/>
                    <a:cs typeface="+mn-cs"/>
                  </a:rPr>
                  <a:t>)=</a:t>
                </a:r>
                <a:r>
                  <a:rPr lang="en-US" sz="1200" b="0" i="1" kern="1200">
                    <a:solidFill>
                      <a:schemeClr val="tx1"/>
                    </a:solidFill>
                    <a:effectLst/>
                    <a:latin typeface="+mn-lt"/>
                    <a:ea typeface="+mn-ea"/>
                    <a:cs typeface="+mn-cs"/>
                  </a:rPr>
                  <a:t>x</a:t>
                </a:r>
                <a:r>
                  <a:rPr lang="en-US" sz="1200" b="0" i="0" kern="1200">
                    <a:solidFill>
                      <a:schemeClr val="tx1"/>
                    </a:solidFill>
                    <a:effectLst/>
                    <a:latin typeface="+mn-lt"/>
                    <a:ea typeface="+mn-ea"/>
                    <a:cs typeface="+mn-cs"/>
                  </a:rPr>
                  <a:t>3+7(mod</a:t>
                </a:r>
                <a:r>
                  <a:rPr lang="en-US" sz="1200" b="0" i="1" kern="1200">
                    <a:solidFill>
                      <a:schemeClr val="tx1"/>
                    </a:solidFill>
                    <a:effectLst/>
                    <a:latin typeface="+mn-lt"/>
                    <a:ea typeface="+mn-ea"/>
                    <a:cs typeface="+mn-cs"/>
                  </a:rPr>
                  <a:t>p</a:t>
                </a:r>
                <a:r>
                  <a:rPr lang="en-US" sz="1200" b="0" i="0" kern="1200">
                    <a:solidFill>
                      <a:schemeClr val="tx1"/>
                    </a:solidFill>
                    <a:effectLst/>
                    <a:latin typeface="+mn-lt"/>
                    <a:ea typeface="+mn-ea"/>
                    <a:cs typeface="+mn-cs"/>
                  </a:rPr>
                  <a:t>)</a:t>
                </a:r>
              </a:p>
              <a:p>
                <a:r>
                  <a:rPr lang="en-US" sz="1200" b="0" i="0" kern="1200">
                    <a:solidFill>
                      <a:schemeClr val="tx1"/>
                    </a:solidFill>
                    <a:effectLst/>
                    <a:latin typeface="+mn-lt"/>
                    <a:ea typeface="+mn-ea"/>
                    <a:cs typeface="+mn-cs"/>
                  </a:rPr>
                  <a:t>với p là một số nguyên tố rất lớn, p = 2^{265} - 2^{32} - 2^9 - 2^8 - 2^7 - 2^6 - 2^4 - 1</a:t>
                </a:r>
                <a:endParaRPr lang="en-US" sz="1200" b="0" i="0" kern="1200" baseline="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i="0" kern="120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p>
            </p:txBody>
          </p:sp>
        </mc:Choice>
        <mc:Fallback xmlns="">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US" sz="1200" b="0" i="0" kern="1200" baseline="0" smtClean="0">
                    <a:solidFill>
                      <a:schemeClr val="tx1"/>
                    </a:solidFill>
                    <a:effectLst/>
                    <a:latin typeface="+mn-lt"/>
                    <a:ea typeface="+mn-ea"/>
                    <a:cs typeface="+mn-cs"/>
                  </a:rPr>
                  <a:t>Đường cong ellipt trong hệ mã đường cong ellipt có dạng:</a:t>
                </a:r>
              </a:p>
              <a:p>
                <a:pPr marL="0" marR="0" lvl="0" indent="0" algn="l" defTabSz="914400" rtl="0" eaLnBrk="0" fontAlgn="base" latinLnBrk="0" hangingPunct="0">
                  <a:lnSpc>
                    <a:spcPct val="100000"/>
                  </a:lnSpc>
                  <a:spcBef>
                    <a:spcPct val="30000"/>
                  </a:spcBef>
                  <a:spcAft>
                    <a:spcPct val="0"/>
                  </a:spcAft>
                  <a:buClrTx/>
                  <a:buSzTx/>
                  <a:buFontTx/>
                  <a:buNone/>
                  <a:tabLst/>
                  <a:defRPr/>
                </a:pPr>
                <a:r>
                  <a:rPr lang="vi-VN" sz="1200" i="0">
                    <a:solidFill>
                      <a:srgbClr val="0000FF"/>
                    </a:solidFill>
                    <a:latin typeface="Cambria Math" panose="02040503050406030204" pitchFamily="18" charset="0"/>
                  </a:rPr>
                  <a:t>𝑦</a:t>
                </a:r>
                <a:r>
                  <a:rPr lang="vi-VN" sz="1200" i="0" smtClean="0">
                    <a:solidFill>
                      <a:srgbClr val="0000FF"/>
                    </a:solidFill>
                    <a:latin typeface="Cambria Math" panose="02040503050406030204" pitchFamily="18" charset="0"/>
                  </a:rPr>
                  <a:t>^</a:t>
                </a:r>
                <a:r>
                  <a:rPr lang="vi-VN" sz="1200" i="0">
                    <a:solidFill>
                      <a:srgbClr val="0000FF"/>
                    </a:solidFill>
                    <a:latin typeface="Cambria Math" panose="02040503050406030204" pitchFamily="18" charset="0"/>
                  </a:rPr>
                  <a:t>2</a:t>
                </a:r>
                <a:r>
                  <a:rPr lang="en-US" sz="1200" b="0" i="0" smtClean="0">
                    <a:solidFill>
                      <a:srgbClr val="0000FF"/>
                    </a:solidFill>
                    <a:latin typeface="Cambria Math" panose="02040503050406030204" pitchFamily="18" charset="0"/>
                  </a:rPr>
                  <a:t> (mod p)</a:t>
                </a:r>
                <a:r>
                  <a:rPr lang="vi-VN" sz="1200" i="0">
                    <a:solidFill>
                      <a:srgbClr val="0000FF"/>
                    </a:solidFill>
                    <a:latin typeface="Cambria Math" panose="02040503050406030204" pitchFamily="18" charset="0"/>
                  </a:rPr>
                  <a:t>=𝑥^3+𝑎𝑥+𝑏</a:t>
                </a:r>
                <a:r>
                  <a:rPr lang="en-US" sz="1200" dirty="0" smtClean="0">
                    <a:solidFill>
                      <a:srgbClr val="0000FF"/>
                    </a:solidFill>
                  </a:rPr>
                  <a:t> </a:t>
                </a:r>
                <a:r>
                  <a:rPr lang="en-US" sz="1200" i="0">
                    <a:solidFill>
                      <a:srgbClr val="0000FF"/>
                    </a:solidFill>
                    <a:latin typeface="Cambria Math" panose="02040503050406030204" pitchFamily="18" charset="0"/>
                  </a:rPr>
                  <a:t>(mod p)</a:t>
                </a:r>
                <a:r>
                  <a:rPr lang="en-US" sz="1200" b="0" i="0" kern="1200" smtClean="0">
                    <a:solidFill>
                      <a:schemeClr val="tx1"/>
                    </a:solidFill>
                    <a:effectLst/>
                    <a:latin typeface="+mn-lt"/>
                    <a:ea typeface="+mn-ea"/>
                    <a:cs typeface="+mn-cs"/>
                  </a:rPr>
                  <a:t> với</a:t>
                </a:r>
                <a:r>
                  <a:rPr lang="en-US" sz="1200" b="0" i="0" kern="1200" baseline="0" smtClean="0">
                    <a:solidFill>
                      <a:schemeClr val="tx1"/>
                    </a:solidFill>
                    <a:effectLst/>
                    <a:latin typeface="+mn-lt"/>
                    <a:ea typeface="+mn-ea"/>
                    <a:cs typeface="+mn-cs"/>
                  </a:rPr>
                  <a:t> p là số nguyên tố rất lớn.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kern="1200" baseline="0" smtClean="0">
                    <a:solidFill>
                      <a:schemeClr val="tx1"/>
                    </a:solidFill>
                    <a:effectLst/>
                    <a:latin typeface="+mn-lt"/>
                    <a:ea typeface="+mn-ea"/>
                    <a:cs typeface="+mn-cs"/>
                  </a:rPr>
                  <a:t>- Ví dụ</a:t>
                </a:r>
                <a:endParaRPr lang="en-US" sz="1200" b="0" i="0" kern="1200" smtClean="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vi-VN" sz="1200" b="0" i="0" kern="1200" smtClean="0">
                    <a:solidFill>
                      <a:schemeClr val="tx1"/>
                    </a:solidFill>
                    <a:effectLst/>
                    <a:latin typeface="+mn-lt"/>
                    <a:ea typeface="+mn-ea"/>
                    <a:cs typeface="+mn-cs"/>
                  </a:rPr>
                  <a:t>Bitcoin hay Ethereum sử dụng đường cong theo tiêu chuẩn </a:t>
                </a:r>
                <a:r>
                  <a:rPr lang="vi-VN" sz="1200" b="0" i="0" u="none" strike="noStrike" kern="1200" smtClean="0">
                    <a:solidFill>
                      <a:schemeClr val="tx1"/>
                    </a:solidFill>
                    <a:effectLst/>
                    <a:latin typeface="+mn-lt"/>
                    <a:ea typeface="+mn-ea"/>
                    <a:cs typeface="+mn-cs"/>
                    <a:hlinkClick r:id="rId4"/>
                  </a:rPr>
                  <a:t>secp256k1</a:t>
                </a:r>
                <a:r>
                  <a:rPr lang="vi-VN" sz="1200" b="0" i="0" kern="1200" smtClean="0">
                    <a:solidFill>
                      <a:schemeClr val="tx1"/>
                    </a:solidFill>
                    <a:effectLst/>
                    <a:latin typeface="+mn-lt"/>
                    <a:ea typeface="+mn-ea"/>
                    <a:cs typeface="+mn-cs"/>
                  </a:rPr>
                  <a:t> do </a:t>
                </a:r>
                <a:r>
                  <a:rPr lang="vi-VN" sz="1200" b="0" i="1" kern="1200" smtClean="0">
                    <a:solidFill>
                      <a:schemeClr val="tx1"/>
                    </a:solidFill>
                    <a:effectLst/>
                    <a:latin typeface="+mn-lt"/>
                    <a:ea typeface="+mn-ea"/>
                    <a:cs typeface="+mn-cs"/>
                  </a:rPr>
                  <a:t>Viện Tiêu Chuẩn và Kỹ Thuật Quốc Gia Mỹ</a:t>
                </a:r>
                <a:r>
                  <a:rPr lang="vi-VN" sz="1200" b="0" i="0" kern="1200" smtClean="0">
                    <a:solidFill>
                      <a:schemeClr val="tx1"/>
                    </a:solidFill>
                    <a:effectLst/>
                    <a:latin typeface="+mn-lt"/>
                    <a:ea typeface="+mn-ea"/>
                    <a:cs typeface="+mn-cs"/>
                  </a:rPr>
                  <a:t> (NIST) đặt ra.</a:t>
                </a:r>
                <a:endParaRPr lang="en-US" sz="1200" b="0" i="0" kern="1200" smtClean="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kern="1200" smtClean="0">
                    <a:solidFill>
                      <a:schemeClr val="tx1"/>
                    </a:solidFill>
                    <a:effectLst/>
                    <a:latin typeface="+mn-lt"/>
                    <a:ea typeface="+mn-ea"/>
                    <a:cs typeface="+mn-cs"/>
                  </a:rPr>
                  <a:t>Đường</a:t>
                </a:r>
                <a:r>
                  <a:rPr lang="en-US" sz="1200" b="0" i="0" kern="1200" baseline="0" smtClean="0">
                    <a:solidFill>
                      <a:schemeClr val="tx1"/>
                    </a:solidFill>
                    <a:effectLst/>
                    <a:latin typeface="+mn-lt"/>
                    <a:ea typeface="+mn-ea"/>
                    <a:cs typeface="+mn-cs"/>
                  </a:rPr>
                  <a:t> cong này có dạng như hình trên, được biểu diễn bởi PT:</a:t>
                </a:r>
              </a:p>
              <a:p>
                <a:r>
                  <a:rPr lang="en-US" sz="1200" b="0" i="1" kern="1200" smtClean="0">
                    <a:solidFill>
                      <a:schemeClr val="tx1"/>
                    </a:solidFill>
                    <a:effectLst/>
                    <a:latin typeface="+mn-lt"/>
                    <a:ea typeface="+mn-ea"/>
                    <a:cs typeface="+mn-cs"/>
                  </a:rPr>
                  <a:t>y</a:t>
                </a:r>
                <a:r>
                  <a:rPr lang="en-US" sz="1200" b="0" i="0" kern="1200" smtClean="0">
                    <a:solidFill>
                      <a:schemeClr val="tx1"/>
                    </a:solidFill>
                    <a:effectLst/>
                    <a:latin typeface="+mn-lt"/>
                    <a:ea typeface="+mn-ea"/>
                    <a:cs typeface="+mn-cs"/>
                  </a:rPr>
                  <a:t>2(mod</a:t>
                </a:r>
                <a:r>
                  <a:rPr lang="en-US" sz="1200" b="0" i="1" kern="1200" smtClean="0">
                    <a:solidFill>
                      <a:schemeClr val="tx1"/>
                    </a:solidFill>
                    <a:effectLst/>
                    <a:latin typeface="+mn-lt"/>
                    <a:ea typeface="+mn-ea"/>
                    <a:cs typeface="+mn-cs"/>
                  </a:rPr>
                  <a:t>p</a:t>
                </a:r>
                <a:r>
                  <a:rPr lang="en-US" sz="1200" b="0" i="0" kern="1200" smtClean="0">
                    <a:solidFill>
                      <a:schemeClr val="tx1"/>
                    </a:solidFill>
                    <a:effectLst/>
                    <a:latin typeface="+mn-lt"/>
                    <a:ea typeface="+mn-ea"/>
                    <a:cs typeface="+mn-cs"/>
                  </a:rPr>
                  <a:t>)=</a:t>
                </a:r>
                <a:r>
                  <a:rPr lang="en-US" sz="1200" b="0" i="1" kern="1200" smtClean="0">
                    <a:solidFill>
                      <a:schemeClr val="tx1"/>
                    </a:solidFill>
                    <a:effectLst/>
                    <a:latin typeface="+mn-lt"/>
                    <a:ea typeface="+mn-ea"/>
                    <a:cs typeface="+mn-cs"/>
                  </a:rPr>
                  <a:t>x</a:t>
                </a:r>
                <a:r>
                  <a:rPr lang="en-US" sz="1200" b="0" i="0" kern="1200" smtClean="0">
                    <a:solidFill>
                      <a:schemeClr val="tx1"/>
                    </a:solidFill>
                    <a:effectLst/>
                    <a:latin typeface="+mn-lt"/>
                    <a:ea typeface="+mn-ea"/>
                    <a:cs typeface="+mn-cs"/>
                  </a:rPr>
                  <a:t>3+7(mod</a:t>
                </a:r>
                <a:r>
                  <a:rPr lang="en-US" sz="1200" b="0" i="1" kern="1200" smtClean="0">
                    <a:solidFill>
                      <a:schemeClr val="tx1"/>
                    </a:solidFill>
                    <a:effectLst/>
                    <a:latin typeface="+mn-lt"/>
                    <a:ea typeface="+mn-ea"/>
                    <a:cs typeface="+mn-cs"/>
                  </a:rPr>
                  <a:t>p</a:t>
                </a:r>
                <a:r>
                  <a:rPr lang="en-US" sz="1200" b="0" i="0" kern="1200" smtClean="0">
                    <a:solidFill>
                      <a:schemeClr val="tx1"/>
                    </a:solidFill>
                    <a:effectLst/>
                    <a:latin typeface="+mn-lt"/>
                    <a:ea typeface="+mn-ea"/>
                    <a:cs typeface="+mn-cs"/>
                  </a:rPr>
                  <a:t>)</a:t>
                </a:r>
              </a:p>
              <a:p>
                <a:r>
                  <a:rPr lang="en-US" sz="1200" b="0" i="0" kern="1200" smtClean="0">
                    <a:solidFill>
                      <a:schemeClr val="tx1"/>
                    </a:solidFill>
                    <a:effectLst/>
                    <a:latin typeface="+mn-lt"/>
                    <a:ea typeface="+mn-ea"/>
                    <a:cs typeface="+mn-cs"/>
                  </a:rPr>
                  <a:t>với p là một số nguyên tố rất lớn, p = 2^{265} - 2^{32} - 2^9 - 2^8 - 2^7 - 2^6 - 2^4 - 1</a:t>
                </a:r>
                <a:endParaRPr lang="en-US" sz="1200" b="0" i="0" kern="1200" baseline="0" smtClean="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i="0" kern="1200" smtClean="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p>
            </p:txBody>
          </p:sp>
        </mc:Fallback>
      </mc:AlternateContent>
      <p:sp>
        <p:nvSpPr>
          <p:cNvPr id="4" name="Slide Number Placeholder 3"/>
          <p:cNvSpPr>
            <a:spLocks noGrp="1"/>
          </p:cNvSpPr>
          <p:nvPr>
            <p:ph type="sldNum" sz="quarter" idx="10"/>
          </p:nvPr>
        </p:nvSpPr>
        <p:spPr/>
        <p:txBody>
          <a:bodyPr/>
          <a:lstStyle/>
          <a:p>
            <a:fld id="{09372F0E-621F-424C-89FF-24BEB03BD4CE}" type="slidenum">
              <a:rPr lang="en-US" altLang="vi-VN" smtClean="0"/>
              <a:pPr/>
              <a:t>96</a:t>
            </a:fld>
            <a:endParaRPr lang="en-US" altLang="vi-VN"/>
          </a:p>
        </p:txBody>
      </p:sp>
    </p:spTree>
    <p:extLst>
      <p:ext uri="{BB962C8B-B14F-4D97-AF65-F5344CB8AC3E}">
        <p14:creationId xmlns:p14="http://schemas.microsoft.com/office/powerpoint/2010/main" val="18154349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a:solidFill>
                  <a:schemeClr val="tx1"/>
                </a:solidFill>
                <a:effectLst/>
                <a:latin typeface="+mn-lt"/>
                <a:ea typeface="+mn-ea"/>
                <a:cs typeface="+mn-cs"/>
              </a:rPr>
              <a:t>Kẻ </a:t>
            </a:r>
            <a:r>
              <a:rPr lang="vi-VN" sz="1200" b="1" i="0" kern="1200">
                <a:solidFill>
                  <a:schemeClr val="tx1"/>
                </a:solidFill>
                <a:effectLst/>
                <a:latin typeface="+mn-lt"/>
                <a:ea typeface="+mn-ea"/>
                <a:cs typeface="+mn-cs"/>
              </a:rPr>
              <a:t>đường thẳng A</a:t>
            </a:r>
            <a:r>
              <a:rPr lang="vi-VN" sz="1200" b="0" i="0" kern="1200">
                <a:solidFill>
                  <a:schemeClr val="tx1"/>
                </a:solidFill>
                <a:effectLst/>
                <a:latin typeface="+mn-lt"/>
                <a:ea typeface="+mn-ea"/>
                <a:cs typeface="+mn-cs"/>
              </a:rPr>
              <a:t> đi qua 2 điểm P và Q.</a:t>
            </a:r>
          </a:p>
          <a:p>
            <a:r>
              <a:rPr lang="vi-VN" sz="1200" b="0" i="0" kern="1200">
                <a:solidFill>
                  <a:schemeClr val="tx1"/>
                </a:solidFill>
                <a:effectLst/>
                <a:latin typeface="+mn-lt"/>
                <a:ea typeface="+mn-ea"/>
                <a:cs typeface="+mn-cs"/>
              </a:rPr>
              <a:t>Đường thẳng A cắt đường cong Elliptic tại điểm </a:t>
            </a:r>
            <a:r>
              <a:rPr lang="vi-VN" sz="1200" b="1" i="0" kern="1200">
                <a:solidFill>
                  <a:schemeClr val="tx1"/>
                </a:solidFill>
                <a:effectLst/>
                <a:latin typeface="+mn-lt"/>
                <a:ea typeface="+mn-ea"/>
                <a:cs typeface="+mn-cs"/>
              </a:rPr>
              <a:t>-R = -(P + Q)</a:t>
            </a:r>
            <a:endParaRPr lang="vi-VN" sz="1200" b="0" i="0" kern="1200">
              <a:solidFill>
                <a:schemeClr val="tx1"/>
              </a:solidFill>
              <a:effectLst/>
              <a:latin typeface="+mn-lt"/>
              <a:ea typeface="+mn-ea"/>
              <a:cs typeface="+mn-cs"/>
            </a:endParaRPr>
          </a:p>
          <a:p>
            <a:r>
              <a:rPr lang="vi-VN" sz="1200" b="0" i="0" kern="1200">
                <a:solidFill>
                  <a:schemeClr val="tx1"/>
                </a:solidFill>
                <a:effectLst/>
                <a:latin typeface="+mn-lt"/>
                <a:ea typeface="+mn-ea"/>
                <a:cs typeface="+mn-cs"/>
              </a:rPr>
              <a:t>Lấy đối xứng giao điểm qua trục Ox ta được điểm </a:t>
            </a:r>
            <a:r>
              <a:rPr lang="vi-VN" sz="1200" b="1" i="0" kern="1200">
                <a:solidFill>
                  <a:schemeClr val="tx1"/>
                </a:solidFill>
                <a:effectLst/>
                <a:latin typeface="+mn-lt"/>
                <a:ea typeface="+mn-ea"/>
                <a:cs typeface="+mn-cs"/>
              </a:rPr>
              <a:t>R = (P + Q)</a:t>
            </a:r>
            <a:endParaRPr lang="vi-VN" sz="1200" b="0" i="0" kern="1200">
              <a:solidFill>
                <a:schemeClr val="tx1"/>
              </a:solidFill>
              <a:effectLst/>
              <a:latin typeface="+mn-lt"/>
              <a:ea typeface="+mn-ea"/>
              <a:cs typeface="+mn-cs"/>
            </a:endParaRPr>
          </a:p>
          <a:p>
            <a:r>
              <a:rPr lang="vi-VN" sz="1200" b="0" i="0" kern="1200">
                <a:solidFill>
                  <a:schemeClr val="tx1"/>
                </a:solidFill>
                <a:effectLst/>
                <a:latin typeface="+mn-lt"/>
                <a:ea typeface="+mn-ea"/>
                <a:cs typeface="+mn-cs"/>
              </a:rPr>
              <a:t>Trong trường hợp 2 điểm </a:t>
            </a:r>
            <a:r>
              <a:rPr lang="vi-VN" sz="1200" b="1" i="0" kern="1200">
                <a:solidFill>
                  <a:schemeClr val="tx1"/>
                </a:solidFill>
                <a:effectLst/>
                <a:latin typeface="+mn-lt"/>
                <a:ea typeface="+mn-ea"/>
                <a:cs typeface="+mn-cs"/>
              </a:rPr>
              <a:t>P và Q trùng nhau</a:t>
            </a:r>
            <a:r>
              <a:rPr lang="vi-VN" sz="1200" b="0" i="0" kern="1200">
                <a:solidFill>
                  <a:schemeClr val="tx1"/>
                </a:solidFill>
                <a:effectLst/>
                <a:latin typeface="+mn-lt"/>
                <a:ea typeface="+mn-ea"/>
                <a:cs typeface="+mn-cs"/>
              </a:rPr>
              <a:t>, đường thẳng A là </a:t>
            </a:r>
            <a:r>
              <a:rPr lang="vi-VN" sz="1200" b="1" i="0" kern="1200">
                <a:solidFill>
                  <a:schemeClr val="tx1"/>
                </a:solidFill>
                <a:effectLst/>
                <a:latin typeface="+mn-lt"/>
                <a:ea typeface="+mn-ea"/>
                <a:cs typeface="+mn-cs"/>
              </a:rPr>
              <a:t>tiếp tuyến với đường cong tại điểm P</a:t>
            </a:r>
            <a:r>
              <a:rPr lang="vi-VN" sz="1200" b="0" i="0" kern="1200">
                <a:solidFill>
                  <a:schemeClr val="tx1"/>
                </a:solidFill>
                <a:effectLst/>
                <a:latin typeface="+mn-lt"/>
                <a:ea typeface="+mn-ea"/>
                <a:cs typeface="+mn-cs"/>
              </a:rPr>
              <a:t>. Thực hiện tương tự ta được điểm </a:t>
            </a:r>
            <a:r>
              <a:rPr lang="vi-VN" sz="1200" b="1" i="0" kern="1200">
                <a:solidFill>
                  <a:schemeClr val="tx1"/>
                </a:solidFill>
                <a:effectLst/>
                <a:latin typeface="+mn-lt"/>
                <a:ea typeface="+mn-ea"/>
                <a:cs typeface="+mn-cs"/>
              </a:rPr>
              <a:t>2P</a:t>
            </a:r>
            <a:r>
              <a:rPr lang="vi-VN" sz="1200" b="0" i="0" kern="1200">
                <a:solidFill>
                  <a:schemeClr val="tx1"/>
                </a:solidFill>
                <a:effectLst/>
                <a:latin typeface="+mn-lt"/>
                <a:ea typeface="+mn-ea"/>
                <a:cs typeface="+mn-cs"/>
              </a:rPr>
              <a:t>.</a:t>
            </a:r>
            <a:endParaRPr lang="en-US"/>
          </a:p>
        </p:txBody>
      </p:sp>
      <p:sp>
        <p:nvSpPr>
          <p:cNvPr id="4" name="Slide Number Placeholder 3"/>
          <p:cNvSpPr>
            <a:spLocks noGrp="1"/>
          </p:cNvSpPr>
          <p:nvPr>
            <p:ph type="sldNum" sz="quarter" idx="10"/>
          </p:nvPr>
        </p:nvSpPr>
        <p:spPr/>
        <p:txBody>
          <a:bodyPr/>
          <a:lstStyle/>
          <a:p>
            <a:fld id="{09372F0E-621F-424C-89FF-24BEB03BD4CE}" type="slidenum">
              <a:rPr lang="en-US" altLang="vi-VN" smtClean="0"/>
              <a:pPr/>
              <a:t>98</a:t>
            </a:fld>
            <a:endParaRPr lang="en-US" altLang="vi-VN"/>
          </a:p>
        </p:txBody>
      </p:sp>
    </p:spTree>
    <p:extLst>
      <p:ext uri="{BB962C8B-B14F-4D97-AF65-F5344CB8AC3E}">
        <p14:creationId xmlns:p14="http://schemas.microsoft.com/office/powerpoint/2010/main" val="2368513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1.</a:t>
            </a:r>
            <a:r>
              <a:rPr lang="en-US" baseline="0"/>
              <a:t> </a:t>
            </a:r>
            <a:r>
              <a:rPr lang="en-US"/>
              <a:t>Chứn</a:t>
            </a:r>
            <a:r>
              <a:rPr lang="en-US" baseline="0"/>
              <a:t>g chỉ số do CA phát hành cho phép g</a:t>
            </a:r>
            <a:r>
              <a:rPr lang="vi-VN" baseline="0"/>
              <a:t>iao tiếp điện tử và trao đổi dữ liệu an toàn giữa con người, hệ thống và thiết bị trực tuyến</a:t>
            </a:r>
            <a:r>
              <a:rPr lang="en-US" baseline="0"/>
              <a:t>.</a:t>
            </a:r>
          </a:p>
          <a:p>
            <a:pPr lvl="0"/>
            <a:r>
              <a:rPr lang="en-US"/>
              <a:t>2. Chứng</a:t>
            </a:r>
            <a:r>
              <a:rPr lang="en-US" baseline="0"/>
              <a:t> chỉ số gồm Khóa công khai của A và chữ ký số của CA. Chữ ký này được CA ký bằng cách mã hóa thông tin định danh của A sử dụng khóa riêng của CA.</a:t>
            </a:r>
          </a:p>
          <a:p>
            <a:pPr lvl="0"/>
            <a:r>
              <a:rPr lang="en-US" baseline="0"/>
              <a:t>Như vậy khóa công khai của A đã được xác minh tin cậy bởi CA.</a:t>
            </a:r>
            <a:endParaRPr lang="en-US"/>
          </a:p>
          <a:p>
            <a:endParaRPr lang="en-US" baseline="0"/>
          </a:p>
          <a:p>
            <a:endParaRPr lang="en-US"/>
          </a:p>
        </p:txBody>
      </p:sp>
      <p:sp>
        <p:nvSpPr>
          <p:cNvPr id="4" name="Slide Number Placeholder 3"/>
          <p:cNvSpPr>
            <a:spLocks noGrp="1"/>
          </p:cNvSpPr>
          <p:nvPr>
            <p:ph type="sldNum" sz="quarter" idx="10"/>
          </p:nvPr>
        </p:nvSpPr>
        <p:spPr/>
        <p:txBody>
          <a:bodyPr/>
          <a:lstStyle/>
          <a:p>
            <a:fld id="{09372F0E-621F-424C-89FF-24BEB03BD4CE}" type="slidenum">
              <a:rPr lang="en-US" altLang="vi-VN" smtClean="0"/>
              <a:pPr/>
              <a:t>12</a:t>
            </a:fld>
            <a:endParaRPr lang="en-US" altLang="vi-VN"/>
          </a:p>
        </p:txBody>
      </p:sp>
    </p:spTree>
    <p:extLst>
      <p:ext uri="{BB962C8B-B14F-4D97-AF65-F5344CB8AC3E}">
        <p14:creationId xmlns:p14="http://schemas.microsoft.com/office/powerpoint/2010/main" val="1802439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p:cNvSpPr/>
          <p:nvPr userDrawn="1"/>
        </p:nvSpPr>
        <p:spPr>
          <a:xfrm>
            <a:off x="0" y="0"/>
            <a:ext cx="9144000" cy="38862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600"/>
              </a:spcBef>
              <a:spcAft>
                <a:spcPts val="600"/>
              </a:spcAft>
              <a:defRPr/>
            </a:pPr>
            <a:endParaRPr lang="en-US" sz="2000" dirty="0">
              <a:solidFill>
                <a:srgbClr val="FFFFFF"/>
              </a:solidFill>
              <a:cs typeface="Arial" charset="0"/>
            </a:endParaRPr>
          </a:p>
        </p:txBody>
      </p:sp>
      <p:sp>
        <p:nvSpPr>
          <p:cNvPr id="6" name="Rectangle 5"/>
          <p:cNvSpPr/>
          <p:nvPr userDrawn="1"/>
        </p:nvSpPr>
        <p:spPr>
          <a:xfrm>
            <a:off x="533400" y="0"/>
            <a:ext cx="8229600" cy="1295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vi-VN" sz="2400" b="1">
                <a:solidFill>
                  <a:schemeClr val="tx1"/>
                </a:solidFill>
                <a:latin typeface="Arial" charset="0"/>
                <a:cs typeface="Arial" charset="0"/>
              </a:rPr>
              <a:t>TRƯỜNG ĐẠI HỌC PHENIKAA</a:t>
            </a:r>
            <a:endParaRPr lang="en-US" sz="2400" b="1">
              <a:solidFill>
                <a:schemeClr val="tx1"/>
              </a:solidFill>
              <a:latin typeface="Arial" charset="0"/>
              <a:cs typeface="Arial" charset="0"/>
            </a:endParaRPr>
          </a:p>
          <a:p>
            <a:pPr algn="ctr">
              <a:defRPr/>
            </a:pPr>
            <a:r>
              <a:rPr lang="en-US" sz="2400" b="1">
                <a:solidFill>
                  <a:schemeClr val="tx1"/>
                </a:solidFill>
                <a:latin typeface="Arial" charset="0"/>
                <a:cs typeface="Arial" charset="0"/>
              </a:rPr>
              <a:t>KHOA CÔNG NGHỆ THÔNG TIN</a:t>
            </a:r>
            <a:endParaRPr lang="en-US" sz="2400" b="1" dirty="0">
              <a:solidFill>
                <a:schemeClr val="tx1"/>
              </a:solidFill>
              <a:cs typeface="Arial" charset="0"/>
            </a:endParaRPr>
          </a:p>
        </p:txBody>
      </p:sp>
    </p:spTree>
    <p:extLst>
      <p:ext uri="{BB962C8B-B14F-4D97-AF65-F5344CB8AC3E}">
        <p14:creationId xmlns:p14="http://schemas.microsoft.com/office/powerpoint/2010/main" val="1716557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p:cNvSpPr/>
          <p:nvPr userDrawn="1"/>
        </p:nvSpPr>
        <p:spPr>
          <a:xfrm>
            <a:off x="0" y="0"/>
            <a:ext cx="9144000" cy="38862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600"/>
              </a:spcBef>
              <a:spcAft>
                <a:spcPts val="600"/>
              </a:spcAft>
              <a:defRPr/>
            </a:pPr>
            <a:endParaRPr lang="en-US" sz="2000" dirty="0">
              <a:solidFill>
                <a:srgbClr val="FFFFFF"/>
              </a:solidFill>
              <a:cs typeface="Arial" charset="0"/>
            </a:endParaRPr>
          </a:p>
        </p:txBody>
      </p:sp>
      <p:sp>
        <p:nvSpPr>
          <p:cNvPr id="6" name="Rectangle 5"/>
          <p:cNvSpPr/>
          <p:nvPr userDrawn="1"/>
        </p:nvSpPr>
        <p:spPr>
          <a:xfrm>
            <a:off x="533400" y="0"/>
            <a:ext cx="8229600" cy="1295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vi-VN" sz="2400" b="1">
                <a:solidFill>
                  <a:prstClr val="black"/>
                </a:solidFill>
                <a:cs typeface="Arial" charset="0"/>
              </a:rPr>
              <a:t>TRƯỜNG ĐẠI HỌC PHENIKAA</a:t>
            </a:r>
            <a:endParaRPr lang="en-US" sz="2400" b="1">
              <a:solidFill>
                <a:prstClr val="black"/>
              </a:solidFill>
              <a:latin typeface="Arial" charset="0"/>
              <a:cs typeface="Arial" charset="0"/>
            </a:endParaRPr>
          </a:p>
          <a:p>
            <a:pPr algn="ctr">
              <a:defRPr/>
            </a:pPr>
            <a:r>
              <a:rPr lang="en-US" sz="2400" b="1">
                <a:solidFill>
                  <a:prstClr val="black"/>
                </a:solidFill>
                <a:latin typeface="Arial" charset="0"/>
                <a:cs typeface="Arial" charset="0"/>
              </a:rPr>
              <a:t>KHOA CÔNG NGHỆ THÔNG TIN</a:t>
            </a:r>
            <a:endParaRPr lang="en-US" sz="2400" b="1" dirty="0">
              <a:solidFill>
                <a:prstClr val="black"/>
              </a:solidFill>
              <a:cs typeface="Arial" charset="0"/>
            </a:endParaRPr>
          </a:p>
        </p:txBody>
      </p:sp>
    </p:spTree>
    <p:extLst>
      <p:ext uri="{BB962C8B-B14F-4D97-AF65-F5344CB8AC3E}">
        <p14:creationId xmlns:p14="http://schemas.microsoft.com/office/powerpoint/2010/main" val="2385247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92D050"/>
          </a:solidFill>
        </p:spPr>
        <p:txBody>
          <a:bodyPr>
            <a:normAutofit/>
          </a:bodyPr>
          <a:lstStyle>
            <a:lvl1pPr>
              <a:defRPr sz="3600">
                <a:solidFill>
                  <a:schemeClr val="tx1"/>
                </a:solidFill>
              </a:defRPr>
            </a:lvl1pPr>
          </a:lstStyle>
          <a:p>
            <a:r>
              <a:rPr lang="en-US"/>
              <a:t>Click to edit Master title style</a:t>
            </a:r>
          </a:p>
        </p:txBody>
      </p:sp>
      <p:sp>
        <p:nvSpPr>
          <p:cNvPr id="3" name="Content Placeholder 2"/>
          <p:cNvSpPr>
            <a:spLocks noGrp="1"/>
          </p:cNvSpPr>
          <p:nvPr>
            <p:ph idx="1" hasCustomPrompt="1"/>
          </p:nvPr>
        </p:nvSpPr>
        <p:spPr>
          <a:xfrm>
            <a:off x="533400" y="1066800"/>
            <a:ext cx="8229600" cy="5257800"/>
          </a:xfrm>
        </p:spPr>
        <p:txBody>
          <a:bodyPr/>
          <a:lstStyle>
            <a:lvl1pPr algn="just">
              <a:defRPr sz="3200">
                <a:solidFill>
                  <a:schemeClr val="tx1"/>
                </a:solidFill>
              </a:defRPr>
            </a:lvl1pPr>
            <a:lvl2pPr algn="just">
              <a:defRPr sz="2800">
                <a:solidFill>
                  <a:schemeClr val="tx1"/>
                </a:solidFill>
              </a:defRPr>
            </a:lvl2pPr>
            <a:lvl3pPr algn="just">
              <a:defRPr sz="2400">
                <a:solidFill>
                  <a:schemeClr val="tx1"/>
                </a:solidFill>
              </a:defRPr>
            </a:lvl3pPr>
            <a:lvl4pPr algn="just">
              <a:defRPr sz="2000">
                <a:solidFill>
                  <a:schemeClr val="tx1"/>
                </a:solidFill>
              </a:defRPr>
            </a:lvl4pPr>
            <a:lvl5pPr algn="just">
              <a:defRPr sz="1800">
                <a:solidFill>
                  <a:schemeClr val="tx1"/>
                </a:solidFill>
              </a:defRPr>
            </a:lvl5pPr>
            <a:lvl6pPr algn="just">
              <a:defRPr sz="1600">
                <a:latin typeface="Arial" panose="020B0604020202020204" pitchFamily="34" charset="0"/>
                <a:cs typeface="Arial" panose="020B0604020202020204" pitchFamily="34" charset="0"/>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a:t>Fifth level</a:t>
            </a:r>
          </a:p>
          <a:p>
            <a:pPr lvl="5"/>
            <a:r>
              <a:rPr lang="en-US"/>
              <a:t>dfdfad</a:t>
            </a:r>
            <a:endParaRPr lang="en-US" dirty="0"/>
          </a:p>
        </p:txBody>
      </p:sp>
      <p:sp>
        <p:nvSpPr>
          <p:cNvPr id="4" name="Slide Number Placeholder 5"/>
          <p:cNvSpPr>
            <a:spLocks noGrp="1"/>
          </p:cNvSpPr>
          <p:nvPr>
            <p:ph type="sldNum" sz="quarter" idx="10"/>
          </p:nvPr>
        </p:nvSpPr>
        <p:spPr/>
        <p:txBody>
          <a:bodyPr/>
          <a:lstStyle>
            <a:lvl1pPr>
              <a:defRPr/>
            </a:lvl1pPr>
          </a:lstStyle>
          <a:p>
            <a:fld id="{DF78284D-5FDC-4396-97E9-EA2DB91CCBAD}" type="slidenum">
              <a:rPr lang="en-US" altLang="vi-VN">
                <a:solidFill>
                  <a:prstClr val="black"/>
                </a:solidFill>
              </a:rPr>
              <a:pPr/>
              <a:t>‹#›</a:t>
            </a:fld>
            <a:endParaRPr lang="en-US" altLang="vi-VN">
              <a:solidFill>
                <a:prstClr val="black"/>
              </a:solidFill>
            </a:endParaRPr>
          </a:p>
        </p:txBody>
      </p:sp>
      <p:sp>
        <p:nvSpPr>
          <p:cNvPr id="5" name="Date Placeholder 4"/>
          <p:cNvSpPr>
            <a:spLocks noGrp="1"/>
          </p:cNvSpPr>
          <p:nvPr>
            <p:ph type="dt" sz="half" idx="11"/>
          </p:nvPr>
        </p:nvSpPr>
        <p:spPr>
          <a:xfrm>
            <a:off x="457200" y="6400800"/>
            <a:ext cx="2133600" cy="365125"/>
          </a:xfrm>
        </p:spPr>
        <p:txBody>
          <a:bodyPr/>
          <a:lstStyle>
            <a:lvl1pPr>
              <a:defRPr sz="1400"/>
            </a:lvl1pPr>
          </a:lstStyle>
          <a:p>
            <a:pPr>
              <a:defRPr/>
            </a:pPr>
            <a:fld id="{04B739C3-C7FE-4728-AD2E-E29AD04131EA}" type="datetime1">
              <a:rPr lang="vi-VN">
                <a:solidFill>
                  <a:prstClr val="black"/>
                </a:solidFill>
              </a:rPr>
              <a:pPr>
                <a:defRPr/>
              </a:pPr>
              <a:t>18/09/2023</a:t>
            </a:fld>
            <a:endParaRPr lang="en-US">
              <a:solidFill>
                <a:prstClr val="black"/>
              </a:solidFill>
            </a:endParaRPr>
          </a:p>
        </p:txBody>
      </p:sp>
      <p:sp>
        <p:nvSpPr>
          <p:cNvPr id="6" name="Footer Placeholder 5"/>
          <p:cNvSpPr>
            <a:spLocks noGrp="1"/>
          </p:cNvSpPr>
          <p:nvPr>
            <p:ph type="ftr" sz="quarter" idx="12"/>
          </p:nvPr>
        </p:nvSpPr>
        <p:spPr>
          <a:xfrm>
            <a:off x="3810000" y="6400800"/>
            <a:ext cx="2895600" cy="365125"/>
          </a:xfrm>
        </p:spPr>
        <p:txBody>
          <a:bodyPr/>
          <a:lstStyle>
            <a:lvl1pPr fontAlgn="auto">
              <a:spcBef>
                <a:spcPts val="0"/>
              </a:spcBef>
              <a:spcAft>
                <a:spcPts val="0"/>
              </a:spcAft>
              <a:defRPr sz="1400">
                <a:latin typeface="Arial" pitchFamily="34" charset="0"/>
                <a:cs typeface="Arial" pitchFamily="34" charset="0"/>
              </a:defRPr>
            </a:lvl1pPr>
          </a:lstStyle>
          <a:p>
            <a:pPr>
              <a:defRPr/>
            </a:pPr>
            <a:r>
              <a:rPr lang="en-US">
                <a:solidFill>
                  <a:prstClr val="black"/>
                </a:solidFill>
              </a:rPr>
              <a:t>Copyright by SOICT</a:t>
            </a:r>
          </a:p>
        </p:txBody>
      </p:sp>
    </p:spTree>
    <p:extLst>
      <p:ext uri="{BB962C8B-B14F-4D97-AF65-F5344CB8AC3E}">
        <p14:creationId xmlns:p14="http://schemas.microsoft.com/office/powerpoint/2010/main" val="21480829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Slide Number Placeholder 5"/>
          <p:cNvSpPr>
            <a:spLocks noGrp="1"/>
          </p:cNvSpPr>
          <p:nvPr>
            <p:ph type="sldNum" sz="quarter" idx="10"/>
          </p:nvPr>
        </p:nvSpPr>
        <p:spPr/>
        <p:txBody>
          <a:bodyPr/>
          <a:lstStyle>
            <a:lvl1pPr>
              <a:defRPr/>
            </a:lvl1pPr>
          </a:lstStyle>
          <a:p>
            <a:fld id="{B52CED56-380A-4ECC-AF34-F2349AE3EF06}" type="slidenum">
              <a:rPr lang="en-US" altLang="vi-VN">
                <a:solidFill>
                  <a:prstClr val="black"/>
                </a:solidFill>
              </a:rPr>
              <a:pPr/>
              <a:t>‹#›</a:t>
            </a:fld>
            <a:endParaRPr lang="en-US" altLang="vi-VN">
              <a:solidFill>
                <a:prstClr val="black"/>
              </a:solidFill>
            </a:endParaRPr>
          </a:p>
        </p:txBody>
      </p:sp>
    </p:spTree>
    <p:extLst>
      <p:ext uri="{BB962C8B-B14F-4D97-AF65-F5344CB8AC3E}">
        <p14:creationId xmlns:p14="http://schemas.microsoft.com/office/powerpoint/2010/main" val="330658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sz="half" idx="1"/>
          </p:nvPr>
        </p:nvSpPr>
        <p:spPr>
          <a:xfrm>
            <a:off x="457200" y="1143000"/>
            <a:ext cx="4038600" cy="4983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43000"/>
            <a:ext cx="4038600" cy="4983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fld id="{06E04DE4-77E9-4714-B388-21A0192E3F6E}" type="datetime1">
              <a:rPr lang="vi-VN">
                <a:solidFill>
                  <a:prstClr val="black"/>
                </a:solidFill>
              </a:rPr>
              <a:pPr>
                <a:defRPr/>
              </a:pPr>
              <a:t>18/09/2023</a:t>
            </a:fld>
            <a:endParaRPr lang="en-US">
              <a:solidFill>
                <a:prstClr val="black"/>
              </a:solidFill>
              <a:latin typeface="Calibri" pitchFamily="34" charset="0"/>
            </a:endParaRPr>
          </a:p>
        </p:txBody>
      </p:sp>
      <p:sp>
        <p:nvSpPr>
          <p:cNvPr id="6" name="Footer Placeholder 5"/>
          <p:cNvSpPr>
            <a:spLocks noGrp="1"/>
          </p:cNvSpPr>
          <p:nvPr>
            <p:ph type="ftr" sz="quarter" idx="11"/>
          </p:nvPr>
        </p:nvSpPr>
        <p:spPr>
          <a:xfrm>
            <a:off x="3124200" y="6356350"/>
            <a:ext cx="2895600" cy="365125"/>
          </a:xfrm>
        </p:spPr>
        <p:txBody>
          <a:bodyPr/>
          <a:lstStyle>
            <a:lvl1pPr fontAlgn="auto">
              <a:spcBef>
                <a:spcPts val="0"/>
              </a:spcBef>
              <a:spcAft>
                <a:spcPts val="0"/>
              </a:spcAft>
              <a:defRPr>
                <a:latin typeface="+mn-lt"/>
                <a:cs typeface="+mn-cs"/>
              </a:defRPr>
            </a:lvl1pPr>
          </a:lstStyle>
          <a:p>
            <a:pPr>
              <a:defRPr/>
            </a:pPr>
            <a:r>
              <a:rPr lang="en-US">
                <a:solidFill>
                  <a:prstClr val="black"/>
                </a:solidFill>
              </a:rPr>
              <a:t>Copyright by SOICT</a:t>
            </a:r>
          </a:p>
        </p:txBody>
      </p:sp>
      <p:sp>
        <p:nvSpPr>
          <p:cNvPr id="7" name="Slide Number Placeholder 5"/>
          <p:cNvSpPr>
            <a:spLocks noGrp="1"/>
          </p:cNvSpPr>
          <p:nvPr>
            <p:ph type="sldNum" sz="quarter" idx="12"/>
          </p:nvPr>
        </p:nvSpPr>
        <p:spPr/>
        <p:txBody>
          <a:bodyPr/>
          <a:lstStyle>
            <a:lvl1pPr>
              <a:defRPr/>
            </a:lvl1pPr>
          </a:lstStyle>
          <a:p>
            <a:fld id="{73369DF4-4F7A-438C-AEEC-7612F9DC8E54}" type="slidenum">
              <a:rPr lang="en-US" altLang="vi-VN">
                <a:solidFill>
                  <a:prstClr val="black"/>
                </a:solidFill>
              </a:rPr>
              <a:pPr/>
              <a:t>‹#›</a:t>
            </a:fld>
            <a:endParaRPr lang="en-US" altLang="vi-VN">
              <a:solidFill>
                <a:prstClr val="black"/>
              </a:solidFill>
            </a:endParaRPr>
          </a:p>
        </p:txBody>
      </p:sp>
    </p:spTree>
    <p:extLst>
      <p:ext uri="{BB962C8B-B14F-4D97-AF65-F5344CB8AC3E}">
        <p14:creationId xmlns:p14="http://schemas.microsoft.com/office/powerpoint/2010/main" val="40241725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457200" y="1066800"/>
            <a:ext cx="4040188" cy="762000"/>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905000"/>
            <a:ext cx="4040188" cy="42211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066800"/>
            <a:ext cx="4041775" cy="762000"/>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905000"/>
            <a:ext cx="4041775" cy="42211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fld id="{D5BC6671-EE6D-44B8-BCAB-81A141E077A4}" type="datetime1">
              <a:rPr lang="vi-VN">
                <a:solidFill>
                  <a:prstClr val="black"/>
                </a:solidFill>
              </a:rPr>
              <a:pPr>
                <a:defRPr/>
              </a:pPr>
              <a:t>18/09/2023</a:t>
            </a:fld>
            <a:endParaRPr lang="en-US">
              <a:solidFill>
                <a:prstClr val="black"/>
              </a:solidFill>
              <a:latin typeface="Calibri" pitchFamily="34" charset="0"/>
            </a:endParaRPr>
          </a:p>
        </p:txBody>
      </p:sp>
      <p:sp>
        <p:nvSpPr>
          <p:cNvPr id="8" name="Footer Placeholder 7"/>
          <p:cNvSpPr>
            <a:spLocks noGrp="1"/>
          </p:cNvSpPr>
          <p:nvPr>
            <p:ph type="ftr" sz="quarter" idx="11"/>
          </p:nvPr>
        </p:nvSpPr>
        <p:spPr>
          <a:xfrm>
            <a:off x="3124200" y="6356350"/>
            <a:ext cx="2895600" cy="365125"/>
          </a:xfrm>
        </p:spPr>
        <p:txBody>
          <a:bodyPr/>
          <a:lstStyle>
            <a:lvl1pPr fontAlgn="auto">
              <a:spcBef>
                <a:spcPts val="0"/>
              </a:spcBef>
              <a:spcAft>
                <a:spcPts val="0"/>
              </a:spcAft>
              <a:defRPr>
                <a:latin typeface="+mn-lt"/>
                <a:cs typeface="+mn-cs"/>
              </a:defRPr>
            </a:lvl1pPr>
          </a:lstStyle>
          <a:p>
            <a:pPr>
              <a:defRPr/>
            </a:pPr>
            <a:r>
              <a:rPr lang="en-US">
                <a:solidFill>
                  <a:prstClr val="black"/>
                </a:solidFill>
              </a:rPr>
              <a:t>Copyright by SOICT</a:t>
            </a:r>
          </a:p>
        </p:txBody>
      </p:sp>
      <p:sp>
        <p:nvSpPr>
          <p:cNvPr id="9" name="Slide Number Placeholder 5"/>
          <p:cNvSpPr>
            <a:spLocks noGrp="1"/>
          </p:cNvSpPr>
          <p:nvPr>
            <p:ph type="sldNum" sz="quarter" idx="12"/>
          </p:nvPr>
        </p:nvSpPr>
        <p:spPr/>
        <p:txBody>
          <a:bodyPr/>
          <a:lstStyle>
            <a:lvl1pPr>
              <a:defRPr/>
            </a:lvl1pPr>
          </a:lstStyle>
          <a:p>
            <a:fld id="{52977C14-7204-455F-A0FE-3458D2D6F472}" type="slidenum">
              <a:rPr lang="en-US" altLang="vi-VN">
                <a:solidFill>
                  <a:prstClr val="black"/>
                </a:solidFill>
              </a:rPr>
              <a:pPr/>
              <a:t>‹#›</a:t>
            </a:fld>
            <a:endParaRPr lang="en-US" altLang="vi-VN">
              <a:solidFill>
                <a:prstClr val="black"/>
              </a:solidFill>
            </a:endParaRPr>
          </a:p>
        </p:txBody>
      </p:sp>
    </p:spTree>
    <p:extLst>
      <p:ext uri="{BB962C8B-B14F-4D97-AF65-F5344CB8AC3E}">
        <p14:creationId xmlns:p14="http://schemas.microsoft.com/office/powerpoint/2010/main" val="31213672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fld id="{56849F66-A8EB-4785-921C-1926DEAA2437}" type="datetime1">
              <a:rPr lang="vi-VN">
                <a:solidFill>
                  <a:prstClr val="black"/>
                </a:solidFill>
              </a:rPr>
              <a:pPr>
                <a:defRPr/>
              </a:pPr>
              <a:t>18/09/2023</a:t>
            </a:fld>
            <a:endParaRPr lang="en-US">
              <a:solidFill>
                <a:prstClr val="black"/>
              </a:solidFill>
              <a:latin typeface="Calibri" pitchFamily="34" charset="0"/>
            </a:endParaRPr>
          </a:p>
        </p:txBody>
      </p:sp>
      <p:sp>
        <p:nvSpPr>
          <p:cNvPr id="4" name="Footer Placeholder 3"/>
          <p:cNvSpPr>
            <a:spLocks noGrp="1"/>
          </p:cNvSpPr>
          <p:nvPr>
            <p:ph type="ftr" sz="quarter" idx="11"/>
          </p:nvPr>
        </p:nvSpPr>
        <p:spPr>
          <a:xfrm>
            <a:off x="3124200" y="6356350"/>
            <a:ext cx="2895600" cy="365125"/>
          </a:xfrm>
        </p:spPr>
        <p:txBody>
          <a:bodyPr/>
          <a:lstStyle>
            <a:lvl1pPr fontAlgn="auto">
              <a:spcBef>
                <a:spcPts val="0"/>
              </a:spcBef>
              <a:spcAft>
                <a:spcPts val="0"/>
              </a:spcAft>
              <a:defRPr>
                <a:latin typeface="+mn-lt"/>
                <a:cs typeface="+mn-cs"/>
              </a:defRPr>
            </a:lvl1pPr>
          </a:lstStyle>
          <a:p>
            <a:pPr>
              <a:defRPr/>
            </a:pPr>
            <a:r>
              <a:rPr lang="en-US">
                <a:solidFill>
                  <a:prstClr val="black"/>
                </a:solidFill>
              </a:rPr>
              <a:t>Copyright by SOICT</a:t>
            </a:r>
          </a:p>
        </p:txBody>
      </p:sp>
      <p:sp>
        <p:nvSpPr>
          <p:cNvPr id="5" name="Slide Number Placeholder 5"/>
          <p:cNvSpPr>
            <a:spLocks noGrp="1"/>
          </p:cNvSpPr>
          <p:nvPr>
            <p:ph type="sldNum" sz="quarter" idx="12"/>
          </p:nvPr>
        </p:nvSpPr>
        <p:spPr/>
        <p:txBody>
          <a:bodyPr/>
          <a:lstStyle>
            <a:lvl1pPr>
              <a:defRPr/>
            </a:lvl1pPr>
          </a:lstStyle>
          <a:p>
            <a:fld id="{755157B7-99B9-4C37-8E54-CA740169D9E1}" type="slidenum">
              <a:rPr lang="en-US" altLang="vi-VN">
                <a:solidFill>
                  <a:prstClr val="black"/>
                </a:solidFill>
              </a:rPr>
              <a:pPr/>
              <a:t>‹#›</a:t>
            </a:fld>
            <a:endParaRPr lang="en-US" altLang="vi-VN">
              <a:solidFill>
                <a:prstClr val="black"/>
              </a:solidFill>
            </a:endParaRPr>
          </a:p>
        </p:txBody>
      </p:sp>
    </p:spTree>
    <p:extLst>
      <p:ext uri="{BB962C8B-B14F-4D97-AF65-F5344CB8AC3E}">
        <p14:creationId xmlns:p14="http://schemas.microsoft.com/office/powerpoint/2010/main" val="31420817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5" name="Title 1"/>
          <p:cNvSpPr>
            <a:spLocks noGrp="1"/>
          </p:cNvSpPr>
          <p:nvPr>
            <p:ph type="title"/>
          </p:nvPr>
        </p:nvSpPr>
        <p:spPr>
          <a:xfrm>
            <a:off x="457200" y="0"/>
            <a:ext cx="8686800" cy="838200"/>
          </a:xfrm>
        </p:spPr>
        <p:txBody>
          <a:bodyPr>
            <a:normAutofit/>
          </a:bodyPr>
          <a:lstStyle>
            <a:lvl1pPr>
              <a:defRPr sz="3600"/>
            </a:lvl1pPr>
          </a:lstStyle>
          <a:p>
            <a:r>
              <a:rPr lang="en-US"/>
              <a:t>Click to edit Master title style</a:t>
            </a:r>
          </a:p>
        </p:txBody>
      </p:sp>
      <p:sp>
        <p:nvSpPr>
          <p:cNvPr id="9" name="Content Placeholder 2"/>
          <p:cNvSpPr>
            <a:spLocks noGrp="1"/>
          </p:cNvSpPr>
          <p:nvPr>
            <p:ph idx="1"/>
          </p:nvPr>
        </p:nvSpPr>
        <p:spPr>
          <a:xfrm>
            <a:off x="457200" y="1066800"/>
            <a:ext cx="8229600" cy="5257800"/>
          </a:xfrm>
        </p:spPr>
        <p:txBody>
          <a:bodyPr/>
          <a:lstStyle>
            <a:lvl1pPr>
              <a:defRPr sz="2800" b="1">
                <a:solidFill>
                  <a:schemeClr val="tx1"/>
                </a:solidFill>
                <a:latin typeface="Courier New" pitchFamily="49" charset="0"/>
                <a:cs typeface="Courier New" pitchFamily="49" charset="0"/>
              </a:defRPr>
            </a:lvl1pPr>
            <a:lvl2pPr>
              <a:defRPr sz="2800"/>
            </a:lvl2pPr>
            <a:lvl3pPr>
              <a:defRPr sz="2400"/>
            </a:lvl3pPr>
            <a:lvl4pPr>
              <a:defRPr sz="2000"/>
            </a:lvl4pPr>
          </a:lstStyle>
          <a:p>
            <a:pPr lvl="0"/>
            <a:r>
              <a:rPr lang="en-US"/>
              <a:t>Click to edit Master text styles</a:t>
            </a:r>
          </a:p>
        </p:txBody>
      </p:sp>
      <p:sp>
        <p:nvSpPr>
          <p:cNvPr id="4" name="Date Placeholder 1"/>
          <p:cNvSpPr>
            <a:spLocks noGrp="1"/>
          </p:cNvSpPr>
          <p:nvPr>
            <p:ph type="dt" sz="half" idx="10"/>
          </p:nvPr>
        </p:nvSpPr>
        <p:spPr/>
        <p:txBody>
          <a:bodyPr/>
          <a:lstStyle>
            <a:lvl1pPr>
              <a:defRPr/>
            </a:lvl1pPr>
          </a:lstStyle>
          <a:p>
            <a:pPr>
              <a:defRPr/>
            </a:pPr>
            <a:fld id="{C578179E-E388-4AEE-95B8-D57738C3CD91}" type="datetime1">
              <a:rPr lang="vi-VN">
                <a:solidFill>
                  <a:prstClr val="black"/>
                </a:solidFill>
              </a:rPr>
              <a:pPr>
                <a:defRPr/>
              </a:pPr>
              <a:t>18/09/2023</a:t>
            </a:fld>
            <a:endParaRPr lang="en-US">
              <a:solidFill>
                <a:prstClr val="black"/>
              </a:solidFill>
              <a:latin typeface="Calibri" pitchFamily="34" charset="0"/>
            </a:endParaRPr>
          </a:p>
        </p:txBody>
      </p:sp>
      <p:sp>
        <p:nvSpPr>
          <p:cNvPr id="6" name="Footer Placeholder 2"/>
          <p:cNvSpPr>
            <a:spLocks noGrp="1"/>
          </p:cNvSpPr>
          <p:nvPr>
            <p:ph type="ftr" sz="quarter" idx="11"/>
          </p:nvPr>
        </p:nvSpPr>
        <p:spPr>
          <a:xfrm>
            <a:off x="3124200" y="6356350"/>
            <a:ext cx="2895600" cy="365125"/>
          </a:xfrm>
        </p:spPr>
        <p:txBody>
          <a:bodyPr/>
          <a:lstStyle>
            <a:lvl1pPr fontAlgn="auto">
              <a:spcBef>
                <a:spcPts val="0"/>
              </a:spcBef>
              <a:spcAft>
                <a:spcPts val="0"/>
              </a:spcAft>
              <a:defRPr>
                <a:latin typeface="+mn-lt"/>
                <a:cs typeface="+mn-cs"/>
              </a:defRPr>
            </a:lvl1pPr>
          </a:lstStyle>
          <a:p>
            <a:pPr>
              <a:defRPr/>
            </a:pPr>
            <a:r>
              <a:rPr lang="en-US">
                <a:solidFill>
                  <a:prstClr val="black"/>
                </a:solidFill>
              </a:rPr>
              <a:t>Copyright by SOICT</a:t>
            </a:r>
          </a:p>
        </p:txBody>
      </p:sp>
      <p:sp>
        <p:nvSpPr>
          <p:cNvPr id="7" name="Slide Number Placeholder 5"/>
          <p:cNvSpPr>
            <a:spLocks noGrp="1"/>
          </p:cNvSpPr>
          <p:nvPr>
            <p:ph type="sldNum" sz="quarter" idx="12"/>
          </p:nvPr>
        </p:nvSpPr>
        <p:spPr/>
        <p:txBody>
          <a:bodyPr/>
          <a:lstStyle>
            <a:lvl1pPr>
              <a:defRPr/>
            </a:lvl1pPr>
          </a:lstStyle>
          <a:p>
            <a:fld id="{34846E5F-F404-44CB-8ED9-270F1BAEDA76}" type="slidenum">
              <a:rPr lang="en-US" altLang="vi-VN">
                <a:solidFill>
                  <a:prstClr val="black"/>
                </a:solidFill>
              </a:rPr>
              <a:pPr/>
              <a:t>‹#›</a:t>
            </a:fld>
            <a:endParaRPr lang="en-US" altLang="vi-VN">
              <a:solidFill>
                <a:prstClr val="black"/>
              </a:solidFill>
            </a:endParaRPr>
          </a:p>
        </p:txBody>
      </p:sp>
    </p:spTree>
    <p:extLst>
      <p:ext uri="{BB962C8B-B14F-4D97-AF65-F5344CB8AC3E}">
        <p14:creationId xmlns:p14="http://schemas.microsoft.com/office/powerpoint/2010/main" val="14405951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Title 1"/>
          <p:cNvSpPr txBox="1">
            <a:spLocks/>
          </p:cNvSpPr>
          <p:nvPr userDrawn="1"/>
        </p:nvSpPr>
        <p:spPr>
          <a:xfrm>
            <a:off x="457200" y="0"/>
            <a:ext cx="8686800" cy="838200"/>
          </a:xfrm>
          <a:prstGeom prst="rect">
            <a:avLst/>
          </a:prstGeom>
        </p:spPr>
        <p:txBody>
          <a:bodyPr anchor="ctr">
            <a:norm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sz="3600">
              <a:solidFill>
                <a:prstClr val="white"/>
              </a:solidFill>
            </a:endParaRPr>
          </a:p>
        </p:txBody>
      </p:sp>
      <p:sp>
        <p:nvSpPr>
          <p:cNvPr id="6" name="Title 1"/>
          <p:cNvSpPr txBox="1">
            <a:spLocks/>
          </p:cNvSpPr>
          <p:nvPr userDrawn="1"/>
        </p:nvSpPr>
        <p:spPr>
          <a:xfrm>
            <a:off x="457200" y="0"/>
            <a:ext cx="8686800" cy="838200"/>
          </a:xfrm>
          <a:prstGeom prst="rect">
            <a:avLst/>
          </a:prstGeom>
        </p:spPr>
        <p:txBody>
          <a:bodyPr anchor="ctr">
            <a:norm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sz="3600">
              <a:solidFill>
                <a:prstClr val="white"/>
              </a:solidFill>
            </a:endParaRPr>
          </a:p>
        </p:txBody>
      </p:sp>
      <p:sp>
        <p:nvSpPr>
          <p:cNvPr id="2" name="Title 1"/>
          <p:cNvSpPr>
            <a:spLocks noGrp="1"/>
          </p:cNvSpPr>
          <p:nvPr>
            <p:ph type="title"/>
          </p:nvPr>
        </p:nvSpPr>
        <p:spPr>
          <a:xfrm>
            <a:off x="457200" y="10477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990600"/>
            <a:ext cx="5111750" cy="51355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286000"/>
            <a:ext cx="3008313" cy="38401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lvl1pPr>
              <a:defRPr/>
            </a:lvl1pPr>
          </a:lstStyle>
          <a:p>
            <a:pPr>
              <a:defRPr/>
            </a:pPr>
            <a:fld id="{771A1288-9314-4E72-ABF6-3293C851F41E}" type="datetime1">
              <a:rPr lang="vi-VN">
                <a:solidFill>
                  <a:prstClr val="black"/>
                </a:solidFill>
              </a:rPr>
              <a:pPr>
                <a:defRPr/>
              </a:pPr>
              <a:t>18/09/2023</a:t>
            </a:fld>
            <a:endParaRPr lang="en-US">
              <a:solidFill>
                <a:prstClr val="black"/>
              </a:solidFill>
              <a:latin typeface="Calibri" pitchFamily="34" charset="0"/>
            </a:endParaRPr>
          </a:p>
        </p:txBody>
      </p:sp>
      <p:sp>
        <p:nvSpPr>
          <p:cNvPr id="8" name="Footer Placeholder 5"/>
          <p:cNvSpPr>
            <a:spLocks noGrp="1"/>
          </p:cNvSpPr>
          <p:nvPr>
            <p:ph type="ftr" sz="quarter" idx="11"/>
          </p:nvPr>
        </p:nvSpPr>
        <p:spPr>
          <a:xfrm>
            <a:off x="3124200" y="6356350"/>
            <a:ext cx="2895600" cy="365125"/>
          </a:xfrm>
        </p:spPr>
        <p:txBody>
          <a:bodyPr/>
          <a:lstStyle>
            <a:lvl1pPr fontAlgn="auto">
              <a:spcBef>
                <a:spcPts val="0"/>
              </a:spcBef>
              <a:spcAft>
                <a:spcPts val="0"/>
              </a:spcAft>
              <a:defRPr>
                <a:latin typeface="+mn-lt"/>
                <a:cs typeface="+mn-cs"/>
              </a:defRPr>
            </a:lvl1pPr>
          </a:lstStyle>
          <a:p>
            <a:pPr>
              <a:defRPr/>
            </a:pPr>
            <a:r>
              <a:rPr lang="en-US">
                <a:solidFill>
                  <a:prstClr val="black"/>
                </a:solidFill>
              </a:rPr>
              <a:t>Copyright by SOICT</a:t>
            </a:r>
          </a:p>
        </p:txBody>
      </p:sp>
      <p:sp>
        <p:nvSpPr>
          <p:cNvPr id="9" name="Slide Number Placeholder 5"/>
          <p:cNvSpPr>
            <a:spLocks noGrp="1"/>
          </p:cNvSpPr>
          <p:nvPr>
            <p:ph type="sldNum" sz="quarter" idx="12"/>
          </p:nvPr>
        </p:nvSpPr>
        <p:spPr/>
        <p:txBody>
          <a:bodyPr/>
          <a:lstStyle>
            <a:lvl1pPr>
              <a:defRPr/>
            </a:lvl1pPr>
          </a:lstStyle>
          <a:p>
            <a:fld id="{29CF3638-D148-4CAA-BD87-41547E5C6789}" type="slidenum">
              <a:rPr lang="en-US" altLang="vi-VN">
                <a:solidFill>
                  <a:prstClr val="black"/>
                </a:solidFill>
              </a:rPr>
              <a:pPr/>
              <a:t>‹#›</a:t>
            </a:fld>
            <a:endParaRPr lang="en-US" altLang="vi-VN">
              <a:solidFill>
                <a:prstClr val="black"/>
              </a:solidFill>
            </a:endParaRPr>
          </a:p>
        </p:txBody>
      </p:sp>
    </p:spTree>
    <p:extLst>
      <p:ext uri="{BB962C8B-B14F-4D97-AF65-F5344CB8AC3E}">
        <p14:creationId xmlns:p14="http://schemas.microsoft.com/office/powerpoint/2010/main" val="28647219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990599"/>
            <a:ext cx="5486400" cy="4419601"/>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562600"/>
            <a:ext cx="5486400" cy="609600"/>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itle 1"/>
          <p:cNvSpPr>
            <a:spLocks noGrp="1"/>
          </p:cNvSpPr>
          <p:nvPr>
            <p:ph type="title"/>
          </p:nvPr>
        </p:nvSpPr>
        <p:spPr>
          <a:xfrm>
            <a:off x="457200" y="0"/>
            <a:ext cx="8686800" cy="838200"/>
          </a:xfrm>
        </p:spPr>
        <p:txBody>
          <a:bodyPr>
            <a:normAutofit/>
          </a:bodyPr>
          <a:lstStyle>
            <a:lvl1pPr>
              <a:defRPr sz="3600"/>
            </a:lvl1pPr>
          </a:lstStyle>
          <a:p>
            <a:r>
              <a:rPr lang="en-US"/>
              <a:t>Click to edit Master title style</a:t>
            </a:r>
          </a:p>
        </p:txBody>
      </p:sp>
      <p:sp>
        <p:nvSpPr>
          <p:cNvPr id="5" name="Date Placeholder 4"/>
          <p:cNvSpPr>
            <a:spLocks noGrp="1"/>
          </p:cNvSpPr>
          <p:nvPr>
            <p:ph type="dt" sz="half" idx="10"/>
          </p:nvPr>
        </p:nvSpPr>
        <p:spPr/>
        <p:txBody>
          <a:bodyPr/>
          <a:lstStyle>
            <a:lvl1pPr>
              <a:defRPr/>
            </a:lvl1pPr>
          </a:lstStyle>
          <a:p>
            <a:pPr>
              <a:defRPr/>
            </a:pPr>
            <a:fld id="{2D5B81C9-F536-4DFB-B9B5-94060251945A}" type="datetime1">
              <a:rPr lang="vi-VN">
                <a:solidFill>
                  <a:prstClr val="black"/>
                </a:solidFill>
              </a:rPr>
              <a:pPr>
                <a:defRPr/>
              </a:pPr>
              <a:t>18/09/2023</a:t>
            </a:fld>
            <a:endParaRPr lang="en-US">
              <a:solidFill>
                <a:prstClr val="black"/>
              </a:solidFill>
              <a:latin typeface="Calibri" pitchFamily="34" charset="0"/>
            </a:endParaRPr>
          </a:p>
        </p:txBody>
      </p:sp>
      <p:sp>
        <p:nvSpPr>
          <p:cNvPr id="6" name="Footer Placeholder 5"/>
          <p:cNvSpPr>
            <a:spLocks noGrp="1"/>
          </p:cNvSpPr>
          <p:nvPr>
            <p:ph type="ftr" sz="quarter" idx="11"/>
          </p:nvPr>
        </p:nvSpPr>
        <p:spPr>
          <a:xfrm>
            <a:off x="3124200" y="6356350"/>
            <a:ext cx="2895600" cy="365125"/>
          </a:xfrm>
        </p:spPr>
        <p:txBody>
          <a:bodyPr/>
          <a:lstStyle>
            <a:lvl1pPr fontAlgn="auto">
              <a:spcBef>
                <a:spcPts val="0"/>
              </a:spcBef>
              <a:spcAft>
                <a:spcPts val="0"/>
              </a:spcAft>
              <a:defRPr>
                <a:latin typeface="+mn-lt"/>
                <a:cs typeface="+mn-cs"/>
              </a:defRPr>
            </a:lvl1pPr>
          </a:lstStyle>
          <a:p>
            <a:pPr>
              <a:defRPr/>
            </a:pPr>
            <a:r>
              <a:rPr lang="en-US">
                <a:solidFill>
                  <a:prstClr val="black"/>
                </a:solidFill>
              </a:rPr>
              <a:t>Copyright by SOICT</a:t>
            </a:r>
          </a:p>
        </p:txBody>
      </p:sp>
      <p:sp>
        <p:nvSpPr>
          <p:cNvPr id="7" name="Slide Number Placeholder 5"/>
          <p:cNvSpPr>
            <a:spLocks noGrp="1"/>
          </p:cNvSpPr>
          <p:nvPr>
            <p:ph type="sldNum" sz="quarter" idx="12"/>
          </p:nvPr>
        </p:nvSpPr>
        <p:spPr/>
        <p:txBody>
          <a:bodyPr/>
          <a:lstStyle>
            <a:lvl1pPr>
              <a:defRPr/>
            </a:lvl1pPr>
          </a:lstStyle>
          <a:p>
            <a:fld id="{83C73A09-17CC-4CEC-979E-B0E2DD326A74}" type="slidenum">
              <a:rPr lang="en-US" altLang="vi-VN">
                <a:solidFill>
                  <a:prstClr val="black"/>
                </a:solidFill>
              </a:rPr>
              <a:pPr/>
              <a:t>‹#›</a:t>
            </a:fld>
            <a:endParaRPr lang="en-US" altLang="vi-VN">
              <a:solidFill>
                <a:prstClr val="black"/>
              </a:solidFill>
            </a:endParaRPr>
          </a:p>
        </p:txBody>
      </p:sp>
    </p:spTree>
    <p:extLst>
      <p:ext uri="{BB962C8B-B14F-4D97-AF65-F5344CB8AC3E}">
        <p14:creationId xmlns:p14="http://schemas.microsoft.com/office/powerpoint/2010/main" val="32967094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cSld name="No URL">
    <p:bg>
      <p:bgPr>
        <a:solidFill>
          <a:srgbClr val="FFFFFF"/>
        </a:solidFill>
        <a:effectLst/>
      </p:bgPr>
    </p:bg>
    <p:spTree>
      <p:nvGrpSpPr>
        <p:cNvPr id="1" name=""/>
        <p:cNvGrpSpPr/>
        <p:nvPr/>
      </p:nvGrpSpPr>
      <p:grpSpPr>
        <a:xfrm>
          <a:off x="0" y="0"/>
          <a:ext cx="0" cy="0"/>
          <a:chOff x="0" y="0"/>
          <a:chExt cx="0" cy="0"/>
        </a:xfrm>
      </p:grpSpPr>
      <p:sp>
        <p:nvSpPr>
          <p:cNvPr id="35" name="Slide Number"/>
          <p:cNvSpPr txBox="1">
            <a:spLocks noGrp="1"/>
          </p:cNvSpPr>
          <p:nvPr>
            <p:ph type="sldNum" sz="quarter" idx="2"/>
          </p:nvPr>
        </p:nvSpPr>
        <p:spPr>
          <a:xfrm>
            <a:off x="8663969" y="328867"/>
            <a:ext cx="197169" cy="256480"/>
          </a:xfrm>
          <a:prstGeom prst="rect">
            <a:avLst/>
          </a:prstGeom>
        </p:spPr>
        <p:txBody>
          <a:bodyPr/>
          <a:lstStyle/>
          <a:p>
            <a:fld id="{86CB4B4D-7CA3-9044-876B-883B54F8677D}" type="slidenum">
              <a:rPr>
                <a:solidFill>
                  <a:prstClr val="black"/>
                </a:solidFill>
              </a:rPr>
              <a:pPr/>
              <a:t>‹#›</a:t>
            </a:fld>
            <a:endParaRPr>
              <a:solidFill>
                <a:prstClr val="black"/>
              </a:solidFill>
            </a:endParaRPr>
          </a:p>
        </p:txBody>
      </p:sp>
    </p:spTree>
    <p:extLst>
      <p:ext uri="{BB962C8B-B14F-4D97-AF65-F5344CB8AC3E}">
        <p14:creationId xmlns:p14="http://schemas.microsoft.com/office/powerpoint/2010/main" val="374076234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92D050"/>
          </a:solidFill>
        </p:spPr>
        <p:txBody>
          <a:bodyPr>
            <a:normAutofit/>
          </a:bodyPr>
          <a:lstStyle>
            <a:lvl1pPr>
              <a:defRPr sz="3600">
                <a:solidFill>
                  <a:schemeClr val="tx1"/>
                </a:solidFill>
              </a:defRPr>
            </a:lvl1pPr>
          </a:lstStyle>
          <a:p>
            <a:r>
              <a:rPr lang="en-US"/>
              <a:t>Click to edit Master title style</a:t>
            </a:r>
          </a:p>
        </p:txBody>
      </p:sp>
      <p:sp>
        <p:nvSpPr>
          <p:cNvPr id="3" name="Content Placeholder 2"/>
          <p:cNvSpPr>
            <a:spLocks noGrp="1"/>
          </p:cNvSpPr>
          <p:nvPr>
            <p:ph idx="1"/>
          </p:nvPr>
        </p:nvSpPr>
        <p:spPr>
          <a:xfrm>
            <a:off x="457200" y="1066800"/>
            <a:ext cx="8229600" cy="5257800"/>
          </a:xfrm>
        </p:spPr>
        <p:txBody>
          <a:bodyPr/>
          <a:lstStyle>
            <a:lvl1pPr algn="just">
              <a:defRPr sz="3200">
                <a:solidFill>
                  <a:schemeClr val="tx1"/>
                </a:solidFill>
              </a:defRPr>
            </a:lvl1pPr>
            <a:lvl2pPr algn="just">
              <a:defRPr sz="2800">
                <a:solidFill>
                  <a:schemeClr val="tx1"/>
                </a:solidFill>
              </a:defRPr>
            </a:lvl2pPr>
            <a:lvl3pPr algn="just">
              <a:defRPr sz="2400">
                <a:solidFill>
                  <a:schemeClr val="tx1"/>
                </a:solidFill>
              </a:defRPr>
            </a:lvl3pPr>
            <a:lvl4pPr algn="just">
              <a:defRPr sz="2000">
                <a:solidFill>
                  <a:schemeClr val="tx1"/>
                </a:solidFill>
              </a:defRPr>
            </a:lvl4pPr>
            <a:lvl5pPr algn="ju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lvl1pPr>
          </a:lstStyle>
          <a:p>
            <a:fld id="{DF78284D-5FDC-4396-97E9-EA2DB91CCBAD}" type="slidenum">
              <a:rPr lang="en-US" altLang="vi-VN"/>
              <a:pPr/>
              <a:t>‹#›</a:t>
            </a:fld>
            <a:endParaRPr lang="en-US" altLang="vi-VN"/>
          </a:p>
        </p:txBody>
      </p:sp>
      <p:sp>
        <p:nvSpPr>
          <p:cNvPr id="5" name="Date Placeholder 4"/>
          <p:cNvSpPr>
            <a:spLocks noGrp="1"/>
          </p:cNvSpPr>
          <p:nvPr>
            <p:ph type="dt" sz="half" idx="11"/>
          </p:nvPr>
        </p:nvSpPr>
        <p:spPr>
          <a:xfrm>
            <a:off x="457200" y="6400800"/>
            <a:ext cx="2133600" cy="365125"/>
          </a:xfrm>
        </p:spPr>
        <p:txBody>
          <a:bodyPr/>
          <a:lstStyle>
            <a:lvl1pPr>
              <a:defRPr sz="1400"/>
            </a:lvl1pPr>
          </a:lstStyle>
          <a:p>
            <a:pPr>
              <a:defRPr/>
            </a:pPr>
            <a:fld id="{04B739C3-C7FE-4728-AD2E-E29AD04131EA}" type="datetime1">
              <a:rPr lang="vi-VN"/>
              <a:pPr>
                <a:defRPr/>
              </a:pPr>
              <a:t>18/09/2023</a:t>
            </a:fld>
            <a:endParaRPr lang="en-US"/>
          </a:p>
        </p:txBody>
      </p:sp>
      <p:sp>
        <p:nvSpPr>
          <p:cNvPr id="6" name="Footer Placeholder 5"/>
          <p:cNvSpPr>
            <a:spLocks noGrp="1"/>
          </p:cNvSpPr>
          <p:nvPr>
            <p:ph type="ftr" sz="quarter" idx="12"/>
          </p:nvPr>
        </p:nvSpPr>
        <p:spPr>
          <a:xfrm>
            <a:off x="3810000" y="6400800"/>
            <a:ext cx="2895600" cy="365125"/>
          </a:xfrm>
        </p:spPr>
        <p:txBody>
          <a:bodyPr/>
          <a:lstStyle>
            <a:lvl1pPr fontAlgn="auto">
              <a:spcBef>
                <a:spcPts val="0"/>
              </a:spcBef>
              <a:spcAft>
                <a:spcPts val="0"/>
              </a:spcAft>
              <a:defRPr sz="1400">
                <a:latin typeface="Arial" pitchFamily="34" charset="0"/>
                <a:cs typeface="Arial" pitchFamily="34" charset="0"/>
              </a:defRPr>
            </a:lvl1pPr>
          </a:lstStyle>
          <a:p>
            <a:pPr>
              <a:defRPr/>
            </a:pPr>
            <a:r>
              <a:rPr lang="en-US"/>
              <a:t>Copyright by SOICT</a:t>
            </a:r>
          </a:p>
        </p:txBody>
      </p:sp>
    </p:spTree>
    <p:extLst>
      <p:ext uri="{BB962C8B-B14F-4D97-AF65-F5344CB8AC3E}">
        <p14:creationId xmlns:p14="http://schemas.microsoft.com/office/powerpoint/2010/main" val="255303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Slide Number Placeholder 5"/>
          <p:cNvSpPr>
            <a:spLocks noGrp="1"/>
          </p:cNvSpPr>
          <p:nvPr>
            <p:ph type="sldNum" sz="quarter" idx="10"/>
          </p:nvPr>
        </p:nvSpPr>
        <p:spPr/>
        <p:txBody>
          <a:bodyPr/>
          <a:lstStyle>
            <a:lvl1pPr>
              <a:defRPr/>
            </a:lvl1pPr>
          </a:lstStyle>
          <a:p>
            <a:fld id="{B52CED56-380A-4ECC-AF34-F2349AE3EF06}" type="slidenum">
              <a:rPr lang="en-US" altLang="vi-VN"/>
              <a:pPr/>
              <a:t>‹#›</a:t>
            </a:fld>
            <a:endParaRPr lang="en-US" altLang="vi-VN"/>
          </a:p>
        </p:txBody>
      </p:sp>
    </p:spTree>
    <p:extLst>
      <p:ext uri="{BB962C8B-B14F-4D97-AF65-F5344CB8AC3E}">
        <p14:creationId xmlns:p14="http://schemas.microsoft.com/office/powerpoint/2010/main" val="258492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sz="half" idx="1"/>
          </p:nvPr>
        </p:nvSpPr>
        <p:spPr>
          <a:xfrm>
            <a:off x="457200" y="1143000"/>
            <a:ext cx="4038600" cy="4983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43000"/>
            <a:ext cx="4038600" cy="4983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fld id="{06E04DE4-77E9-4714-B388-21A0192E3F6E}" type="datetime1">
              <a:rPr lang="vi-VN"/>
              <a:pPr>
                <a:defRPr/>
              </a:pPr>
              <a:t>18/09/2023</a:t>
            </a:fld>
            <a:endParaRPr lang="en-US">
              <a:latin typeface="Calibri" pitchFamily="34" charset="0"/>
            </a:endParaRPr>
          </a:p>
        </p:txBody>
      </p:sp>
      <p:sp>
        <p:nvSpPr>
          <p:cNvPr id="6" name="Footer Placeholder 5"/>
          <p:cNvSpPr>
            <a:spLocks noGrp="1"/>
          </p:cNvSpPr>
          <p:nvPr>
            <p:ph type="ftr" sz="quarter" idx="11"/>
          </p:nvPr>
        </p:nvSpPr>
        <p:spPr>
          <a:xfrm>
            <a:off x="3124200" y="6356350"/>
            <a:ext cx="2895600" cy="365125"/>
          </a:xfrm>
        </p:spPr>
        <p:txBody>
          <a:bodyPr/>
          <a:lstStyle>
            <a:lvl1pPr fontAlgn="auto">
              <a:spcBef>
                <a:spcPts val="0"/>
              </a:spcBef>
              <a:spcAft>
                <a:spcPts val="0"/>
              </a:spcAft>
              <a:defRPr>
                <a:latin typeface="+mn-lt"/>
                <a:cs typeface="+mn-cs"/>
              </a:defRPr>
            </a:lvl1pPr>
          </a:lstStyle>
          <a:p>
            <a:pPr>
              <a:defRPr/>
            </a:pPr>
            <a:r>
              <a:rPr lang="en-US"/>
              <a:t>Copyright by SOICT</a:t>
            </a:r>
          </a:p>
        </p:txBody>
      </p:sp>
      <p:sp>
        <p:nvSpPr>
          <p:cNvPr id="7" name="Slide Number Placeholder 5"/>
          <p:cNvSpPr>
            <a:spLocks noGrp="1"/>
          </p:cNvSpPr>
          <p:nvPr>
            <p:ph type="sldNum" sz="quarter" idx="12"/>
          </p:nvPr>
        </p:nvSpPr>
        <p:spPr/>
        <p:txBody>
          <a:bodyPr/>
          <a:lstStyle>
            <a:lvl1pPr>
              <a:defRPr/>
            </a:lvl1pPr>
          </a:lstStyle>
          <a:p>
            <a:fld id="{73369DF4-4F7A-438C-AEEC-7612F9DC8E54}" type="slidenum">
              <a:rPr lang="en-US" altLang="vi-VN"/>
              <a:pPr/>
              <a:t>‹#›</a:t>
            </a:fld>
            <a:endParaRPr lang="en-US" altLang="vi-VN"/>
          </a:p>
        </p:txBody>
      </p:sp>
    </p:spTree>
    <p:extLst>
      <p:ext uri="{BB962C8B-B14F-4D97-AF65-F5344CB8AC3E}">
        <p14:creationId xmlns:p14="http://schemas.microsoft.com/office/powerpoint/2010/main" val="433951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457200" y="1066800"/>
            <a:ext cx="4040188" cy="762000"/>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905000"/>
            <a:ext cx="4040188" cy="42211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066800"/>
            <a:ext cx="4041775" cy="762000"/>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905000"/>
            <a:ext cx="4041775" cy="42211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fld id="{D5BC6671-EE6D-44B8-BCAB-81A141E077A4}" type="datetime1">
              <a:rPr lang="vi-VN"/>
              <a:pPr>
                <a:defRPr/>
              </a:pPr>
              <a:t>18/09/2023</a:t>
            </a:fld>
            <a:endParaRPr lang="en-US">
              <a:latin typeface="Calibri" pitchFamily="34" charset="0"/>
            </a:endParaRPr>
          </a:p>
        </p:txBody>
      </p:sp>
      <p:sp>
        <p:nvSpPr>
          <p:cNvPr id="8" name="Footer Placeholder 7"/>
          <p:cNvSpPr>
            <a:spLocks noGrp="1"/>
          </p:cNvSpPr>
          <p:nvPr>
            <p:ph type="ftr" sz="quarter" idx="11"/>
          </p:nvPr>
        </p:nvSpPr>
        <p:spPr>
          <a:xfrm>
            <a:off x="3124200" y="6356350"/>
            <a:ext cx="2895600" cy="365125"/>
          </a:xfrm>
        </p:spPr>
        <p:txBody>
          <a:bodyPr/>
          <a:lstStyle>
            <a:lvl1pPr fontAlgn="auto">
              <a:spcBef>
                <a:spcPts val="0"/>
              </a:spcBef>
              <a:spcAft>
                <a:spcPts val="0"/>
              </a:spcAft>
              <a:defRPr>
                <a:latin typeface="+mn-lt"/>
                <a:cs typeface="+mn-cs"/>
              </a:defRPr>
            </a:lvl1pPr>
          </a:lstStyle>
          <a:p>
            <a:pPr>
              <a:defRPr/>
            </a:pPr>
            <a:r>
              <a:rPr lang="en-US"/>
              <a:t>Copyright by SOICT</a:t>
            </a:r>
          </a:p>
        </p:txBody>
      </p:sp>
      <p:sp>
        <p:nvSpPr>
          <p:cNvPr id="9" name="Slide Number Placeholder 5"/>
          <p:cNvSpPr>
            <a:spLocks noGrp="1"/>
          </p:cNvSpPr>
          <p:nvPr>
            <p:ph type="sldNum" sz="quarter" idx="12"/>
          </p:nvPr>
        </p:nvSpPr>
        <p:spPr/>
        <p:txBody>
          <a:bodyPr/>
          <a:lstStyle>
            <a:lvl1pPr>
              <a:defRPr/>
            </a:lvl1pPr>
          </a:lstStyle>
          <a:p>
            <a:fld id="{52977C14-7204-455F-A0FE-3458D2D6F472}" type="slidenum">
              <a:rPr lang="en-US" altLang="vi-VN"/>
              <a:pPr/>
              <a:t>‹#›</a:t>
            </a:fld>
            <a:endParaRPr lang="en-US" altLang="vi-VN"/>
          </a:p>
        </p:txBody>
      </p:sp>
    </p:spTree>
    <p:extLst>
      <p:ext uri="{BB962C8B-B14F-4D97-AF65-F5344CB8AC3E}">
        <p14:creationId xmlns:p14="http://schemas.microsoft.com/office/powerpoint/2010/main" val="2326488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fld id="{56849F66-A8EB-4785-921C-1926DEAA2437}" type="datetime1">
              <a:rPr lang="vi-VN"/>
              <a:pPr>
                <a:defRPr/>
              </a:pPr>
              <a:t>18/09/2023</a:t>
            </a:fld>
            <a:endParaRPr lang="en-US">
              <a:latin typeface="Calibri" pitchFamily="34" charset="0"/>
            </a:endParaRPr>
          </a:p>
        </p:txBody>
      </p:sp>
      <p:sp>
        <p:nvSpPr>
          <p:cNvPr id="4" name="Footer Placeholder 3"/>
          <p:cNvSpPr>
            <a:spLocks noGrp="1"/>
          </p:cNvSpPr>
          <p:nvPr>
            <p:ph type="ftr" sz="quarter" idx="11"/>
          </p:nvPr>
        </p:nvSpPr>
        <p:spPr>
          <a:xfrm>
            <a:off x="3124200" y="6356350"/>
            <a:ext cx="2895600" cy="365125"/>
          </a:xfrm>
        </p:spPr>
        <p:txBody>
          <a:bodyPr/>
          <a:lstStyle>
            <a:lvl1pPr fontAlgn="auto">
              <a:spcBef>
                <a:spcPts val="0"/>
              </a:spcBef>
              <a:spcAft>
                <a:spcPts val="0"/>
              </a:spcAft>
              <a:defRPr>
                <a:latin typeface="+mn-lt"/>
                <a:cs typeface="+mn-cs"/>
              </a:defRPr>
            </a:lvl1pPr>
          </a:lstStyle>
          <a:p>
            <a:pPr>
              <a:defRPr/>
            </a:pPr>
            <a:r>
              <a:rPr lang="en-US"/>
              <a:t>Copyright by SOICT</a:t>
            </a:r>
          </a:p>
        </p:txBody>
      </p:sp>
      <p:sp>
        <p:nvSpPr>
          <p:cNvPr id="5" name="Slide Number Placeholder 5"/>
          <p:cNvSpPr>
            <a:spLocks noGrp="1"/>
          </p:cNvSpPr>
          <p:nvPr>
            <p:ph type="sldNum" sz="quarter" idx="12"/>
          </p:nvPr>
        </p:nvSpPr>
        <p:spPr/>
        <p:txBody>
          <a:bodyPr/>
          <a:lstStyle>
            <a:lvl1pPr>
              <a:defRPr/>
            </a:lvl1pPr>
          </a:lstStyle>
          <a:p>
            <a:fld id="{755157B7-99B9-4C37-8E54-CA740169D9E1}" type="slidenum">
              <a:rPr lang="en-US" altLang="vi-VN"/>
              <a:pPr/>
              <a:t>‹#›</a:t>
            </a:fld>
            <a:endParaRPr lang="en-US" altLang="vi-VN"/>
          </a:p>
        </p:txBody>
      </p:sp>
    </p:spTree>
    <p:extLst>
      <p:ext uri="{BB962C8B-B14F-4D97-AF65-F5344CB8AC3E}">
        <p14:creationId xmlns:p14="http://schemas.microsoft.com/office/powerpoint/2010/main" val="3965381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5" name="Title 1"/>
          <p:cNvSpPr>
            <a:spLocks noGrp="1"/>
          </p:cNvSpPr>
          <p:nvPr>
            <p:ph type="title"/>
          </p:nvPr>
        </p:nvSpPr>
        <p:spPr>
          <a:xfrm>
            <a:off x="457200" y="0"/>
            <a:ext cx="8686800" cy="838200"/>
          </a:xfrm>
        </p:spPr>
        <p:txBody>
          <a:bodyPr>
            <a:normAutofit/>
          </a:bodyPr>
          <a:lstStyle>
            <a:lvl1pPr>
              <a:defRPr sz="3600"/>
            </a:lvl1pPr>
          </a:lstStyle>
          <a:p>
            <a:r>
              <a:rPr lang="en-US"/>
              <a:t>Click to edit Master title style</a:t>
            </a:r>
          </a:p>
        </p:txBody>
      </p:sp>
      <p:sp>
        <p:nvSpPr>
          <p:cNvPr id="9" name="Content Placeholder 2"/>
          <p:cNvSpPr>
            <a:spLocks noGrp="1"/>
          </p:cNvSpPr>
          <p:nvPr>
            <p:ph idx="1"/>
          </p:nvPr>
        </p:nvSpPr>
        <p:spPr>
          <a:xfrm>
            <a:off x="457200" y="1066800"/>
            <a:ext cx="8229600" cy="5257800"/>
          </a:xfrm>
        </p:spPr>
        <p:txBody>
          <a:bodyPr/>
          <a:lstStyle>
            <a:lvl1pPr>
              <a:defRPr sz="2800" b="1">
                <a:solidFill>
                  <a:schemeClr val="tx1"/>
                </a:solidFill>
                <a:latin typeface="Courier New" pitchFamily="49" charset="0"/>
                <a:cs typeface="Courier New" pitchFamily="49" charset="0"/>
              </a:defRPr>
            </a:lvl1pPr>
            <a:lvl2pPr>
              <a:defRPr sz="2800"/>
            </a:lvl2pPr>
            <a:lvl3pPr>
              <a:defRPr sz="2400"/>
            </a:lvl3pPr>
            <a:lvl4pPr>
              <a:defRPr sz="2000"/>
            </a:lvl4pPr>
          </a:lstStyle>
          <a:p>
            <a:pPr lvl="0"/>
            <a:r>
              <a:rPr lang="en-US"/>
              <a:t>Click to edit Master text styles</a:t>
            </a:r>
          </a:p>
        </p:txBody>
      </p:sp>
      <p:sp>
        <p:nvSpPr>
          <p:cNvPr id="4" name="Date Placeholder 1"/>
          <p:cNvSpPr>
            <a:spLocks noGrp="1"/>
          </p:cNvSpPr>
          <p:nvPr>
            <p:ph type="dt" sz="half" idx="10"/>
          </p:nvPr>
        </p:nvSpPr>
        <p:spPr/>
        <p:txBody>
          <a:bodyPr/>
          <a:lstStyle>
            <a:lvl1pPr>
              <a:defRPr/>
            </a:lvl1pPr>
          </a:lstStyle>
          <a:p>
            <a:pPr>
              <a:defRPr/>
            </a:pPr>
            <a:fld id="{C578179E-E388-4AEE-95B8-D57738C3CD91}" type="datetime1">
              <a:rPr lang="vi-VN"/>
              <a:pPr>
                <a:defRPr/>
              </a:pPr>
              <a:t>18/09/2023</a:t>
            </a:fld>
            <a:endParaRPr lang="en-US">
              <a:latin typeface="Calibri" pitchFamily="34" charset="0"/>
            </a:endParaRPr>
          </a:p>
        </p:txBody>
      </p:sp>
      <p:sp>
        <p:nvSpPr>
          <p:cNvPr id="6" name="Footer Placeholder 2"/>
          <p:cNvSpPr>
            <a:spLocks noGrp="1"/>
          </p:cNvSpPr>
          <p:nvPr>
            <p:ph type="ftr" sz="quarter" idx="11"/>
          </p:nvPr>
        </p:nvSpPr>
        <p:spPr>
          <a:xfrm>
            <a:off x="3124200" y="6356350"/>
            <a:ext cx="2895600" cy="365125"/>
          </a:xfrm>
        </p:spPr>
        <p:txBody>
          <a:bodyPr/>
          <a:lstStyle>
            <a:lvl1pPr fontAlgn="auto">
              <a:spcBef>
                <a:spcPts val="0"/>
              </a:spcBef>
              <a:spcAft>
                <a:spcPts val="0"/>
              </a:spcAft>
              <a:defRPr>
                <a:latin typeface="+mn-lt"/>
                <a:cs typeface="+mn-cs"/>
              </a:defRPr>
            </a:lvl1pPr>
          </a:lstStyle>
          <a:p>
            <a:pPr>
              <a:defRPr/>
            </a:pPr>
            <a:r>
              <a:rPr lang="en-US"/>
              <a:t>Copyright by SOICT</a:t>
            </a:r>
          </a:p>
        </p:txBody>
      </p:sp>
      <p:sp>
        <p:nvSpPr>
          <p:cNvPr id="7" name="Slide Number Placeholder 5"/>
          <p:cNvSpPr>
            <a:spLocks noGrp="1"/>
          </p:cNvSpPr>
          <p:nvPr>
            <p:ph type="sldNum" sz="quarter" idx="12"/>
          </p:nvPr>
        </p:nvSpPr>
        <p:spPr/>
        <p:txBody>
          <a:bodyPr/>
          <a:lstStyle>
            <a:lvl1pPr>
              <a:defRPr/>
            </a:lvl1pPr>
          </a:lstStyle>
          <a:p>
            <a:fld id="{34846E5F-F404-44CB-8ED9-270F1BAEDA76}" type="slidenum">
              <a:rPr lang="en-US" altLang="vi-VN"/>
              <a:pPr/>
              <a:t>‹#›</a:t>
            </a:fld>
            <a:endParaRPr lang="en-US" altLang="vi-VN"/>
          </a:p>
        </p:txBody>
      </p:sp>
    </p:spTree>
    <p:extLst>
      <p:ext uri="{BB962C8B-B14F-4D97-AF65-F5344CB8AC3E}">
        <p14:creationId xmlns:p14="http://schemas.microsoft.com/office/powerpoint/2010/main" val="2650103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Title 1"/>
          <p:cNvSpPr txBox="1">
            <a:spLocks/>
          </p:cNvSpPr>
          <p:nvPr userDrawn="1"/>
        </p:nvSpPr>
        <p:spPr>
          <a:xfrm>
            <a:off x="457200" y="0"/>
            <a:ext cx="8686800" cy="838200"/>
          </a:xfrm>
          <a:prstGeom prst="rect">
            <a:avLst/>
          </a:prstGeom>
        </p:spPr>
        <p:txBody>
          <a:bodyPr anchor="ctr">
            <a:norm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sz="3600">
              <a:solidFill>
                <a:schemeClr val="bg1"/>
              </a:solidFill>
            </a:endParaRPr>
          </a:p>
        </p:txBody>
      </p:sp>
      <p:sp>
        <p:nvSpPr>
          <p:cNvPr id="6" name="Title 1"/>
          <p:cNvSpPr txBox="1">
            <a:spLocks/>
          </p:cNvSpPr>
          <p:nvPr userDrawn="1"/>
        </p:nvSpPr>
        <p:spPr>
          <a:xfrm>
            <a:off x="457200" y="0"/>
            <a:ext cx="8686800" cy="838200"/>
          </a:xfrm>
          <a:prstGeom prst="rect">
            <a:avLst/>
          </a:prstGeom>
        </p:spPr>
        <p:txBody>
          <a:bodyPr anchor="ctr">
            <a:norm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sz="3600">
              <a:solidFill>
                <a:schemeClr val="bg1"/>
              </a:solidFill>
            </a:endParaRPr>
          </a:p>
        </p:txBody>
      </p:sp>
      <p:sp>
        <p:nvSpPr>
          <p:cNvPr id="2" name="Title 1"/>
          <p:cNvSpPr>
            <a:spLocks noGrp="1"/>
          </p:cNvSpPr>
          <p:nvPr>
            <p:ph type="title"/>
          </p:nvPr>
        </p:nvSpPr>
        <p:spPr>
          <a:xfrm>
            <a:off x="457200" y="10477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990600"/>
            <a:ext cx="5111750" cy="51355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286000"/>
            <a:ext cx="3008313" cy="38401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lvl1pPr>
              <a:defRPr/>
            </a:lvl1pPr>
          </a:lstStyle>
          <a:p>
            <a:pPr>
              <a:defRPr/>
            </a:pPr>
            <a:fld id="{771A1288-9314-4E72-ABF6-3293C851F41E}" type="datetime1">
              <a:rPr lang="vi-VN"/>
              <a:pPr>
                <a:defRPr/>
              </a:pPr>
              <a:t>18/09/2023</a:t>
            </a:fld>
            <a:endParaRPr lang="en-US">
              <a:latin typeface="Calibri" pitchFamily="34" charset="0"/>
            </a:endParaRPr>
          </a:p>
        </p:txBody>
      </p:sp>
      <p:sp>
        <p:nvSpPr>
          <p:cNvPr id="8" name="Footer Placeholder 5"/>
          <p:cNvSpPr>
            <a:spLocks noGrp="1"/>
          </p:cNvSpPr>
          <p:nvPr>
            <p:ph type="ftr" sz="quarter" idx="11"/>
          </p:nvPr>
        </p:nvSpPr>
        <p:spPr>
          <a:xfrm>
            <a:off x="3124200" y="6356350"/>
            <a:ext cx="2895600" cy="365125"/>
          </a:xfrm>
        </p:spPr>
        <p:txBody>
          <a:bodyPr/>
          <a:lstStyle>
            <a:lvl1pPr fontAlgn="auto">
              <a:spcBef>
                <a:spcPts val="0"/>
              </a:spcBef>
              <a:spcAft>
                <a:spcPts val="0"/>
              </a:spcAft>
              <a:defRPr>
                <a:latin typeface="+mn-lt"/>
                <a:cs typeface="+mn-cs"/>
              </a:defRPr>
            </a:lvl1pPr>
          </a:lstStyle>
          <a:p>
            <a:pPr>
              <a:defRPr/>
            </a:pPr>
            <a:r>
              <a:rPr lang="en-US"/>
              <a:t>Copyright by SOICT</a:t>
            </a:r>
          </a:p>
        </p:txBody>
      </p:sp>
      <p:sp>
        <p:nvSpPr>
          <p:cNvPr id="9" name="Slide Number Placeholder 5"/>
          <p:cNvSpPr>
            <a:spLocks noGrp="1"/>
          </p:cNvSpPr>
          <p:nvPr>
            <p:ph type="sldNum" sz="quarter" idx="12"/>
          </p:nvPr>
        </p:nvSpPr>
        <p:spPr/>
        <p:txBody>
          <a:bodyPr/>
          <a:lstStyle>
            <a:lvl1pPr>
              <a:defRPr/>
            </a:lvl1pPr>
          </a:lstStyle>
          <a:p>
            <a:fld id="{29CF3638-D148-4CAA-BD87-41547E5C6789}" type="slidenum">
              <a:rPr lang="en-US" altLang="vi-VN"/>
              <a:pPr/>
              <a:t>‹#›</a:t>
            </a:fld>
            <a:endParaRPr lang="en-US" altLang="vi-VN"/>
          </a:p>
        </p:txBody>
      </p:sp>
    </p:spTree>
    <p:extLst>
      <p:ext uri="{BB962C8B-B14F-4D97-AF65-F5344CB8AC3E}">
        <p14:creationId xmlns:p14="http://schemas.microsoft.com/office/powerpoint/2010/main" val="2598672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990599"/>
            <a:ext cx="5486400" cy="4419601"/>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562600"/>
            <a:ext cx="5486400" cy="609600"/>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itle 1"/>
          <p:cNvSpPr>
            <a:spLocks noGrp="1"/>
          </p:cNvSpPr>
          <p:nvPr>
            <p:ph type="title"/>
          </p:nvPr>
        </p:nvSpPr>
        <p:spPr>
          <a:xfrm>
            <a:off x="457200" y="0"/>
            <a:ext cx="8686800" cy="838200"/>
          </a:xfrm>
        </p:spPr>
        <p:txBody>
          <a:bodyPr>
            <a:normAutofit/>
          </a:bodyPr>
          <a:lstStyle>
            <a:lvl1pPr>
              <a:defRPr sz="3600"/>
            </a:lvl1pPr>
          </a:lstStyle>
          <a:p>
            <a:r>
              <a:rPr lang="en-US"/>
              <a:t>Click to edit Master title style</a:t>
            </a:r>
          </a:p>
        </p:txBody>
      </p:sp>
      <p:sp>
        <p:nvSpPr>
          <p:cNvPr id="5" name="Date Placeholder 4"/>
          <p:cNvSpPr>
            <a:spLocks noGrp="1"/>
          </p:cNvSpPr>
          <p:nvPr>
            <p:ph type="dt" sz="half" idx="10"/>
          </p:nvPr>
        </p:nvSpPr>
        <p:spPr/>
        <p:txBody>
          <a:bodyPr/>
          <a:lstStyle>
            <a:lvl1pPr>
              <a:defRPr/>
            </a:lvl1pPr>
          </a:lstStyle>
          <a:p>
            <a:pPr>
              <a:defRPr/>
            </a:pPr>
            <a:fld id="{2D5B81C9-F536-4DFB-B9B5-94060251945A}" type="datetime1">
              <a:rPr lang="vi-VN"/>
              <a:pPr>
                <a:defRPr/>
              </a:pPr>
              <a:t>18/09/2023</a:t>
            </a:fld>
            <a:endParaRPr lang="en-US">
              <a:latin typeface="Calibri" pitchFamily="34" charset="0"/>
            </a:endParaRPr>
          </a:p>
        </p:txBody>
      </p:sp>
      <p:sp>
        <p:nvSpPr>
          <p:cNvPr id="6" name="Footer Placeholder 5"/>
          <p:cNvSpPr>
            <a:spLocks noGrp="1"/>
          </p:cNvSpPr>
          <p:nvPr>
            <p:ph type="ftr" sz="quarter" idx="11"/>
          </p:nvPr>
        </p:nvSpPr>
        <p:spPr>
          <a:xfrm>
            <a:off x="3124200" y="6356350"/>
            <a:ext cx="2895600" cy="365125"/>
          </a:xfrm>
        </p:spPr>
        <p:txBody>
          <a:bodyPr/>
          <a:lstStyle>
            <a:lvl1pPr fontAlgn="auto">
              <a:spcBef>
                <a:spcPts val="0"/>
              </a:spcBef>
              <a:spcAft>
                <a:spcPts val="0"/>
              </a:spcAft>
              <a:defRPr>
                <a:latin typeface="+mn-lt"/>
                <a:cs typeface="+mn-cs"/>
              </a:defRPr>
            </a:lvl1pPr>
          </a:lstStyle>
          <a:p>
            <a:pPr>
              <a:defRPr/>
            </a:pPr>
            <a:r>
              <a:rPr lang="en-US"/>
              <a:t>Copyright by SOICT</a:t>
            </a:r>
          </a:p>
        </p:txBody>
      </p:sp>
      <p:sp>
        <p:nvSpPr>
          <p:cNvPr id="7" name="Slide Number Placeholder 5"/>
          <p:cNvSpPr>
            <a:spLocks noGrp="1"/>
          </p:cNvSpPr>
          <p:nvPr>
            <p:ph type="sldNum" sz="quarter" idx="12"/>
          </p:nvPr>
        </p:nvSpPr>
        <p:spPr/>
        <p:txBody>
          <a:bodyPr/>
          <a:lstStyle>
            <a:lvl1pPr>
              <a:defRPr/>
            </a:lvl1pPr>
          </a:lstStyle>
          <a:p>
            <a:fld id="{83C73A09-17CC-4CEC-979E-B0E2DD326A74}" type="slidenum">
              <a:rPr lang="en-US" altLang="vi-VN"/>
              <a:pPr/>
              <a:t>‹#›</a:t>
            </a:fld>
            <a:endParaRPr lang="en-US" altLang="vi-VN"/>
          </a:p>
        </p:txBody>
      </p:sp>
    </p:spTree>
    <p:extLst>
      <p:ext uri="{BB962C8B-B14F-4D97-AF65-F5344CB8AC3E}">
        <p14:creationId xmlns:p14="http://schemas.microsoft.com/office/powerpoint/2010/main" val="1817309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heme" Target="../theme/theme2.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838200"/>
          </a:xfrm>
          <a:prstGeom prst="rect">
            <a:avLst/>
          </a:prstGeom>
          <a:solidFill>
            <a:srgbClr val="5485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cs typeface="Arial" charset="0"/>
            </a:endParaRPr>
          </a:p>
        </p:txBody>
      </p:sp>
      <p:sp>
        <p:nvSpPr>
          <p:cNvPr id="1027" name="Title Placeholder 1"/>
          <p:cNvSpPr>
            <a:spLocks noGrp="1"/>
          </p:cNvSpPr>
          <p:nvPr>
            <p:ph type="title"/>
          </p:nvPr>
        </p:nvSpPr>
        <p:spPr bwMode="auto">
          <a:xfrm>
            <a:off x="457200" y="0"/>
            <a:ext cx="8686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Text Placeholder 2"/>
          <p:cNvSpPr>
            <a:spLocks noGrp="1"/>
          </p:cNvSpPr>
          <p:nvPr>
            <p:ph type="body" idx="1"/>
          </p:nvPr>
        </p:nvSpPr>
        <p:spPr bwMode="auto">
          <a:xfrm>
            <a:off x="457200" y="1066800"/>
            <a:ext cx="82296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 name="Date Placeholder 4"/>
          <p:cNvSpPr>
            <a:spLocks noGrp="1"/>
          </p:cNvSpPr>
          <p:nvPr>
            <p:ph type="dt" sz="half" idx="2"/>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cs typeface="Arial" charset="0"/>
              </a:defRPr>
            </a:lvl1pPr>
          </a:lstStyle>
          <a:p>
            <a:pPr>
              <a:defRPr/>
            </a:pPr>
            <a:fld id="{F99F9506-70DA-4C62-BDCD-337C9929A446}" type="datetime1">
              <a:rPr lang="vi-VN"/>
              <a:pPr>
                <a:defRPr/>
              </a:pPr>
              <a:t>18/09/2023</a:t>
            </a:fld>
            <a:endParaRPr lang="en-US">
              <a:latin typeface="Calibri" pitchFamily="34" charset="0"/>
            </a:endParaRPr>
          </a:p>
        </p:txBody>
      </p:sp>
      <p:sp>
        <p:nvSpPr>
          <p:cNvPr id="6" name="Footer Placeholder 5"/>
          <p:cNvSpPr>
            <a:spLocks noGrp="1"/>
          </p:cNvSpPr>
          <p:nvPr>
            <p:ph type="ftr" sz="quarter" idx="3"/>
          </p:nvPr>
        </p:nvSpPr>
        <p:spPr>
          <a:xfrm>
            <a:off x="3810000" y="6356350"/>
            <a:ext cx="2895600" cy="365125"/>
          </a:xfrm>
          <a:prstGeom prst="rect">
            <a:avLst/>
          </a:prstGeom>
        </p:spPr>
        <p:txBody>
          <a:bodyPr/>
          <a:lstStyle>
            <a:lvl1pPr fontAlgn="auto">
              <a:spcBef>
                <a:spcPts val="0"/>
              </a:spcBef>
              <a:spcAft>
                <a:spcPts val="0"/>
              </a:spcAft>
              <a:defRPr>
                <a:latin typeface="+mn-lt"/>
                <a:cs typeface="+mn-cs"/>
              </a:defRPr>
            </a:lvl1pPr>
          </a:lstStyle>
          <a:p>
            <a:pPr>
              <a:defRPr/>
            </a:pPr>
            <a:r>
              <a:rPr lang="en-US"/>
              <a:t>Copyright by SOICT</a:t>
            </a:r>
          </a:p>
        </p:txBody>
      </p:sp>
      <p:sp>
        <p:nvSpPr>
          <p:cNvPr id="8" name="Slide Number Placeholder 5"/>
          <p:cNvSpPr>
            <a:spLocks noGrp="1"/>
          </p:cNvSpPr>
          <p:nvPr>
            <p:ph type="sldNum" sz="quarter" idx="4"/>
          </p:nvPr>
        </p:nvSpPr>
        <p:spPr>
          <a:xfrm>
            <a:off x="8610600" y="6324600"/>
            <a:ext cx="457200" cy="365125"/>
          </a:xfrm>
          <a:prstGeom prst="rect">
            <a:avLst/>
          </a:prstGeom>
        </p:spPr>
        <p:txBody>
          <a:bodyPr vert="horz" wrap="square" lIns="91440" tIns="45720" rIns="91440" bIns="45720" numCol="1" anchor="t" anchorCtr="0" compatLnSpc="1">
            <a:prstTxWarp prst="textNoShape">
              <a:avLst/>
            </a:prstTxWarp>
          </a:bodyPr>
          <a:lstStyle>
            <a:lvl1pPr>
              <a:defRPr sz="1400">
                <a:latin typeface="Calibri" panose="020F0502020204030204" pitchFamily="34" charset="0"/>
              </a:defRPr>
            </a:lvl1pPr>
          </a:lstStyle>
          <a:p>
            <a:fld id="{94AE502B-045B-4EC1-BD02-3637BCB55AC9}" type="slidenum">
              <a:rPr lang="en-US" altLang="vi-VN"/>
              <a:pPr/>
              <a:t>‹#›</a:t>
            </a:fld>
            <a:endParaRPr lang="en-US" altLang="vi-VN"/>
          </a:p>
        </p:txBody>
      </p:sp>
    </p:spTree>
  </p:cSld>
  <p:clrMap bg1="lt1" tx1="dk1" bg2="lt2" tx2="dk2" accent1="accent1" accent2="accent2" accent3="accent3" accent4="accent4" accent5="accent5" accent6="accent6" hlink="hlink" folHlink="folHlink"/>
  <p:sldLayoutIdLst>
    <p:sldLayoutId id="2147484291" r:id="rId1"/>
    <p:sldLayoutId id="2147484292" r:id="rId2"/>
    <p:sldLayoutId id="2147484293" r:id="rId3"/>
    <p:sldLayoutId id="2147484294" r:id="rId4"/>
    <p:sldLayoutId id="2147484295" r:id="rId5"/>
    <p:sldLayoutId id="2147484296" r:id="rId6"/>
    <p:sldLayoutId id="2147484297" r:id="rId7"/>
    <p:sldLayoutId id="2147484298" r:id="rId8"/>
    <p:sldLayoutId id="2147484299" r:id="rId9"/>
  </p:sldLayoutIdLst>
  <p:hf hdr="0" ftr="0" dt="0"/>
  <p:txStyles>
    <p:titleStyle>
      <a:lvl1pPr algn="l" rtl="0" eaLnBrk="0" fontAlgn="base" hangingPunct="0">
        <a:spcBef>
          <a:spcPct val="0"/>
        </a:spcBef>
        <a:spcAft>
          <a:spcPct val="0"/>
        </a:spcAft>
        <a:defRPr sz="3200" kern="1200">
          <a:solidFill>
            <a:schemeClr val="bg1"/>
          </a:solidFill>
          <a:latin typeface="Arial" pitchFamily="34" charset="0"/>
          <a:ea typeface="+mj-ea"/>
          <a:cs typeface="Arial" pitchFamily="34" charset="0"/>
        </a:defRPr>
      </a:lvl1pPr>
      <a:lvl2pPr algn="l" rtl="0" eaLnBrk="0" fontAlgn="base" hangingPunct="0">
        <a:spcBef>
          <a:spcPct val="0"/>
        </a:spcBef>
        <a:spcAft>
          <a:spcPct val="0"/>
        </a:spcAft>
        <a:defRPr sz="3200">
          <a:solidFill>
            <a:schemeClr val="bg1"/>
          </a:solidFill>
          <a:latin typeface="Arial" charset="0"/>
          <a:cs typeface="Arial" charset="0"/>
        </a:defRPr>
      </a:lvl2pPr>
      <a:lvl3pPr algn="l" rtl="0" eaLnBrk="0" fontAlgn="base" hangingPunct="0">
        <a:spcBef>
          <a:spcPct val="0"/>
        </a:spcBef>
        <a:spcAft>
          <a:spcPct val="0"/>
        </a:spcAft>
        <a:defRPr sz="3200">
          <a:solidFill>
            <a:schemeClr val="bg1"/>
          </a:solidFill>
          <a:latin typeface="Arial" charset="0"/>
          <a:cs typeface="Arial" charset="0"/>
        </a:defRPr>
      </a:lvl3pPr>
      <a:lvl4pPr algn="l" rtl="0" eaLnBrk="0" fontAlgn="base" hangingPunct="0">
        <a:spcBef>
          <a:spcPct val="0"/>
        </a:spcBef>
        <a:spcAft>
          <a:spcPct val="0"/>
        </a:spcAft>
        <a:defRPr sz="3200">
          <a:solidFill>
            <a:schemeClr val="bg1"/>
          </a:solidFill>
          <a:latin typeface="Arial" charset="0"/>
          <a:cs typeface="Arial" charset="0"/>
        </a:defRPr>
      </a:lvl4pPr>
      <a:lvl5pPr algn="l" rtl="0" eaLnBrk="0" fontAlgn="base" hangingPunct="0">
        <a:spcBef>
          <a:spcPct val="0"/>
        </a:spcBef>
        <a:spcAft>
          <a:spcPct val="0"/>
        </a:spcAft>
        <a:defRPr sz="3200">
          <a:solidFill>
            <a:schemeClr val="bg1"/>
          </a:solidFill>
          <a:latin typeface="Arial" charset="0"/>
          <a:cs typeface="Arial" charset="0"/>
        </a:defRPr>
      </a:lvl5pPr>
      <a:lvl6pPr marL="457200" algn="l" rtl="0" fontAlgn="base">
        <a:spcBef>
          <a:spcPct val="0"/>
        </a:spcBef>
        <a:spcAft>
          <a:spcPct val="0"/>
        </a:spcAft>
        <a:defRPr sz="3200">
          <a:solidFill>
            <a:schemeClr val="bg1"/>
          </a:solidFill>
          <a:latin typeface="Arial" charset="0"/>
          <a:cs typeface="Arial" charset="0"/>
        </a:defRPr>
      </a:lvl6pPr>
      <a:lvl7pPr marL="914400" algn="l" rtl="0" fontAlgn="base">
        <a:spcBef>
          <a:spcPct val="0"/>
        </a:spcBef>
        <a:spcAft>
          <a:spcPct val="0"/>
        </a:spcAft>
        <a:defRPr sz="3200">
          <a:solidFill>
            <a:schemeClr val="bg1"/>
          </a:solidFill>
          <a:latin typeface="Arial" charset="0"/>
          <a:cs typeface="Arial" charset="0"/>
        </a:defRPr>
      </a:lvl7pPr>
      <a:lvl8pPr marL="1371600" algn="l" rtl="0" fontAlgn="base">
        <a:spcBef>
          <a:spcPct val="0"/>
        </a:spcBef>
        <a:spcAft>
          <a:spcPct val="0"/>
        </a:spcAft>
        <a:defRPr sz="3200">
          <a:solidFill>
            <a:schemeClr val="bg1"/>
          </a:solidFill>
          <a:latin typeface="Arial" charset="0"/>
          <a:cs typeface="Arial" charset="0"/>
        </a:defRPr>
      </a:lvl8pPr>
      <a:lvl9pPr marL="1828800" algn="l" rtl="0" fontAlgn="base">
        <a:spcBef>
          <a:spcPct val="0"/>
        </a:spcBef>
        <a:spcAft>
          <a:spcPct val="0"/>
        </a:spcAft>
        <a:defRPr sz="3200">
          <a:solidFill>
            <a:schemeClr val="bg1"/>
          </a:solidFill>
          <a:latin typeface="Arial" charset="0"/>
          <a:cs typeface="Arial"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838200"/>
          </a:xfrm>
          <a:prstGeom prst="rect">
            <a:avLst/>
          </a:prstGeom>
          <a:solidFill>
            <a:srgbClr val="5485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cs typeface="Arial" charset="0"/>
            </a:endParaRPr>
          </a:p>
        </p:txBody>
      </p:sp>
      <p:sp>
        <p:nvSpPr>
          <p:cNvPr id="1027" name="Title Placeholder 1"/>
          <p:cNvSpPr>
            <a:spLocks noGrp="1"/>
          </p:cNvSpPr>
          <p:nvPr>
            <p:ph type="title"/>
          </p:nvPr>
        </p:nvSpPr>
        <p:spPr bwMode="auto">
          <a:xfrm>
            <a:off x="457200" y="0"/>
            <a:ext cx="8686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Text Placeholder 2"/>
          <p:cNvSpPr>
            <a:spLocks noGrp="1"/>
          </p:cNvSpPr>
          <p:nvPr>
            <p:ph type="body" idx="1"/>
          </p:nvPr>
        </p:nvSpPr>
        <p:spPr bwMode="auto">
          <a:xfrm>
            <a:off x="457200" y="1066800"/>
            <a:ext cx="82296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 name="Date Placeholder 4"/>
          <p:cNvSpPr>
            <a:spLocks noGrp="1"/>
          </p:cNvSpPr>
          <p:nvPr>
            <p:ph type="dt" sz="half" idx="2"/>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cs typeface="Arial" charset="0"/>
              </a:defRPr>
            </a:lvl1pPr>
          </a:lstStyle>
          <a:p>
            <a:pPr>
              <a:defRPr/>
            </a:pPr>
            <a:fld id="{F99F9506-70DA-4C62-BDCD-337C9929A446}" type="datetime1">
              <a:rPr lang="vi-VN">
                <a:solidFill>
                  <a:prstClr val="black"/>
                </a:solidFill>
              </a:rPr>
              <a:pPr>
                <a:defRPr/>
              </a:pPr>
              <a:t>18/09/2023</a:t>
            </a:fld>
            <a:endParaRPr lang="en-US">
              <a:solidFill>
                <a:prstClr val="black"/>
              </a:solidFill>
              <a:latin typeface="Calibri" pitchFamily="34" charset="0"/>
            </a:endParaRPr>
          </a:p>
        </p:txBody>
      </p:sp>
      <p:sp>
        <p:nvSpPr>
          <p:cNvPr id="6" name="Footer Placeholder 5"/>
          <p:cNvSpPr>
            <a:spLocks noGrp="1"/>
          </p:cNvSpPr>
          <p:nvPr>
            <p:ph type="ftr" sz="quarter" idx="3"/>
          </p:nvPr>
        </p:nvSpPr>
        <p:spPr>
          <a:xfrm>
            <a:off x="3810000" y="6356350"/>
            <a:ext cx="2895600" cy="365125"/>
          </a:xfrm>
          <a:prstGeom prst="rect">
            <a:avLst/>
          </a:prstGeom>
        </p:spPr>
        <p:txBody>
          <a:bodyPr/>
          <a:lstStyle>
            <a:lvl1pPr fontAlgn="auto">
              <a:spcBef>
                <a:spcPts val="0"/>
              </a:spcBef>
              <a:spcAft>
                <a:spcPts val="0"/>
              </a:spcAft>
              <a:defRPr>
                <a:latin typeface="+mn-lt"/>
                <a:cs typeface="+mn-cs"/>
              </a:defRPr>
            </a:lvl1pPr>
          </a:lstStyle>
          <a:p>
            <a:pPr>
              <a:defRPr/>
            </a:pPr>
            <a:r>
              <a:rPr lang="en-US">
                <a:solidFill>
                  <a:prstClr val="black"/>
                </a:solidFill>
              </a:rPr>
              <a:t>Copyright by SOICT</a:t>
            </a:r>
          </a:p>
        </p:txBody>
      </p:sp>
      <p:sp>
        <p:nvSpPr>
          <p:cNvPr id="8" name="Slide Number Placeholder 5"/>
          <p:cNvSpPr>
            <a:spLocks noGrp="1"/>
          </p:cNvSpPr>
          <p:nvPr>
            <p:ph type="sldNum" sz="quarter" idx="4"/>
          </p:nvPr>
        </p:nvSpPr>
        <p:spPr>
          <a:xfrm>
            <a:off x="8610600" y="6324600"/>
            <a:ext cx="457200" cy="365125"/>
          </a:xfrm>
          <a:prstGeom prst="rect">
            <a:avLst/>
          </a:prstGeom>
        </p:spPr>
        <p:txBody>
          <a:bodyPr vert="horz" wrap="square" lIns="91440" tIns="45720" rIns="91440" bIns="45720" numCol="1" anchor="t" anchorCtr="0" compatLnSpc="1">
            <a:prstTxWarp prst="textNoShape">
              <a:avLst/>
            </a:prstTxWarp>
          </a:bodyPr>
          <a:lstStyle>
            <a:lvl1pPr>
              <a:defRPr sz="1400">
                <a:latin typeface="Calibri" panose="020F0502020204030204" pitchFamily="34" charset="0"/>
              </a:defRPr>
            </a:lvl1pPr>
          </a:lstStyle>
          <a:p>
            <a:fld id="{94AE502B-045B-4EC1-BD02-3637BCB55AC9}" type="slidenum">
              <a:rPr lang="en-US" altLang="vi-VN">
                <a:solidFill>
                  <a:prstClr val="black"/>
                </a:solidFill>
              </a:rPr>
              <a:pPr/>
              <a:t>‹#›</a:t>
            </a:fld>
            <a:endParaRPr lang="en-US" altLang="vi-VN">
              <a:solidFill>
                <a:prstClr val="black"/>
              </a:solidFill>
            </a:endParaRPr>
          </a:p>
        </p:txBody>
      </p:sp>
    </p:spTree>
    <p:extLst>
      <p:ext uri="{BB962C8B-B14F-4D97-AF65-F5344CB8AC3E}">
        <p14:creationId xmlns:p14="http://schemas.microsoft.com/office/powerpoint/2010/main" val="1569248912"/>
      </p:ext>
    </p:extLst>
  </p:cSld>
  <p:clrMap bg1="lt1" tx1="dk1" bg2="lt2" tx2="dk2" accent1="accent1" accent2="accent2" accent3="accent3" accent4="accent4" accent5="accent5" accent6="accent6" hlink="hlink" folHlink="folHlink"/>
  <p:sldLayoutIdLst>
    <p:sldLayoutId id="2147484301" r:id="rId1"/>
    <p:sldLayoutId id="2147484302" r:id="rId2"/>
    <p:sldLayoutId id="2147484303" r:id="rId3"/>
    <p:sldLayoutId id="2147484304" r:id="rId4"/>
    <p:sldLayoutId id="2147484305" r:id="rId5"/>
    <p:sldLayoutId id="2147484306" r:id="rId6"/>
    <p:sldLayoutId id="2147484307" r:id="rId7"/>
    <p:sldLayoutId id="2147484308" r:id="rId8"/>
    <p:sldLayoutId id="2147484309" r:id="rId9"/>
    <p:sldLayoutId id="2147484310" r:id="rId10"/>
  </p:sldLayoutIdLst>
  <p:hf hdr="0" ftr="0" dt="0"/>
  <p:txStyles>
    <p:titleStyle>
      <a:lvl1pPr algn="l" rtl="0" eaLnBrk="0" fontAlgn="base" hangingPunct="0">
        <a:spcBef>
          <a:spcPct val="0"/>
        </a:spcBef>
        <a:spcAft>
          <a:spcPct val="0"/>
        </a:spcAft>
        <a:defRPr sz="3200" kern="1200">
          <a:solidFill>
            <a:schemeClr val="bg1"/>
          </a:solidFill>
          <a:latin typeface="Arial" pitchFamily="34" charset="0"/>
          <a:ea typeface="+mj-ea"/>
          <a:cs typeface="Arial" pitchFamily="34" charset="0"/>
        </a:defRPr>
      </a:lvl1pPr>
      <a:lvl2pPr algn="l" rtl="0" eaLnBrk="0" fontAlgn="base" hangingPunct="0">
        <a:spcBef>
          <a:spcPct val="0"/>
        </a:spcBef>
        <a:spcAft>
          <a:spcPct val="0"/>
        </a:spcAft>
        <a:defRPr sz="3200">
          <a:solidFill>
            <a:schemeClr val="bg1"/>
          </a:solidFill>
          <a:latin typeface="Arial" charset="0"/>
          <a:cs typeface="Arial" charset="0"/>
        </a:defRPr>
      </a:lvl2pPr>
      <a:lvl3pPr algn="l" rtl="0" eaLnBrk="0" fontAlgn="base" hangingPunct="0">
        <a:spcBef>
          <a:spcPct val="0"/>
        </a:spcBef>
        <a:spcAft>
          <a:spcPct val="0"/>
        </a:spcAft>
        <a:defRPr sz="3200">
          <a:solidFill>
            <a:schemeClr val="bg1"/>
          </a:solidFill>
          <a:latin typeface="Arial" charset="0"/>
          <a:cs typeface="Arial" charset="0"/>
        </a:defRPr>
      </a:lvl3pPr>
      <a:lvl4pPr algn="l" rtl="0" eaLnBrk="0" fontAlgn="base" hangingPunct="0">
        <a:spcBef>
          <a:spcPct val="0"/>
        </a:spcBef>
        <a:spcAft>
          <a:spcPct val="0"/>
        </a:spcAft>
        <a:defRPr sz="3200">
          <a:solidFill>
            <a:schemeClr val="bg1"/>
          </a:solidFill>
          <a:latin typeface="Arial" charset="0"/>
          <a:cs typeface="Arial" charset="0"/>
        </a:defRPr>
      </a:lvl4pPr>
      <a:lvl5pPr algn="l" rtl="0" eaLnBrk="0" fontAlgn="base" hangingPunct="0">
        <a:spcBef>
          <a:spcPct val="0"/>
        </a:spcBef>
        <a:spcAft>
          <a:spcPct val="0"/>
        </a:spcAft>
        <a:defRPr sz="3200">
          <a:solidFill>
            <a:schemeClr val="bg1"/>
          </a:solidFill>
          <a:latin typeface="Arial" charset="0"/>
          <a:cs typeface="Arial" charset="0"/>
        </a:defRPr>
      </a:lvl5pPr>
      <a:lvl6pPr marL="457200" algn="l" rtl="0" fontAlgn="base">
        <a:spcBef>
          <a:spcPct val="0"/>
        </a:spcBef>
        <a:spcAft>
          <a:spcPct val="0"/>
        </a:spcAft>
        <a:defRPr sz="3200">
          <a:solidFill>
            <a:schemeClr val="bg1"/>
          </a:solidFill>
          <a:latin typeface="Arial" charset="0"/>
          <a:cs typeface="Arial" charset="0"/>
        </a:defRPr>
      </a:lvl6pPr>
      <a:lvl7pPr marL="914400" algn="l" rtl="0" fontAlgn="base">
        <a:spcBef>
          <a:spcPct val="0"/>
        </a:spcBef>
        <a:spcAft>
          <a:spcPct val="0"/>
        </a:spcAft>
        <a:defRPr sz="3200">
          <a:solidFill>
            <a:schemeClr val="bg1"/>
          </a:solidFill>
          <a:latin typeface="Arial" charset="0"/>
          <a:cs typeface="Arial" charset="0"/>
        </a:defRPr>
      </a:lvl7pPr>
      <a:lvl8pPr marL="1371600" algn="l" rtl="0" fontAlgn="base">
        <a:spcBef>
          <a:spcPct val="0"/>
        </a:spcBef>
        <a:spcAft>
          <a:spcPct val="0"/>
        </a:spcAft>
        <a:defRPr sz="3200">
          <a:solidFill>
            <a:schemeClr val="bg1"/>
          </a:solidFill>
          <a:latin typeface="Arial" charset="0"/>
          <a:cs typeface="Arial" charset="0"/>
        </a:defRPr>
      </a:lvl8pPr>
      <a:lvl9pPr marL="1828800" algn="l" rtl="0" fontAlgn="base">
        <a:spcBef>
          <a:spcPct val="0"/>
        </a:spcBef>
        <a:spcAft>
          <a:spcPct val="0"/>
        </a:spcAft>
        <a:defRPr sz="3200">
          <a:solidFill>
            <a:schemeClr val="bg1"/>
          </a:solidFill>
          <a:latin typeface="Arial" charset="0"/>
          <a:cs typeface="Arial"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9.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010.png"/><Relationship Id="rId3" Type="http://schemas.openxmlformats.org/officeDocument/2006/relationships/image" Target="../media/image610.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hyperlink" Target="PublicKeyCrypto/24.pdf"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54.png"/></Relationships>
</file>

<file path=ppt/slides/_rels/slide7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7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8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9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9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7" name="Insert Picture Here.png"/>
          <p:cNvGrpSpPr/>
          <p:nvPr/>
        </p:nvGrpSpPr>
        <p:grpSpPr>
          <a:xfrm>
            <a:off x="0" y="-2"/>
            <a:ext cx="9144000" cy="6858002"/>
            <a:chOff x="0" y="-2"/>
            <a:chExt cx="24384000" cy="13716003"/>
          </a:xfrm>
        </p:grpSpPr>
        <p:sp>
          <p:nvSpPr>
            <p:cNvPr id="1185" name="Rectangle"/>
            <p:cNvSpPr/>
            <p:nvPr/>
          </p:nvSpPr>
          <p:spPr>
            <a:xfrm>
              <a:off x="0" y="-2"/>
              <a:ext cx="24384000" cy="13716003"/>
            </a:xfrm>
            <a:prstGeom prst="rect">
              <a:avLst/>
            </a:prstGeom>
            <a:blipFill rotWithShape="1">
              <a:blip r:embed="rId3" cstate="screen">
                <a:extLst>
                  <a:ext uri="{28A0092B-C50C-407E-A947-70E740481C1C}">
                    <a14:useLocalDpi xmlns:a14="http://schemas.microsoft.com/office/drawing/2010/main"/>
                  </a:ext>
                </a:extLst>
              </a:blip>
              <a:srcRect/>
              <a:stretch>
                <a:fillRect/>
              </a:stretch>
            </a:blipFill>
            <a:ln w="12700" cap="flat">
              <a:noFill/>
              <a:miter lim="400000"/>
            </a:ln>
            <a:effectLst/>
          </p:spPr>
          <p:txBody>
            <a:bodyPr wrap="square" lIns="25400" tIns="25400" rIns="25400" bIns="25400" numCol="1" anchor="ctr">
              <a:noAutofit/>
            </a:bodyPr>
            <a:lstStyle/>
            <a:p>
              <a:pPr defTabSz="412750" fontAlgn="auto" hangingPunct="0">
                <a:spcBef>
                  <a:spcPts val="0"/>
                </a:spcBef>
                <a:spcAft>
                  <a:spcPts val="0"/>
                </a:spcAft>
                <a:defRPr/>
              </a:pPr>
              <a:endParaRPr sz="5000" kern="0" cap="all" spc="750">
                <a:solidFill>
                  <a:srgbClr val="373842"/>
                </a:solidFill>
                <a:latin typeface="Nexa Light"/>
                <a:cs typeface="Helvetica"/>
                <a:sym typeface="Nexa Light"/>
              </a:endParaRPr>
            </a:p>
          </p:txBody>
        </p:sp>
        <p:pic>
          <p:nvPicPr>
            <p:cNvPr id="1186" name="image3.jpeg" descr="image3.jpe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0" y="0"/>
              <a:ext cx="24383998" cy="13716001"/>
            </a:xfrm>
            <a:prstGeom prst="rect">
              <a:avLst/>
            </a:prstGeom>
            <a:ln w="12700" cap="flat">
              <a:noFill/>
              <a:miter lim="400000"/>
            </a:ln>
            <a:effectLst/>
          </p:spPr>
        </p:pic>
      </p:grpSp>
      <p:sp>
        <p:nvSpPr>
          <p:cNvPr id="1188" name="Shape 81"/>
          <p:cNvSpPr/>
          <p:nvPr/>
        </p:nvSpPr>
        <p:spPr>
          <a:xfrm>
            <a:off x="0" y="-3"/>
            <a:ext cx="9144000" cy="6837719"/>
          </a:xfrm>
          <a:prstGeom prst="rect">
            <a:avLst/>
          </a:prstGeom>
          <a:gradFill>
            <a:gsLst>
              <a:gs pos="0">
                <a:srgbClr val="1A52A2">
                  <a:alpha val="0"/>
                </a:srgbClr>
              </a:gs>
              <a:gs pos="100000">
                <a:srgbClr val="1A52A2">
                  <a:alpha val="52000"/>
                </a:srgbClr>
              </a:gs>
            </a:gsLst>
            <a:lin ang="12600000"/>
          </a:gradFill>
          <a:ln w="12700">
            <a:miter lim="400000"/>
          </a:ln>
        </p:spPr>
        <p:txBody>
          <a:bodyPr lIns="25400" tIns="25400" rIns="25400" bIns="25400" anchor="ctr"/>
          <a:lstStyle/>
          <a:p>
            <a:pPr algn="ctr" defTabSz="412750" fontAlgn="auto" hangingPunct="0">
              <a:spcBef>
                <a:spcPts val="0"/>
              </a:spcBef>
              <a:spcAft>
                <a:spcPts val="0"/>
              </a:spcAft>
              <a:defRPr sz="3200" cap="none" spc="0">
                <a:solidFill>
                  <a:srgbClr val="FFFFFF"/>
                </a:solidFill>
                <a:latin typeface="Helvetica Light"/>
                <a:ea typeface="Helvetica Light"/>
                <a:cs typeface="Helvetica Light"/>
                <a:sym typeface="Helvetica Light"/>
              </a:defRPr>
            </a:pPr>
            <a:endParaRPr sz="1600" kern="0" dirty="0">
              <a:solidFill>
                <a:srgbClr val="FFFFFF"/>
              </a:solidFill>
              <a:latin typeface="Helvetica Light"/>
              <a:ea typeface="Helvetica Light"/>
              <a:cs typeface="Helvetica Light"/>
              <a:sym typeface="Helvetica Light"/>
            </a:endParaRPr>
          </a:p>
        </p:txBody>
      </p:sp>
      <p:sp>
        <p:nvSpPr>
          <p:cNvPr id="1191" name="Shape 88"/>
          <p:cNvSpPr/>
          <p:nvPr/>
        </p:nvSpPr>
        <p:spPr>
          <a:xfrm>
            <a:off x="3156700" y="764705"/>
            <a:ext cx="476252" cy="63501"/>
          </a:xfrm>
          <a:prstGeom prst="rect">
            <a:avLst/>
          </a:prstGeom>
          <a:solidFill>
            <a:srgbClr val="FFFFFF"/>
          </a:solidFill>
          <a:ln w="12700">
            <a:miter lim="400000"/>
          </a:ln>
        </p:spPr>
        <p:txBody>
          <a:bodyPr lIns="25400" tIns="25400" rIns="25400" bIns="25400" anchor="ctr"/>
          <a:lstStyle/>
          <a:p>
            <a:pPr algn="ctr" defTabSz="412750" fontAlgn="auto" hangingPunct="0">
              <a:spcBef>
                <a:spcPts val="0"/>
              </a:spcBef>
              <a:spcAft>
                <a:spcPts val="0"/>
              </a:spcAft>
              <a:defRPr sz="3200" cap="none" spc="0">
                <a:solidFill>
                  <a:srgbClr val="FFFFFF"/>
                </a:solidFill>
                <a:latin typeface="Helvetica Light"/>
                <a:ea typeface="Helvetica Light"/>
                <a:cs typeface="Helvetica Light"/>
                <a:sym typeface="Helvetica Light"/>
              </a:defRPr>
            </a:pPr>
            <a:endParaRPr sz="1600" kern="0">
              <a:solidFill>
                <a:srgbClr val="FFFFFF"/>
              </a:solidFill>
              <a:latin typeface="Helvetica Light"/>
              <a:ea typeface="Helvetica Light"/>
              <a:cs typeface="Helvetica Light"/>
              <a:sym typeface="Helvetica Light"/>
            </a:endParaRPr>
          </a:p>
        </p:txBody>
      </p:sp>
      <p:sp>
        <p:nvSpPr>
          <p:cNvPr id="11" name="TextBox 10">
            <a:extLst>
              <a:ext uri="{FF2B5EF4-FFF2-40B4-BE49-F238E27FC236}">
                <a16:creationId xmlns:a16="http://schemas.microsoft.com/office/drawing/2014/main" xmlns="" id="{1494E66F-788C-4BC8-A2F4-FBDF46FF9BF7}"/>
              </a:ext>
            </a:extLst>
          </p:cNvPr>
          <p:cNvSpPr txBox="1"/>
          <p:nvPr/>
        </p:nvSpPr>
        <p:spPr>
          <a:xfrm>
            <a:off x="7218294" y="114300"/>
            <a:ext cx="2160240" cy="830997"/>
          </a:xfrm>
          <a:prstGeom prst="rect">
            <a:avLst/>
          </a:prstGeom>
          <a:noFill/>
        </p:spPr>
        <p:txBody>
          <a:bodyPr wrap="square" rtlCol="0">
            <a:spAutoFit/>
          </a:bodyPr>
          <a:lstStyle/>
          <a:p>
            <a:pPr fontAlgn="auto">
              <a:spcBef>
                <a:spcPts val="0"/>
              </a:spcBef>
              <a:spcAft>
                <a:spcPts val="0"/>
              </a:spcAft>
              <a:defRPr/>
            </a:pPr>
            <a:r>
              <a:rPr lang="fi-FI" altLang="zh-CN" sz="2400" b="1" dirty="0" smtClean="0">
                <a:solidFill>
                  <a:srgbClr val="535353"/>
                </a:solidFill>
                <a:latin typeface="Calibri"/>
                <a:cs typeface="Helvetica"/>
              </a:rPr>
              <a:t>2023</a:t>
            </a:r>
            <a:endParaRPr lang="fi-FI" altLang="zh-CN" sz="2400" b="1" dirty="0">
              <a:solidFill>
                <a:srgbClr val="535353"/>
              </a:solidFill>
              <a:latin typeface="Calibri"/>
              <a:cs typeface="Helvetica"/>
            </a:endParaRPr>
          </a:p>
          <a:p>
            <a:pPr fontAlgn="auto">
              <a:spcBef>
                <a:spcPts val="0"/>
              </a:spcBef>
              <a:spcAft>
                <a:spcPts val="0"/>
              </a:spcAft>
              <a:defRPr/>
            </a:pPr>
            <a:r>
              <a:rPr lang="en-US" altLang="zh-CN" sz="2400" b="1" dirty="0" err="1">
                <a:solidFill>
                  <a:srgbClr val="535353"/>
                </a:solidFill>
                <a:latin typeface="Calibri"/>
                <a:cs typeface="Helvetica"/>
              </a:rPr>
              <a:t>Hà</a:t>
            </a:r>
            <a:r>
              <a:rPr lang="en-US" altLang="zh-CN" sz="2400" b="1" dirty="0">
                <a:solidFill>
                  <a:srgbClr val="535353"/>
                </a:solidFill>
                <a:latin typeface="Calibri"/>
                <a:cs typeface="Helvetica"/>
              </a:rPr>
              <a:t> </a:t>
            </a:r>
            <a:r>
              <a:rPr lang="en-US" altLang="zh-CN" sz="2400" b="1" dirty="0" err="1">
                <a:solidFill>
                  <a:srgbClr val="535353"/>
                </a:solidFill>
                <a:latin typeface="Calibri"/>
                <a:cs typeface="Helvetica"/>
              </a:rPr>
              <a:t>Nội</a:t>
            </a:r>
            <a:endParaRPr lang="zh-CN" altLang="en-US" sz="2400" b="1" dirty="0">
              <a:solidFill>
                <a:srgbClr val="535353"/>
              </a:solidFill>
              <a:latin typeface="Calibri"/>
              <a:cs typeface="Helvetica"/>
            </a:endParaRPr>
          </a:p>
        </p:txBody>
      </p:sp>
      <p:sp>
        <p:nvSpPr>
          <p:cNvPr id="12" name="TextBox 11">
            <a:extLst>
              <a:ext uri="{FF2B5EF4-FFF2-40B4-BE49-F238E27FC236}">
                <a16:creationId xmlns:a16="http://schemas.microsoft.com/office/drawing/2014/main" xmlns="" id="{F80EEFE7-01A4-43EE-81F8-69D1E339927B}"/>
              </a:ext>
            </a:extLst>
          </p:cNvPr>
          <p:cNvSpPr txBox="1"/>
          <p:nvPr/>
        </p:nvSpPr>
        <p:spPr>
          <a:xfrm>
            <a:off x="143509" y="5866708"/>
            <a:ext cx="8116871" cy="978729"/>
          </a:xfrm>
          <a:prstGeom prst="rect">
            <a:avLst/>
          </a:prstGeom>
          <a:noFill/>
        </p:spPr>
        <p:txBody>
          <a:bodyPr wrap="square" rtlCol="0">
            <a:spAutoFit/>
          </a:bodyPr>
          <a:lstStyle/>
          <a:p>
            <a:pPr defTabSz="412750" fontAlgn="auto" hangingPunct="0">
              <a:lnSpc>
                <a:spcPct val="120000"/>
              </a:lnSpc>
              <a:spcBef>
                <a:spcPts val="0"/>
              </a:spcBef>
              <a:spcAft>
                <a:spcPts val="0"/>
              </a:spcAft>
              <a:defRPr sz="3200" cap="none" spc="200">
                <a:solidFill>
                  <a:srgbClr val="FFFFFF"/>
                </a:solidFill>
                <a:latin typeface="Helvetica Neue Light"/>
                <a:ea typeface="Helvetica Neue Light"/>
                <a:cs typeface="Helvetica Neue Light"/>
                <a:sym typeface="Helvetica Neue Light"/>
              </a:defRPr>
            </a:pPr>
            <a:r>
              <a:rPr lang="en-US" sz="2400" b="1" kern="0" spc="100" dirty="0">
                <a:solidFill>
                  <a:srgbClr val="FFFFFF"/>
                </a:solidFill>
                <a:latin typeface="Helvetica Neue Light"/>
                <a:ea typeface="Helvetica Neue Light"/>
                <a:cs typeface="Helvetica Neue Light"/>
                <a:sym typeface="Helvetica Neue Light"/>
              </a:rPr>
              <a:t>TS. Đoàn Trung Sơn</a:t>
            </a:r>
          </a:p>
          <a:p>
            <a:pPr defTabSz="412750" fontAlgn="auto" hangingPunct="0">
              <a:lnSpc>
                <a:spcPct val="120000"/>
              </a:lnSpc>
              <a:spcBef>
                <a:spcPts val="0"/>
              </a:spcBef>
              <a:spcAft>
                <a:spcPts val="0"/>
              </a:spcAft>
              <a:defRPr sz="3200" cap="none" spc="200">
                <a:solidFill>
                  <a:srgbClr val="FFFFFF"/>
                </a:solidFill>
                <a:latin typeface="Helvetica Neue Light"/>
                <a:ea typeface="Helvetica Neue Light"/>
                <a:cs typeface="Helvetica Neue Light"/>
                <a:sym typeface="Helvetica Neue Light"/>
              </a:defRPr>
            </a:pPr>
            <a:r>
              <a:rPr lang="en-US" sz="2400" b="1" kern="0" spc="100" dirty="0">
                <a:solidFill>
                  <a:srgbClr val="DCBD23">
                    <a:lumMod val="40000"/>
                    <a:lumOff val="60000"/>
                  </a:srgbClr>
                </a:solidFill>
                <a:latin typeface="Helvetica Neue Light"/>
                <a:ea typeface="Helvetica Neue Light"/>
                <a:cs typeface="Helvetica Neue Light"/>
                <a:sym typeface="Helvetica Neue Light"/>
              </a:rPr>
              <a:t>Khoa </a:t>
            </a:r>
            <a:r>
              <a:rPr lang="en-US" sz="2400" b="1" kern="0" spc="100" dirty="0" err="1">
                <a:solidFill>
                  <a:srgbClr val="DCBD23">
                    <a:lumMod val="40000"/>
                    <a:lumOff val="60000"/>
                  </a:srgbClr>
                </a:solidFill>
                <a:latin typeface="Helvetica Neue Light"/>
                <a:ea typeface="Helvetica Neue Light"/>
                <a:cs typeface="Helvetica Neue Light"/>
                <a:sym typeface="Helvetica Neue Light"/>
              </a:rPr>
              <a:t>CNTT</a:t>
            </a:r>
            <a:r>
              <a:rPr lang="en-US" sz="2400" b="1" kern="0" spc="100" dirty="0">
                <a:solidFill>
                  <a:srgbClr val="DCBD23">
                    <a:lumMod val="40000"/>
                    <a:lumOff val="60000"/>
                  </a:srgbClr>
                </a:solidFill>
                <a:latin typeface="Helvetica Neue Light"/>
                <a:ea typeface="Helvetica Neue Light"/>
                <a:cs typeface="Helvetica Neue Light"/>
                <a:sym typeface="Helvetica Neue Light"/>
              </a:rPr>
              <a:t>, </a:t>
            </a:r>
            <a:r>
              <a:rPr lang="en-US" sz="2400" b="1" kern="0" spc="100" dirty="0" err="1">
                <a:solidFill>
                  <a:srgbClr val="DCBD23">
                    <a:lumMod val="40000"/>
                    <a:lumOff val="60000"/>
                  </a:srgbClr>
                </a:solidFill>
                <a:latin typeface="Helvetica Neue Light"/>
                <a:ea typeface="Helvetica Neue Light"/>
                <a:cs typeface="Helvetica Neue Light"/>
                <a:sym typeface="Helvetica Neue Light"/>
              </a:rPr>
              <a:t>Đại</a:t>
            </a:r>
            <a:r>
              <a:rPr lang="en-US" sz="2400" b="1" kern="0" spc="100" dirty="0">
                <a:solidFill>
                  <a:srgbClr val="DCBD23">
                    <a:lumMod val="40000"/>
                    <a:lumOff val="60000"/>
                  </a:srgbClr>
                </a:solidFill>
                <a:latin typeface="Helvetica Neue Light"/>
                <a:ea typeface="Helvetica Neue Light"/>
                <a:cs typeface="Helvetica Neue Light"/>
                <a:sym typeface="Helvetica Neue Light"/>
              </a:rPr>
              <a:t> </a:t>
            </a:r>
            <a:r>
              <a:rPr lang="en-US" sz="2400" b="1" kern="0" spc="100" dirty="0" err="1">
                <a:solidFill>
                  <a:srgbClr val="DCBD23">
                    <a:lumMod val="40000"/>
                    <a:lumOff val="60000"/>
                  </a:srgbClr>
                </a:solidFill>
                <a:latin typeface="Helvetica Neue Light"/>
                <a:ea typeface="Helvetica Neue Light"/>
                <a:cs typeface="Helvetica Neue Light"/>
                <a:sym typeface="Helvetica Neue Light"/>
              </a:rPr>
              <a:t>học</a:t>
            </a:r>
            <a:r>
              <a:rPr lang="en-US" sz="2400" b="1" kern="0" spc="100" dirty="0">
                <a:solidFill>
                  <a:srgbClr val="DCBD23">
                    <a:lumMod val="40000"/>
                    <a:lumOff val="60000"/>
                  </a:srgbClr>
                </a:solidFill>
                <a:latin typeface="Helvetica Neue Light"/>
                <a:ea typeface="Helvetica Neue Light"/>
                <a:cs typeface="Helvetica Neue Light"/>
                <a:sym typeface="Helvetica Neue Light"/>
              </a:rPr>
              <a:t> </a:t>
            </a:r>
            <a:r>
              <a:rPr lang="en-US" sz="2400" b="1" kern="0" spc="100" dirty="0" err="1">
                <a:solidFill>
                  <a:srgbClr val="DCBD23">
                    <a:lumMod val="40000"/>
                    <a:lumOff val="60000"/>
                  </a:srgbClr>
                </a:solidFill>
                <a:latin typeface="Helvetica Neue Light"/>
                <a:ea typeface="Helvetica Neue Light"/>
                <a:cs typeface="Helvetica Neue Light"/>
                <a:sym typeface="Helvetica Neue Light"/>
              </a:rPr>
              <a:t>Phenikaa</a:t>
            </a:r>
            <a:endParaRPr lang="en-US" sz="2400" b="1" kern="0" spc="100" dirty="0">
              <a:solidFill>
                <a:srgbClr val="DCBD23">
                  <a:lumMod val="40000"/>
                  <a:lumOff val="60000"/>
                </a:srgbClr>
              </a:solidFill>
              <a:latin typeface="Helvetica Neue Light"/>
              <a:ea typeface="Helvetica Neue Light"/>
              <a:cs typeface="Helvetica Neue Light"/>
              <a:sym typeface="Helvetica Neue Light"/>
            </a:endParaRPr>
          </a:p>
        </p:txBody>
      </p:sp>
      <p:sp>
        <p:nvSpPr>
          <p:cNvPr id="13" name="Subtitle 2">
            <a:extLst>
              <a:ext uri="{FF2B5EF4-FFF2-40B4-BE49-F238E27FC236}">
                <a16:creationId xmlns:a16="http://schemas.microsoft.com/office/drawing/2014/main" xmlns="" id="{D5310922-711F-4348-B86F-06CBB4AC5248}"/>
              </a:ext>
            </a:extLst>
          </p:cNvPr>
          <p:cNvSpPr txBox="1">
            <a:spLocks/>
          </p:cNvSpPr>
          <p:nvPr/>
        </p:nvSpPr>
        <p:spPr>
          <a:xfrm>
            <a:off x="-425484" y="22439"/>
            <a:ext cx="8116871" cy="1785723"/>
          </a:xfrm>
          <a:prstGeom prst="rect">
            <a:avLst/>
          </a:prstGeom>
        </p:spPr>
        <p:txBody>
          <a:bodyPr>
            <a:normAutofit/>
          </a:bodyPr>
          <a:lstStyle>
            <a:lvl1pPr marL="0" marR="0" indent="0" algn="l" defTabSz="412750" rtl="0" latinLnBrk="0">
              <a:lnSpc>
                <a:spcPct val="100000"/>
              </a:lnSpc>
              <a:spcBef>
                <a:spcPts val="0"/>
              </a:spcBef>
              <a:spcAft>
                <a:spcPts val="0"/>
              </a:spcAft>
              <a:buClrTx/>
              <a:buSzTx/>
              <a:buFontTx/>
              <a:buNone/>
              <a:tabLst/>
              <a:defRPr sz="5000" b="0" i="0" u="none" strike="noStrike" cap="all" spc="750" baseline="0">
                <a:ln>
                  <a:noFill/>
                </a:ln>
                <a:solidFill>
                  <a:srgbClr val="373842"/>
                </a:solidFill>
                <a:uFillTx/>
                <a:latin typeface="Nexa Light"/>
                <a:ea typeface="Nexa Light"/>
                <a:cs typeface="Nexa Light"/>
                <a:sym typeface="Nexa Light"/>
              </a:defRPr>
            </a:lvl1pPr>
            <a:lvl2pPr marL="0" marR="0" indent="0" algn="l" defTabSz="412750" rtl="0" latinLnBrk="0">
              <a:lnSpc>
                <a:spcPct val="100000"/>
              </a:lnSpc>
              <a:spcBef>
                <a:spcPts val="0"/>
              </a:spcBef>
              <a:spcAft>
                <a:spcPts val="0"/>
              </a:spcAft>
              <a:buClrTx/>
              <a:buSzTx/>
              <a:buFontTx/>
              <a:buNone/>
              <a:tabLst/>
              <a:defRPr sz="5000" b="0" i="0" u="none" strike="noStrike" cap="all" spc="750" baseline="0">
                <a:ln>
                  <a:noFill/>
                </a:ln>
                <a:solidFill>
                  <a:srgbClr val="373842"/>
                </a:solidFill>
                <a:uFillTx/>
                <a:latin typeface="Nexa Light"/>
                <a:ea typeface="Nexa Light"/>
                <a:cs typeface="Nexa Light"/>
                <a:sym typeface="Nexa Light"/>
              </a:defRPr>
            </a:lvl2pPr>
            <a:lvl3pPr marL="0" marR="0" indent="0" algn="l" defTabSz="412750" rtl="0" latinLnBrk="0">
              <a:lnSpc>
                <a:spcPct val="100000"/>
              </a:lnSpc>
              <a:spcBef>
                <a:spcPts val="0"/>
              </a:spcBef>
              <a:spcAft>
                <a:spcPts val="0"/>
              </a:spcAft>
              <a:buClrTx/>
              <a:buSzTx/>
              <a:buFontTx/>
              <a:buNone/>
              <a:tabLst/>
              <a:defRPr sz="5000" b="0" i="0" u="none" strike="noStrike" cap="all" spc="750" baseline="0">
                <a:ln>
                  <a:noFill/>
                </a:ln>
                <a:solidFill>
                  <a:srgbClr val="373842"/>
                </a:solidFill>
                <a:uFillTx/>
                <a:latin typeface="Nexa Light"/>
                <a:ea typeface="Nexa Light"/>
                <a:cs typeface="Nexa Light"/>
                <a:sym typeface="Nexa Light"/>
              </a:defRPr>
            </a:lvl3pPr>
            <a:lvl4pPr marL="0" marR="0" indent="0" algn="l" defTabSz="412750" rtl="0" latinLnBrk="0">
              <a:lnSpc>
                <a:spcPct val="100000"/>
              </a:lnSpc>
              <a:spcBef>
                <a:spcPts val="0"/>
              </a:spcBef>
              <a:spcAft>
                <a:spcPts val="0"/>
              </a:spcAft>
              <a:buClrTx/>
              <a:buSzTx/>
              <a:buFontTx/>
              <a:buNone/>
              <a:tabLst/>
              <a:defRPr sz="5000" b="0" i="0" u="none" strike="noStrike" cap="all" spc="750" baseline="0">
                <a:ln>
                  <a:noFill/>
                </a:ln>
                <a:solidFill>
                  <a:srgbClr val="373842"/>
                </a:solidFill>
                <a:uFillTx/>
                <a:latin typeface="Nexa Light"/>
                <a:ea typeface="Nexa Light"/>
                <a:cs typeface="Nexa Light"/>
                <a:sym typeface="Nexa Light"/>
              </a:defRPr>
            </a:lvl4pPr>
            <a:lvl5pPr marL="0" marR="0" indent="0" algn="l" defTabSz="412750" rtl="0" latinLnBrk="0">
              <a:lnSpc>
                <a:spcPct val="100000"/>
              </a:lnSpc>
              <a:spcBef>
                <a:spcPts val="0"/>
              </a:spcBef>
              <a:spcAft>
                <a:spcPts val="0"/>
              </a:spcAft>
              <a:buClrTx/>
              <a:buSzTx/>
              <a:buFontTx/>
              <a:buNone/>
              <a:tabLst/>
              <a:defRPr sz="5000" b="0" i="0" u="none" strike="noStrike" cap="all" spc="750" baseline="0">
                <a:ln>
                  <a:noFill/>
                </a:ln>
                <a:solidFill>
                  <a:srgbClr val="373842"/>
                </a:solidFill>
                <a:uFillTx/>
                <a:latin typeface="Nexa Light"/>
                <a:ea typeface="Nexa Light"/>
                <a:cs typeface="Nexa Light"/>
                <a:sym typeface="Nexa Light"/>
              </a:defRPr>
            </a:lvl5pPr>
            <a:lvl6pPr marL="0" marR="0" indent="0" algn="l" defTabSz="412750" rtl="0" latinLnBrk="0">
              <a:lnSpc>
                <a:spcPct val="100000"/>
              </a:lnSpc>
              <a:spcBef>
                <a:spcPts val="0"/>
              </a:spcBef>
              <a:spcAft>
                <a:spcPts val="0"/>
              </a:spcAft>
              <a:buClrTx/>
              <a:buSzTx/>
              <a:buFontTx/>
              <a:buNone/>
              <a:tabLst/>
              <a:defRPr sz="5000" b="0" i="0" u="none" strike="noStrike" cap="all" spc="750" baseline="0">
                <a:ln>
                  <a:noFill/>
                </a:ln>
                <a:solidFill>
                  <a:srgbClr val="373842"/>
                </a:solidFill>
                <a:uFillTx/>
                <a:latin typeface="Nexa Light"/>
                <a:ea typeface="Nexa Light"/>
                <a:cs typeface="Nexa Light"/>
                <a:sym typeface="Nexa Light"/>
              </a:defRPr>
            </a:lvl6pPr>
            <a:lvl7pPr marL="0" marR="0" indent="0" algn="l" defTabSz="412750" rtl="0" latinLnBrk="0">
              <a:lnSpc>
                <a:spcPct val="100000"/>
              </a:lnSpc>
              <a:spcBef>
                <a:spcPts val="0"/>
              </a:spcBef>
              <a:spcAft>
                <a:spcPts val="0"/>
              </a:spcAft>
              <a:buClrTx/>
              <a:buSzTx/>
              <a:buFontTx/>
              <a:buNone/>
              <a:tabLst/>
              <a:defRPr sz="5000" b="0" i="0" u="none" strike="noStrike" cap="all" spc="750" baseline="0">
                <a:ln>
                  <a:noFill/>
                </a:ln>
                <a:solidFill>
                  <a:srgbClr val="373842"/>
                </a:solidFill>
                <a:uFillTx/>
                <a:latin typeface="Nexa Light"/>
                <a:ea typeface="Nexa Light"/>
                <a:cs typeface="Nexa Light"/>
                <a:sym typeface="Nexa Light"/>
              </a:defRPr>
            </a:lvl7pPr>
            <a:lvl8pPr marL="0" marR="0" indent="0" algn="l" defTabSz="412750" rtl="0" latinLnBrk="0">
              <a:lnSpc>
                <a:spcPct val="100000"/>
              </a:lnSpc>
              <a:spcBef>
                <a:spcPts val="0"/>
              </a:spcBef>
              <a:spcAft>
                <a:spcPts val="0"/>
              </a:spcAft>
              <a:buClrTx/>
              <a:buSzTx/>
              <a:buFontTx/>
              <a:buNone/>
              <a:tabLst/>
              <a:defRPr sz="5000" b="0" i="0" u="none" strike="noStrike" cap="all" spc="750" baseline="0">
                <a:ln>
                  <a:noFill/>
                </a:ln>
                <a:solidFill>
                  <a:srgbClr val="373842"/>
                </a:solidFill>
                <a:uFillTx/>
                <a:latin typeface="Nexa Light"/>
                <a:ea typeface="Nexa Light"/>
                <a:cs typeface="Nexa Light"/>
                <a:sym typeface="Nexa Light"/>
              </a:defRPr>
            </a:lvl8pPr>
            <a:lvl9pPr marL="0" marR="0" indent="0" algn="l" defTabSz="412750" rtl="0" latinLnBrk="0">
              <a:lnSpc>
                <a:spcPct val="100000"/>
              </a:lnSpc>
              <a:spcBef>
                <a:spcPts val="0"/>
              </a:spcBef>
              <a:spcAft>
                <a:spcPts val="0"/>
              </a:spcAft>
              <a:buClrTx/>
              <a:buSzTx/>
              <a:buFontTx/>
              <a:buNone/>
              <a:tabLst/>
              <a:defRPr sz="5000" b="0" i="0" u="none" strike="noStrike" cap="all" spc="750" baseline="0">
                <a:ln>
                  <a:noFill/>
                </a:ln>
                <a:solidFill>
                  <a:srgbClr val="373842"/>
                </a:solidFill>
                <a:uFillTx/>
                <a:latin typeface="Nexa Light"/>
                <a:ea typeface="Nexa Light"/>
                <a:cs typeface="Nexa Light"/>
                <a:sym typeface="Nexa Light"/>
              </a:defRPr>
            </a:lvl9pPr>
          </a:lstStyle>
          <a:p>
            <a:pPr algn="ctr" fontAlgn="auto">
              <a:defRPr/>
            </a:pPr>
            <a:r>
              <a:rPr lang="fi-FI" altLang="zh-CN" sz="2000" kern="0" dirty="0">
                <a:solidFill>
                  <a:srgbClr val="FFFFFF"/>
                </a:solidFill>
                <a:latin typeface="Helvetica Neue"/>
              </a:rPr>
              <a:t>Đại học Phenikaa</a:t>
            </a:r>
          </a:p>
        </p:txBody>
      </p:sp>
      <p:sp>
        <p:nvSpPr>
          <p:cNvPr id="14" name="TextBox 13">
            <a:extLst>
              <a:ext uri="{FF2B5EF4-FFF2-40B4-BE49-F238E27FC236}">
                <a16:creationId xmlns:a16="http://schemas.microsoft.com/office/drawing/2014/main" xmlns="" id="{9C3F9B2C-F7FE-4C81-960D-4F901B3DA50C}"/>
              </a:ext>
            </a:extLst>
          </p:cNvPr>
          <p:cNvSpPr txBox="1"/>
          <p:nvPr/>
        </p:nvSpPr>
        <p:spPr>
          <a:xfrm>
            <a:off x="4695649" y="2743504"/>
            <a:ext cx="2522645"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fontAlgn="auto">
              <a:spcBef>
                <a:spcPts val="0"/>
              </a:spcBef>
              <a:spcAft>
                <a:spcPts val="0"/>
              </a:spcAft>
              <a:defRPr/>
            </a:pPr>
            <a:r>
              <a:rPr lang="fi-FI" altLang="zh-CN" sz="3600" b="1" kern="0" dirty="0" smtClean="0">
                <a:solidFill>
                  <a:prstClr val="white">
                    <a:lumMod val="50000"/>
                  </a:prstClr>
                </a:solidFill>
                <a:latin typeface="Helvetica Neue"/>
                <a:cs typeface="Helvetica"/>
              </a:rPr>
              <a:t>AN TOÀN VÀ BẢO MẬT THÔNG TIN</a:t>
            </a:r>
            <a:endParaRPr lang="fi-FI" altLang="zh-CN" sz="3600" b="1" kern="0" dirty="0">
              <a:solidFill>
                <a:prstClr val="white">
                  <a:lumMod val="50000"/>
                </a:prstClr>
              </a:solidFill>
              <a:latin typeface="Helvetica Neue"/>
              <a:cs typeface="Helvetica"/>
            </a:endParaRP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56971" y="210644"/>
            <a:ext cx="1294072" cy="696635"/>
          </a:xfrm>
          <a:prstGeom prst="rect">
            <a:avLst/>
          </a:prstGeom>
        </p:spPr>
      </p:pic>
    </p:spTree>
    <p:extLst>
      <p:ext uri="{BB962C8B-B14F-4D97-AF65-F5344CB8AC3E}">
        <p14:creationId xmlns:p14="http://schemas.microsoft.com/office/powerpoint/2010/main" val="488230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p:sp>
        <p:nvSpPr>
          <p:cNvPr id="3" name="Content Placeholder 2"/>
          <p:cNvSpPr>
            <a:spLocks noGrp="1"/>
          </p:cNvSpPr>
          <p:nvPr>
            <p:ph idx="1"/>
          </p:nvPr>
        </p:nvSpPr>
        <p:spPr>
          <a:xfrm>
            <a:off x="457199" y="1066800"/>
            <a:ext cx="8229600" cy="5257800"/>
          </a:xfrm>
        </p:spPr>
        <p:txBody>
          <a:bodyPr/>
          <a:lstStyle/>
          <a:p>
            <a:r>
              <a:rPr lang="en-US"/>
              <a:t>Giới thiệu chung</a:t>
            </a:r>
          </a:p>
          <a:p>
            <a:pPr lvl="1"/>
            <a:r>
              <a:rPr lang="en-US"/>
              <a:t>Tính bí mật + xác thực</a:t>
            </a:r>
          </a:p>
          <a:p>
            <a:endParaRPr lang="en-US"/>
          </a:p>
        </p:txBody>
      </p:sp>
      <p:sp>
        <p:nvSpPr>
          <p:cNvPr id="4" name="Slide Number Placeholder 3"/>
          <p:cNvSpPr>
            <a:spLocks noGrp="1"/>
          </p:cNvSpPr>
          <p:nvPr>
            <p:ph type="sldNum" sz="quarter" idx="10"/>
          </p:nvPr>
        </p:nvSpPr>
        <p:spPr/>
        <p:txBody>
          <a:bodyPr/>
          <a:lstStyle/>
          <a:p>
            <a:fld id="{DF78284D-5FDC-4396-97E9-EA2DB91CCBAD}" type="slidenum">
              <a:rPr lang="en-US" altLang="vi-VN" smtClean="0"/>
              <a:pPr/>
              <a:t>10</a:t>
            </a:fld>
            <a:endParaRPr lang="en-US" altLang="vi-VN"/>
          </a:p>
        </p:txBody>
      </p:sp>
      <p:pic>
        <p:nvPicPr>
          <p:cNvPr id="5" name="Picture 4"/>
          <p:cNvPicPr>
            <a:picLocks noChangeAspect="1"/>
          </p:cNvPicPr>
          <p:nvPr/>
        </p:nvPicPr>
        <p:blipFill>
          <a:blip r:embed="rId2"/>
          <a:stretch>
            <a:fillRect/>
          </a:stretch>
        </p:blipFill>
        <p:spPr>
          <a:xfrm>
            <a:off x="5128612" y="4879108"/>
            <a:ext cx="704534" cy="697886"/>
          </a:xfrm>
          <a:prstGeom prst="rect">
            <a:avLst/>
          </a:prstGeom>
        </p:spPr>
      </p:pic>
      <p:pic>
        <p:nvPicPr>
          <p:cNvPr id="6" name="Picture 5"/>
          <p:cNvPicPr>
            <a:picLocks noChangeAspect="1"/>
          </p:cNvPicPr>
          <p:nvPr/>
        </p:nvPicPr>
        <p:blipFill>
          <a:blip r:embed="rId3"/>
          <a:stretch>
            <a:fillRect/>
          </a:stretch>
        </p:blipFill>
        <p:spPr>
          <a:xfrm>
            <a:off x="148451" y="4245310"/>
            <a:ext cx="666758" cy="594853"/>
          </a:xfrm>
          <a:prstGeom prst="rect">
            <a:avLst/>
          </a:prstGeom>
        </p:spPr>
      </p:pic>
      <p:cxnSp>
        <p:nvCxnSpPr>
          <p:cNvPr id="7" name="Straight Arrow Connector 6"/>
          <p:cNvCxnSpPr/>
          <p:nvPr/>
        </p:nvCxnSpPr>
        <p:spPr>
          <a:xfrm>
            <a:off x="843343" y="4542736"/>
            <a:ext cx="1228062"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209800" y="3916776"/>
            <a:ext cx="0" cy="4266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3962400" y="3916776"/>
            <a:ext cx="0" cy="4266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4087933" y="4572000"/>
            <a:ext cx="941267"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778954" y="5064216"/>
            <a:ext cx="495908" cy="584775"/>
          </a:xfrm>
          <a:prstGeom prst="rect">
            <a:avLst/>
          </a:prstGeom>
        </p:spPr>
        <p:txBody>
          <a:bodyPr wrap="square">
            <a:spAutoFit/>
          </a:bodyPr>
          <a:lstStyle/>
          <a:p>
            <a:r>
              <a:rPr lang="vi-VN" sz="3200" b="1" dirty="0">
                <a:latin typeface="TimesTenLTStd-Bold"/>
              </a:rPr>
              <a:t>P</a:t>
            </a:r>
            <a:endParaRPr lang="vi-VN" sz="3200" b="1" dirty="0"/>
          </a:p>
        </p:txBody>
      </p:sp>
      <p:sp>
        <p:nvSpPr>
          <p:cNvPr id="12" name="Rectangle 11"/>
          <p:cNvSpPr/>
          <p:nvPr/>
        </p:nvSpPr>
        <p:spPr>
          <a:xfrm>
            <a:off x="1954652" y="4222732"/>
            <a:ext cx="458780" cy="584775"/>
          </a:xfrm>
          <a:prstGeom prst="rect">
            <a:avLst/>
          </a:prstGeom>
        </p:spPr>
        <p:txBody>
          <a:bodyPr wrap="none">
            <a:spAutoFit/>
          </a:bodyPr>
          <a:lstStyle/>
          <a:p>
            <a:r>
              <a:rPr lang="vi-VN" sz="3200" b="1" i="1" dirty="0">
                <a:latin typeface="TimesTenLTStd-Bold"/>
              </a:rPr>
              <a:t>S</a:t>
            </a:r>
            <a:endParaRPr lang="vi-VN" sz="3200" i="1" dirty="0"/>
          </a:p>
        </p:txBody>
      </p:sp>
      <p:cxnSp>
        <p:nvCxnSpPr>
          <p:cNvPr id="13" name="Straight Arrow Connector 12"/>
          <p:cNvCxnSpPr/>
          <p:nvPr/>
        </p:nvCxnSpPr>
        <p:spPr>
          <a:xfrm>
            <a:off x="843343" y="5405188"/>
            <a:ext cx="1228062"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3"/>
          <a:stretch>
            <a:fillRect/>
          </a:stretch>
        </p:blipFill>
        <p:spPr>
          <a:xfrm>
            <a:off x="5134796" y="4116556"/>
            <a:ext cx="624811" cy="557429"/>
          </a:xfrm>
          <a:prstGeom prst="rect">
            <a:avLst/>
          </a:prstGeom>
        </p:spPr>
      </p:pic>
      <p:sp>
        <p:nvSpPr>
          <p:cNvPr id="15" name="Rectangle 14"/>
          <p:cNvSpPr/>
          <p:nvPr/>
        </p:nvSpPr>
        <p:spPr>
          <a:xfrm>
            <a:off x="3722502" y="4240854"/>
            <a:ext cx="458780" cy="584775"/>
          </a:xfrm>
          <a:prstGeom prst="rect">
            <a:avLst/>
          </a:prstGeom>
        </p:spPr>
        <p:txBody>
          <a:bodyPr wrap="none">
            <a:spAutoFit/>
          </a:bodyPr>
          <a:lstStyle/>
          <a:p>
            <a:r>
              <a:rPr lang="vi-VN" sz="3200" b="1" i="1" dirty="0">
                <a:latin typeface="TimesTenLTStd-Bold"/>
              </a:rPr>
              <a:t>S</a:t>
            </a:r>
            <a:endParaRPr lang="vi-VN" sz="3200" i="1" dirty="0"/>
          </a:p>
        </p:txBody>
      </p:sp>
      <p:pic>
        <p:nvPicPr>
          <p:cNvPr id="16" name="Picture 15"/>
          <p:cNvPicPr>
            <a:picLocks noChangeAspect="1"/>
          </p:cNvPicPr>
          <p:nvPr/>
        </p:nvPicPr>
        <p:blipFill>
          <a:blip r:embed="rId2"/>
          <a:stretch>
            <a:fillRect/>
          </a:stretch>
        </p:blipFill>
        <p:spPr>
          <a:xfrm>
            <a:off x="148451" y="5040070"/>
            <a:ext cx="695904" cy="689339"/>
          </a:xfrm>
          <a:prstGeom prst="rect">
            <a:avLst/>
          </a:prstGeom>
        </p:spPr>
      </p:pic>
      <p:cxnSp>
        <p:nvCxnSpPr>
          <p:cNvPr id="17" name="Straight Arrow Connector 16"/>
          <p:cNvCxnSpPr/>
          <p:nvPr/>
        </p:nvCxnSpPr>
        <p:spPr>
          <a:xfrm>
            <a:off x="2209800" y="4685415"/>
            <a:ext cx="0" cy="488626"/>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1954652" y="5068429"/>
            <a:ext cx="481222" cy="584775"/>
          </a:xfrm>
          <a:prstGeom prst="rect">
            <a:avLst/>
          </a:prstGeom>
        </p:spPr>
        <p:txBody>
          <a:bodyPr wrap="none">
            <a:spAutoFit/>
          </a:bodyPr>
          <a:lstStyle/>
          <a:p>
            <a:r>
              <a:rPr lang="vi-VN" sz="3200" b="1" i="1" dirty="0">
                <a:latin typeface="TimesTenLTStd-Bold"/>
              </a:rPr>
              <a:t>C</a:t>
            </a:r>
            <a:endParaRPr lang="vi-VN" sz="3200" i="1" dirty="0"/>
          </a:p>
        </p:txBody>
      </p:sp>
      <p:cxnSp>
        <p:nvCxnSpPr>
          <p:cNvPr id="19" name="Straight Arrow Connector 18"/>
          <p:cNvCxnSpPr/>
          <p:nvPr/>
        </p:nvCxnSpPr>
        <p:spPr>
          <a:xfrm flipH="1">
            <a:off x="3951892" y="4748121"/>
            <a:ext cx="12969" cy="42592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4181282" y="5266151"/>
            <a:ext cx="847918"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4"/>
          <a:stretch>
            <a:fillRect/>
          </a:stretch>
        </p:blipFill>
        <p:spPr>
          <a:xfrm>
            <a:off x="304800" y="2503761"/>
            <a:ext cx="5486400" cy="1407672"/>
          </a:xfrm>
          <a:prstGeom prst="rect">
            <a:avLst/>
          </a:prstGeom>
        </p:spPr>
      </p:pic>
      <p:sp>
        <p:nvSpPr>
          <p:cNvPr id="29" name="Rectangle 28"/>
          <p:cNvSpPr/>
          <p:nvPr/>
        </p:nvSpPr>
        <p:spPr>
          <a:xfrm>
            <a:off x="5950657" y="2216773"/>
            <a:ext cx="1808508" cy="461665"/>
          </a:xfrm>
          <a:prstGeom prst="rect">
            <a:avLst/>
          </a:prstGeom>
        </p:spPr>
        <p:txBody>
          <a:bodyPr wrap="none">
            <a:spAutoFit/>
          </a:bodyPr>
          <a:lstStyle/>
          <a:p>
            <a:r>
              <a:rPr lang="vi-VN" sz="2400" dirty="0">
                <a:latin typeface="TimesTenLTStd-Bold"/>
              </a:rPr>
              <a:t>1</a:t>
            </a:r>
            <a:r>
              <a:rPr lang="vi-VN" sz="2400">
                <a:latin typeface="TimesTenLTStd-Bold"/>
              </a:rPr>
              <a:t>. </a:t>
            </a:r>
            <a:r>
              <a:rPr lang="en-US" sz="2400">
                <a:latin typeface="TimesTenLTStd-Bold"/>
              </a:rPr>
              <a:t>Bản rõ</a:t>
            </a:r>
            <a:r>
              <a:rPr lang="vi-VN" sz="2400">
                <a:latin typeface="TimesTenLTStd-Bold"/>
              </a:rPr>
              <a:t>: </a:t>
            </a:r>
            <a:r>
              <a:rPr lang="vi-VN" sz="2400" b="1" i="1" dirty="0">
                <a:solidFill>
                  <a:srgbClr val="0000FF"/>
                </a:solidFill>
                <a:latin typeface="TimesTenLTStd-Bold"/>
              </a:rPr>
              <a:t>P</a:t>
            </a:r>
            <a:endParaRPr lang="vi-VN" sz="2400" b="1" i="1" dirty="0">
              <a:solidFill>
                <a:srgbClr val="0000FF"/>
              </a:solidFill>
            </a:endParaRPr>
          </a:p>
        </p:txBody>
      </p:sp>
      <p:sp>
        <p:nvSpPr>
          <p:cNvPr id="30" name="Rectangle 29"/>
          <p:cNvSpPr/>
          <p:nvPr/>
        </p:nvSpPr>
        <p:spPr>
          <a:xfrm>
            <a:off x="5950657" y="2864212"/>
            <a:ext cx="1638590" cy="1015663"/>
          </a:xfrm>
          <a:prstGeom prst="rect">
            <a:avLst/>
          </a:prstGeom>
        </p:spPr>
        <p:txBody>
          <a:bodyPr wrap="none">
            <a:spAutoFit/>
          </a:bodyPr>
          <a:lstStyle/>
          <a:p>
            <a:r>
              <a:rPr lang="vi-VN" sz="2400" dirty="0">
                <a:latin typeface="TimesTenLTStd-Bold"/>
              </a:rPr>
              <a:t>2</a:t>
            </a:r>
            <a:r>
              <a:rPr lang="vi-VN" sz="2400">
                <a:latin typeface="TimesTenLTStd-Bold"/>
              </a:rPr>
              <a:t>. </a:t>
            </a:r>
            <a:r>
              <a:rPr lang="en-US" sz="2400">
                <a:latin typeface="TimesTenLTStd-Bold"/>
              </a:rPr>
              <a:t>Mã hóa:</a:t>
            </a:r>
            <a:endParaRPr lang="vi-VN" sz="2400" dirty="0">
              <a:latin typeface="TimesTenLTStd-Bold"/>
            </a:endParaRPr>
          </a:p>
          <a:p>
            <a:pPr>
              <a:lnSpc>
                <a:spcPct val="150000"/>
              </a:lnSpc>
            </a:pPr>
            <a:r>
              <a:rPr lang="vi-VN" sz="2400" dirty="0">
                <a:latin typeface="TimesTenLTStd-Bold"/>
              </a:rPr>
              <a:t>        </a:t>
            </a:r>
            <a:endParaRPr lang="vi-VN" sz="2400" b="1" i="1" dirty="0">
              <a:solidFill>
                <a:srgbClr val="0000FF"/>
              </a:solidFill>
              <a:latin typeface="TimesTenLTStd-Bold"/>
            </a:endParaRPr>
          </a:p>
        </p:txBody>
      </p:sp>
      <p:sp>
        <p:nvSpPr>
          <p:cNvPr id="31" name="Rectangle 30"/>
          <p:cNvSpPr/>
          <p:nvPr/>
        </p:nvSpPr>
        <p:spPr>
          <a:xfrm>
            <a:off x="5950657" y="4059409"/>
            <a:ext cx="2803973" cy="461665"/>
          </a:xfrm>
          <a:prstGeom prst="rect">
            <a:avLst/>
          </a:prstGeom>
        </p:spPr>
        <p:txBody>
          <a:bodyPr wrap="none">
            <a:spAutoFit/>
          </a:bodyPr>
          <a:lstStyle/>
          <a:p>
            <a:r>
              <a:rPr lang="vi-VN" sz="2400" dirty="0">
                <a:latin typeface="TimesTenLTStd-Bold"/>
              </a:rPr>
              <a:t>3</a:t>
            </a:r>
            <a:r>
              <a:rPr lang="vi-VN" sz="2400">
                <a:latin typeface="TimesTenLTStd-Bold"/>
              </a:rPr>
              <a:t>. </a:t>
            </a:r>
            <a:r>
              <a:rPr lang="en-US" sz="2400"/>
              <a:t>Khóa: </a:t>
            </a:r>
            <a:r>
              <a:rPr lang="vi-VN" sz="2400" b="1" i="1">
                <a:solidFill>
                  <a:srgbClr val="0000FF"/>
                </a:solidFill>
                <a:latin typeface="TimesTenLTStd-Bold"/>
              </a:rPr>
              <a:t>(</a:t>
            </a:r>
            <a:r>
              <a:rPr lang="vi-VN" sz="2400" b="1" i="1" dirty="0">
                <a:solidFill>
                  <a:srgbClr val="0000FF"/>
                </a:solidFill>
                <a:latin typeface="TimesTenLTStd-Bold"/>
              </a:rPr>
              <a:t>K</a:t>
            </a:r>
            <a:r>
              <a:rPr lang="vi-VN" sz="2400" b="1" i="1" baseline="-25000" dirty="0">
                <a:solidFill>
                  <a:srgbClr val="0000FF"/>
                </a:solidFill>
                <a:latin typeface="TimesTenLTStd-Bold"/>
              </a:rPr>
              <a:t>PU</a:t>
            </a:r>
            <a:r>
              <a:rPr lang="vi-VN" sz="2400" b="1" i="1" dirty="0">
                <a:solidFill>
                  <a:srgbClr val="0000FF"/>
                </a:solidFill>
                <a:latin typeface="TimesTenLTStd-Bold"/>
              </a:rPr>
              <a:t> ,K</a:t>
            </a:r>
            <a:r>
              <a:rPr lang="vi-VN" sz="2400" b="1" i="1" baseline="-25000" dirty="0">
                <a:solidFill>
                  <a:srgbClr val="0000FF"/>
                </a:solidFill>
                <a:latin typeface="TimesTenLTStd-Bold"/>
              </a:rPr>
              <a:t>PR</a:t>
            </a:r>
            <a:r>
              <a:rPr lang="vi-VN" sz="2400" b="1" i="1" dirty="0">
                <a:solidFill>
                  <a:srgbClr val="0000FF"/>
                </a:solidFill>
                <a:latin typeface="TimesTenLTStd-Bold"/>
              </a:rPr>
              <a:t>)</a:t>
            </a:r>
          </a:p>
        </p:txBody>
      </p:sp>
      <p:sp>
        <p:nvSpPr>
          <p:cNvPr id="32" name="Rectangle 31"/>
          <p:cNvSpPr/>
          <p:nvPr/>
        </p:nvSpPr>
        <p:spPr>
          <a:xfrm>
            <a:off x="5950657" y="4663099"/>
            <a:ext cx="1980029" cy="461665"/>
          </a:xfrm>
          <a:prstGeom prst="rect">
            <a:avLst/>
          </a:prstGeom>
        </p:spPr>
        <p:txBody>
          <a:bodyPr wrap="none">
            <a:spAutoFit/>
          </a:bodyPr>
          <a:lstStyle/>
          <a:p>
            <a:r>
              <a:rPr lang="vi-VN" sz="2400" dirty="0">
                <a:latin typeface="TimesTenLTStd-Bold"/>
              </a:rPr>
              <a:t>4</a:t>
            </a:r>
            <a:r>
              <a:rPr lang="vi-VN" sz="2400">
                <a:latin typeface="TimesTenLTStd-Bold"/>
              </a:rPr>
              <a:t>. </a:t>
            </a:r>
            <a:r>
              <a:rPr lang="en-US" sz="2400">
                <a:latin typeface="TimesTenLTStd-Bold"/>
              </a:rPr>
              <a:t>Bản mã</a:t>
            </a:r>
            <a:r>
              <a:rPr lang="vi-VN" sz="2400">
                <a:latin typeface="TimesTenLTStd-Bold"/>
              </a:rPr>
              <a:t>: </a:t>
            </a:r>
            <a:r>
              <a:rPr lang="vi-VN" sz="2400" b="1" i="1" dirty="0">
                <a:solidFill>
                  <a:srgbClr val="0000FF"/>
                </a:solidFill>
                <a:latin typeface="TimesTenLTStd-Bold"/>
              </a:rPr>
              <a:t>C</a:t>
            </a:r>
          </a:p>
        </p:txBody>
      </p:sp>
      <p:sp>
        <p:nvSpPr>
          <p:cNvPr id="33" name="Rectangle 32"/>
          <p:cNvSpPr/>
          <p:nvPr/>
        </p:nvSpPr>
        <p:spPr>
          <a:xfrm>
            <a:off x="5950657" y="5132779"/>
            <a:ext cx="1757212" cy="1200329"/>
          </a:xfrm>
          <a:prstGeom prst="rect">
            <a:avLst/>
          </a:prstGeom>
        </p:spPr>
        <p:txBody>
          <a:bodyPr wrap="none">
            <a:spAutoFit/>
          </a:bodyPr>
          <a:lstStyle/>
          <a:p>
            <a:pPr>
              <a:lnSpc>
                <a:spcPct val="150000"/>
              </a:lnSpc>
            </a:pPr>
            <a:r>
              <a:rPr lang="vi-VN" sz="2400" dirty="0">
                <a:latin typeface="TimesTenLTStd-Bold"/>
              </a:rPr>
              <a:t>5</a:t>
            </a:r>
            <a:r>
              <a:rPr lang="vi-VN" sz="2400">
                <a:latin typeface="TimesTenLTStd-Bold"/>
              </a:rPr>
              <a:t>. </a:t>
            </a:r>
            <a:r>
              <a:rPr lang="en-US" sz="2400"/>
              <a:t>Giải mã</a:t>
            </a:r>
            <a:r>
              <a:rPr lang="vi-VN" sz="2400"/>
              <a:t>:</a:t>
            </a:r>
            <a:r>
              <a:rPr lang="vi-VN" sz="2400">
                <a:latin typeface="TimesTenLTStd-Bold"/>
              </a:rPr>
              <a:t> </a:t>
            </a:r>
            <a:endParaRPr lang="vi-VN" sz="2400" dirty="0">
              <a:latin typeface="TimesTenLTStd-Bold"/>
            </a:endParaRPr>
          </a:p>
          <a:p>
            <a:pPr>
              <a:lnSpc>
                <a:spcPct val="150000"/>
              </a:lnSpc>
            </a:pPr>
            <a:r>
              <a:rPr lang="vi-VN" sz="2400" i="1" dirty="0">
                <a:latin typeface="TimesTenLTStd-Bold"/>
              </a:rPr>
              <a:t>        </a:t>
            </a:r>
            <a:endParaRPr lang="vi-VN" sz="2400" b="1" dirty="0">
              <a:solidFill>
                <a:srgbClr val="0000FF"/>
              </a:solidFill>
              <a:latin typeface="TimesTenLTStd-Bold"/>
            </a:endParaRPr>
          </a:p>
        </p:txBody>
      </p:sp>
      <p:sp>
        <p:nvSpPr>
          <p:cNvPr id="34" name="Rectangle 33"/>
          <p:cNvSpPr/>
          <p:nvPr/>
        </p:nvSpPr>
        <p:spPr>
          <a:xfrm>
            <a:off x="6769952" y="3271053"/>
            <a:ext cx="2441694" cy="553998"/>
          </a:xfrm>
          <a:prstGeom prst="rect">
            <a:avLst/>
          </a:prstGeom>
        </p:spPr>
        <p:txBody>
          <a:bodyPr wrap="none">
            <a:spAutoFit/>
          </a:bodyPr>
          <a:lstStyle/>
          <a:p>
            <a:pPr>
              <a:lnSpc>
                <a:spcPct val="150000"/>
              </a:lnSpc>
            </a:pPr>
            <a:r>
              <a:rPr lang="vi-VN" sz="2000" b="1" i="1">
                <a:solidFill>
                  <a:srgbClr val="7030A0"/>
                </a:solidFill>
                <a:latin typeface="TimesTenLTStd-Bold"/>
              </a:rPr>
              <a:t>    E(K</a:t>
            </a:r>
            <a:r>
              <a:rPr lang="vi-VN" sz="2000" b="1" i="1" baseline="-25000">
                <a:solidFill>
                  <a:srgbClr val="7030A0"/>
                </a:solidFill>
                <a:latin typeface="TimesTenLTStd-Bold"/>
              </a:rPr>
              <a:t>PU </a:t>
            </a:r>
            <a:r>
              <a:rPr lang="vi-VN" sz="2000" b="1" i="1">
                <a:solidFill>
                  <a:srgbClr val="7030A0"/>
                </a:solidFill>
                <a:latin typeface="TimesTenLTStd-Bold"/>
              </a:rPr>
              <a:t>(E(K</a:t>
            </a:r>
            <a:r>
              <a:rPr lang="vi-VN" sz="2000" b="1" i="1" baseline="-25000">
                <a:solidFill>
                  <a:srgbClr val="7030A0"/>
                </a:solidFill>
                <a:latin typeface="TimesTenLTStd-Bold"/>
              </a:rPr>
              <a:t>PR</a:t>
            </a:r>
            <a:r>
              <a:rPr lang="vi-VN" sz="2000" b="1" i="1">
                <a:solidFill>
                  <a:srgbClr val="7030A0"/>
                </a:solidFill>
                <a:latin typeface="TimesTenLTStd-Bold"/>
              </a:rPr>
              <a:t> ,P))</a:t>
            </a:r>
            <a:endParaRPr lang="vi-VN" sz="2000" b="1" i="1" dirty="0">
              <a:solidFill>
                <a:srgbClr val="7030A0"/>
              </a:solidFill>
              <a:latin typeface="TimesTenLTStd-Bold"/>
            </a:endParaRPr>
          </a:p>
        </p:txBody>
      </p:sp>
      <p:sp>
        <p:nvSpPr>
          <p:cNvPr id="35" name="Rectangle 34"/>
          <p:cNvSpPr/>
          <p:nvPr/>
        </p:nvSpPr>
        <p:spPr>
          <a:xfrm>
            <a:off x="5953603" y="3271053"/>
            <a:ext cx="954107" cy="553998"/>
          </a:xfrm>
          <a:prstGeom prst="rect">
            <a:avLst/>
          </a:prstGeom>
        </p:spPr>
        <p:txBody>
          <a:bodyPr wrap="none">
            <a:spAutoFit/>
          </a:bodyPr>
          <a:lstStyle/>
          <a:p>
            <a:pPr>
              <a:lnSpc>
                <a:spcPct val="150000"/>
              </a:lnSpc>
            </a:pPr>
            <a:r>
              <a:rPr lang="vi-VN" sz="2000" b="1" i="1" dirty="0">
                <a:solidFill>
                  <a:srgbClr val="0000FF"/>
                </a:solidFill>
                <a:latin typeface="TimesTenLTStd-Bold"/>
              </a:rPr>
              <a:t>E(K,P)</a:t>
            </a:r>
          </a:p>
        </p:txBody>
      </p:sp>
      <p:sp>
        <p:nvSpPr>
          <p:cNvPr id="36" name="Striped Right Arrow 35"/>
          <p:cNvSpPr/>
          <p:nvPr/>
        </p:nvSpPr>
        <p:spPr>
          <a:xfrm>
            <a:off x="6852645" y="3430199"/>
            <a:ext cx="221823" cy="26408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37" name="Rectangle 36"/>
          <p:cNvSpPr/>
          <p:nvPr/>
        </p:nvSpPr>
        <p:spPr>
          <a:xfrm>
            <a:off x="5943600" y="5825995"/>
            <a:ext cx="982961" cy="400110"/>
          </a:xfrm>
          <a:prstGeom prst="rect">
            <a:avLst/>
          </a:prstGeom>
        </p:spPr>
        <p:txBody>
          <a:bodyPr wrap="none">
            <a:spAutoFit/>
          </a:bodyPr>
          <a:lstStyle/>
          <a:p>
            <a:r>
              <a:rPr lang="vi-VN" sz="2000" b="1" i="1" dirty="0">
                <a:solidFill>
                  <a:srgbClr val="0000FF"/>
                </a:solidFill>
                <a:latin typeface="TimesTenLTStd-Bold"/>
              </a:rPr>
              <a:t>D(K,C)</a:t>
            </a:r>
            <a:endParaRPr lang="vi-VN" sz="2000" dirty="0"/>
          </a:p>
        </p:txBody>
      </p:sp>
      <p:sp>
        <p:nvSpPr>
          <p:cNvPr id="40" name="Striped Right Arrow 39"/>
          <p:cNvSpPr/>
          <p:nvPr/>
        </p:nvSpPr>
        <p:spPr>
          <a:xfrm>
            <a:off x="6879337" y="5894007"/>
            <a:ext cx="221823" cy="26408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41" name="Rectangle 40"/>
          <p:cNvSpPr/>
          <p:nvPr/>
        </p:nvSpPr>
        <p:spPr>
          <a:xfrm>
            <a:off x="7101160" y="5795448"/>
            <a:ext cx="2069797" cy="400110"/>
          </a:xfrm>
          <a:prstGeom prst="rect">
            <a:avLst/>
          </a:prstGeom>
        </p:spPr>
        <p:txBody>
          <a:bodyPr wrap="none">
            <a:spAutoFit/>
          </a:bodyPr>
          <a:lstStyle/>
          <a:p>
            <a:r>
              <a:rPr lang="vi-VN" sz="2000" b="1" i="1" dirty="0">
                <a:solidFill>
                  <a:srgbClr val="7030A0"/>
                </a:solidFill>
                <a:latin typeface="TimesTenLTStd-Bold"/>
              </a:rPr>
              <a:t>D(K</a:t>
            </a:r>
            <a:r>
              <a:rPr lang="vi-VN" sz="2000" b="1" i="1" baseline="-25000" dirty="0">
                <a:solidFill>
                  <a:srgbClr val="7030A0"/>
                </a:solidFill>
                <a:latin typeface="TimesTenLTStd-Bold"/>
              </a:rPr>
              <a:t>PU</a:t>
            </a:r>
            <a:r>
              <a:rPr lang="vi-VN" sz="2000" b="1" i="1" dirty="0">
                <a:solidFill>
                  <a:srgbClr val="7030A0"/>
                </a:solidFill>
                <a:latin typeface="TimesTenLTStd-Bold"/>
              </a:rPr>
              <a:t>(D(K</a:t>
            </a:r>
            <a:r>
              <a:rPr lang="vi-VN" sz="2000" b="1" i="1" baseline="-25000" dirty="0">
                <a:solidFill>
                  <a:srgbClr val="7030A0"/>
                </a:solidFill>
                <a:latin typeface="TimesTenLTStd-Bold"/>
              </a:rPr>
              <a:t>PR</a:t>
            </a:r>
            <a:r>
              <a:rPr lang="vi-VN" sz="2000" b="1" i="1" dirty="0">
                <a:solidFill>
                  <a:srgbClr val="7030A0"/>
                </a:solidFill>
                <a:latin typeface="TimesTenLTStd-Bold"/>
              </a:rPr>
              <a:t> ,C)</a:t>
            </a:r>
            <a:endParaRPr lang="vi-VN" sz="2000" dirty="0">
              <a:solidFill>
                <a:srgbClr val="7030A0"/>
              </a:solidFill>
            </a:endParaRPr>
          </a:p>
        </p:txBody>
      </p:sp>
    </p:spTree>
    <p:extLst>
      <p:ext uri="{BB962C8B-B14F-4D97-AF65-F5344CB8AC3E}">
        <p14:creationId xmlns:p14="http://schemas.microsoft.com/office/powerpoint/2010/main" val="1735174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1000"/>
                                        <p:tgtEl>
                                          <p:spTgt spid="7"/>
                                        </p:tgtEl>
                                      </p:cBhvr>
                                    </p:animEffect>
                                  </p:childTnLst>
                                </p:cTn>
                              </p:par>
                              <p:par>
                                <p:cTn id="8" presetID="16" presetClass="entr" presetSubtype="2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1000"/>
                                        <p:tgtEl>
                                          <p:spTgt spid="8"/>
                                        </p:tgtEl>
                                      </p:cBhvr>
                                    </p:animEffect>
                                  </p:childTnLst>
                                </p:cTn>
                              </p:par>
                              <p:par>
                                <p:cTn id="11" presetID="47"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9" presetClass="path" presetSubtype="0" accel="50000" decel="50000" fill="hold" nodeType="clickEffect">
                                  <p:stCondLst>
                                    <p:cond delay="0"/>
                                  </p:stCondLst>
                                  <p:childTnLst>
                                    <p:animMotion origin="layout" path="M 4.44444E-6 -0.0132 L -0.54497 0.02292 " pathEditMode="relative" rAng="0" ptsTypes="AA">
                                      <p:cBhvr>
                                        <p:cTn id="19" dur="2000" fill="hold"/>
                                        <p:tgtEl>
                                          <p:spTgt spid="5"/>
                                        </p:tgtEl>
                                        <p:attrNameLst>
                                          <p:attrName>ppt_x</p:attrName>
                                          <p:attrName>ppt_y</p:attrName>
                                        </p:attrNameLst>
                                      </p:cBhvr>
                                      <p:rCtr x="-27049" y="1759"/>
                                    </p:animMotion>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arn(inVertical)">
                                      <p:cBhvr>
                                        <p:cTn id="24" dur="1000"/>
                                        <p:tgtEl>
                                          <p:spTgt spid="13"/>
                                        </p:tgtEl>
                                      </p:cBhvr>
                                    </p:animEffect>
                                  </p:childTnLst>
                                </p:cTn>
                              </p:par>
                              <p:par>
                                <p:cTn id="25" presetID="16" presetClass="entr" presetSubtype="21"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arn(inVertical)">
                                      <p:cBhvr>
                                        <p:cTn id="27" dur="1000"/>
                                        <p:tgtEl>
                                          <p:spTgt spid="17"/>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barn(inVertical)">
                                      <p:cBhvr>
                                        <p:cTn id="30" dur="10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arn(inVertical)">
                                      <p:cBhvr>
                                        <p:cTn id="35" dur="750"/>
                                        <p:tgtEl>
                                          <p:spTgt spid="9"/>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barn(inVertical)">
                                      <p:cBhvr>
                                        <p:cTn id="38" dur="750"/>
                                        <p:tgtEl>
                                          <p:spTgt spid="15"/>
                                        </p:tgtEl>
                                      </p:cBhvr>
                                    </p:animEffect>
                                  </p:childTnLst>
                                </p:cTn>
                              </p:par>
                              <p:par>
                                <p:cTn id="39" presetID="16" presetClass="entr" presetSubtype="21"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barn(inVertical)">
                                      <p:cBhvr>
                                        <p:cTn id="41" dur="75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56" presetClass="path" presetSubtype="0" accel="50000" decel="50000" fill="hold" nodeType="clickEffect">
                                  <p:stCondLst>
                                    <p:cond delay="0"/>
                                  </p:stCondLst>
                                  <p:childTnLst>
                                    <p:animMotion origin="layout" path="M -2.77778E-7 4.81481E-6 L 0.52656 -0.02269 " pathEditMode="relative" rAng="0" ptsTypes="AA">
                                      <p:cBhvr>
                                        <p:cTn id="45" dur="2000" fill="hold"/>
                                        <p:tgtEl>
                                          <p:spTgt spid="16"/>
                                        </p:tgtEl>
                                        <p:attrNameLst>
                                          <p:attrName>ppt_x</p:attrName>
                                          <p:attrName>ppt_y</p:attrName>
                                        </p:attrNameLst>
                                      </p:cBhvr>
                                      <p:rCtr x="26319" y="-1134"/>
                                    </p:animMotion>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barn(inVertical)">
                                      <p:cBhvr>
                                        <p:cTn id="50" dur="1000"/>
                                        <p:tgtEl>
                                          <p:spTgt spid="11"/>
                                        </p:tgtEl>
                                      </p:cBhvr>
                                    </p:animEffect>
                                  </p:childTnLst>
                                </p:cTn>
                              </p:par>
                              <p:par>
                                <p:cTn id="51" presetID="16" presetClass="entr" presetSubtype="21"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barn(inVertical)">
                                      <p:cBhvr>
                                        <p:cTn id="53" dur="1000"/>
                                        <p:tgtEl>
                                          <p:spTgt spid="19"/>
                                        </p:tgtEl>
                                      </p:cBhvr>
                                    </p:animEffect>
                                  </p:childTnLst>
                                </p:cTn>
                              </p:par>
                              <p:par>
                                <p:cTn id="54" presetID="16" presetClass="entr" presetSubtype="21" fill="hold"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barn(inVertical)">
                                      <p:cBhvr>
                                        <p:cTn id="56" dur="75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16" presetClass="entr" presetSubtype="21" fill="hold" grpId="0" nodeType="click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barn(inVertical)">
                                      <p:cBhvr>
                                        <p:cTn id="61" dur="1000"/>
                                        <p:tgtEl>
                                          <p:spTgt spid="36"/>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barn(inVertical)">
                                      <p:cBhvr>
                                        <p:cTn id="64" dur="1000"/>
                                        <p:tgtEl>
                                          <p:spTgt spid="34"/>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ntr" presetSubtype="21" fill="hold" grpId="0" nodeType="click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barn(inVertical)">
                                      <p:cBhvr>
                                        <p:cTn id="69" dur="1000"/>
                                        <p:tgtEl>
                                          <p:spTgt spid="40"/>
                                        </p:tgtEl>
                                      </p:cBhvr>
                                    </p:animEffect>
                                  </p:childTnLst>
                                </p:cTn>
                              </p:par>
                              <p:par>
                                <p:cTn id="70" presetID="16" presetClass="entr" presetSubtype="21" fill="hold" grpId="0" nodeType="with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barn(inVertical)">
                                      <p:cBhvr>
                                        <p:cTn id="72"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5" grpId="0"/>
      <p:bldP spid="18" grpId="0"/>
      <p:bldP spid="34" grpId="0"/>
      <p:bldP spid="36" grpId="0" animBg="1"/>
      <p:bldP spid="40" grpId="0" animBg="1"/>
      <p:bldP spid="4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p:sp>
        <p:nvSpPr>
          <p:cNvPr id="3" name="Content Placeholder 2"/>
          <p:cNvSpPr>
            <a:spLocks noGrp="1"/>
          </p:cNvSpPr>
          <p:nvPr>
            <p:ph idx="1"/>
          </p:nvPr>
        </p:nvSpPr>
        <p:spPr>
          <a:xfrm>
            <a:off x="457200" y="914400"/>
            <a:ext cx="8229600" cy="5257800"/>
          </a:xfrm>
        </p:spPr>
        <p:txBody>
          <a:bodyPr/>
          <a:lstStyle/>
          <a:p>
            <a:r>
              <a:rPr lang="en-US"/>
              <a:t>Giới thiệu chung</a:t>
            </a:r>
          </a:p>
          <a:p>
            <a:pPr lvl="1"/>
            <a:r>
              <a:rPr lang="en-US"/>
              <a:t>PKI (Public-Key Cryptosystems)</a:t>
            </a:r>
          </a:p>
          <a:p>
            <a:pPr lvl="2"/>
            <a:r>
              <a:rPr lang="en-US" sz="2200"/>
              <a:t>Chính sách,</a:t>
            </a:r>
            <a:r>
              <a:rPr lang="vi-VN" sz="2200"/>
              <a:t> thiết bị, công nghệ... để tạo</a:t>
            </a:r>
            <a:r>
              <a:rPr lang="en-US" sz="2200"/>
              <a:t>, quản lý, phân phối, lưu trữ, sử dụng, thu hồi </a:t>
            </a:r>
            <a:r>
              <a:rPr lang="en-US" sz="2200" b="1">
                <a:solidFill>
                  <a:srgbClr val="FF0000"/>
                </a:solidFill>
              </a:rPr>
              <a:t>chứng chỉ số </a:t>
            </a:r>
            <a:r>
              <a:rPr lang="en-US" sz="2200"/>
              <a:t>và các khóa tương ứng.</a:t>
            </a:r>
            <a:r>
              <a:rPr lang="vi-VN" sz="2200"/>
              <a:t> </a:t>
            </a:r>
            <a:endParaRPr lang="en-US" sz="2200"/>
          </a:p>
          <a:p>
            <a:pPr lvl="2"/>
            <a:endParaRPr lang="en-US"/>
          </a:p>
          <a:p>
            <a:pPr lvl="2"/>
            <a:endParaRPr lang="en-US"/>
          </a:p>
        </p:txBody>
      </p:sp>
      <p:sp>
        <p:nvSpPr>
          <p:cNvPr id="4" name="Slide Number Placeholder 3"/>
          <p:cNvSpPr>
            <a:spLocks noGrp="1"/>
          </p:cNvSpPr>
          <p:nvPr>
            <p:ph type="sldNum" sz="quarter" idx="10"/>
          </p:nvPr>
        </p:nvSpPr>
        <p:spPr>
          <a:xfrm>
            <a:off x="8841825" y="7489819"/>
            <a:ext cx="457200" cy="365125"/>
          </a:xfrm>
        </p:spPr>
        <p:txBody>
          <a:bodyPr/>
          <a:lstStyle/>
          <a:p>
            <a:fld id="{DF78284D-5FDC-4396-97E9-EA2DB91CCBAD}" type="slidenum">
              <a:rPr lang="en-US" altLang="vi-VN" smtClean="0"/>
              <a:pPr/>
              <a:t>11</a:t>
            </a:fld>
            <a:endParaRPr lang="en-US" altLang="vi-VN"/>
          </a:p>
        </p:txBody>
      </p:sp>
      <p:sp>
        <p:nvSpPr>
          <p:cNvPr id="10" name="Rectangle 9"/>
          <p:cNvSpPr/>
          <p:nvPr/>
        </p:nvSpPr>
        <p:spPr>
          <a:xfrm>
            <a:off x="322084" y="3124200"/>
            <a:ext cx="6764516" cy="677108"/>
          </a:xfrm>
          <a:prstGeom prst="rect">
            <a:avLst/>
          </a:prstGeom>
        </p:spPr>
        <p:txBody>
          <a:bodyPr wrap="square">
            <a:spAutoFit/>
          </a:bodyPr>
          <a:lstStyle/>
          <a:p>
            <a:r>
              <a:rPr lang="en-US" sz="2000" b="1">
                <a:solidFill>
                  <a:srgbClr val="0033CC"/>
                </a:solidFill>
              </a:rPr>
              <a:t>Certificate Authority (CA)</a:t>
            </a:r>
          </a:p>
          <a:p>
            <a:pPr algn="just"/>
            <a:r>
              <a:rPr lang="en-US"/>
              <a:t>  Lưu trữ, phát hành và ký các chứng chỉ số (digital certificates)</a:t>
            </a:r>
          </a:p>
        </p:txBody>
      </p:sp>
      <p:sp>
        <p:nvSpPr>
          <p:cNvPr id="14" name="Rectangle 13"/>
          <p:cNvSpPr/>
          <p:nvPr/>
        </p:nvSpPr>
        <p:spPr>
          <a:xfrm>
            <a:off x="1066800" y="3720046"/>
            <a:ext cx="6535916" cy="677108"/>
          </a:xfrm>
          <a:prstGeom prst="rect">
            <a:avLst/>
          </a:prstGeom>
        </p:spPr>
        <p:txBody>
          <a:bodyPr wrap="square">
            <a:spAutoFit/>
          </a:bodyPr>
          <a:lstStyle/>
          <a:p>
            <a:r>
              <a:rPr lang="en-US" sz="2000" b="1">
                <a:solidFill>
                  <a:srgbClr val="0033CC"/>
                </a:solidFill>
              </a:rPr>
              <a:t>Registration Authority (RA)</a:t>
            </a:r>
          </a:p>
          <a:p>
            <a:r>
              <a:rPr lang="en-US"/>
              <a:t>  Kiểm tra và đăng ký ID cho các chứng chỉ số của người dùng</a:t>
            </a:r>
          </a:p>
        </p:txBody>
      </p:sp>
      <p:sp>
        <p:nvSpPr>
          <p:cNvPr id="16" name="Rectangle 15"/>
          <p:cNvSpPr/>
          <p:nvPr/>
        </p:nvSpPr>
        <p:spPr>
          <a:xfrm>
            <a:off x="1676400" y="4298302"/>
            <a:ext cx="7315200" cy="677108"/>
          </a:xfrm>
          <a:prstGeom prst="rect">
            <a:avLst/>
          </a:prstGeom>
        </p:spPr>
        <p:txBody>
          <a:bodyPr wrap="square">
            <a:spAutoFit/>
          </a:bodyPr>
          <a:lstStyle/>
          <a:p>
            <a:r>
              <a:rPr lang="en-US" sz="2000" b="1">
                <a:solidFill>
                  <a:srgbClr val="0033CC"/>
                </a:solidFill>
              </a:rPr>
              <a:t>Central Directory</a:t>
            </a:r>
          </a:p>
          <a:p>
            <a:r>
              <a:rPr lang="en-US"/>
              <a:t>  Nơi lưu trữ và đánh chỉ mục an toàn cho các khóa của người dùng</a:t>
            </a:r>
          </a:p>
        </p:txBody>
      </p:sp>
      <p:sp>
        <p:nvSpPr>
          <p:cNvPr id="19" name="Rectangle 18"/>
          <p:cNvSpPr/>
          <p:nvPr/>
        </p:nvSpPr>
        <p:spPr>
          <a:xfrm>
            <a:off x="2178352" y="4924260"/>
            <a:ext cx="6576006" cy="677108"/>
          </a:xfrm>
          <a:prstGeom prst="rect">
            <a:avLst/>
          </a:prstGeom>
        </p:spPr>
        <p:txBody>
          <a:bodyPr wrap="square">
            <a:spAutoFit/>
          </a:bodyPr>
          <a:lstStyle/>
          <a:p>
            <a:r>
              <a:rPr lang="en-US" sz="2000" b="1">
                <a:solidFill>
                  <a:srgbClr val="0033CC"/>
                </a:solidFill>
              </a:rPr>
              <a:t>Revocation Services</a:t>
            </a:r>
          </a:p>
          <a:p>
            <a:r>
              <a:rPr lang="en-US"/>
              <a:t>  K</a:t>
            </a:r>
            <a:r>
              <a:rPr lang="vi-VN"/>
              <a:t>iểm tra xem liệu chứng chỉ số </a:t>
            </a:r>
            <a:r>
              <a:rPr lang="en-US"/>
              <a:t>còn </a:t>
            </a:r>
            <a:r>
              <a:rPr lang="vi-VN"/>
              <a:t>tin cậy hay không</a:t>
            </a:r>
            <a:endParaRPr lang="en-US"/>
          </a:p>
        </p:txBody>
      </p:sp>
      <p:sp>
        <p:nvSpPr>
          <p:cNvPr id="22" name="Rectangle 21"/>
          <p:cNvSpPr/>
          <p:nvPr/>
        </p:nvSpPr>
        <p:spPr>
          <a:xfrm>
            <a:off x="2514600" y="5548309"/>
            <a:ext cx="5562600" cy="677108"/>
          </a:xfrm>
          <a:prstGeom prst="rect">
            <a:avLst/>
          </a:prstGeom>
        </p:spPr>
        <p:txBody>
          <a:bodyPr wrap="square">
            <a:spAutoFit/>
          </a:bodyPr>
          <a:lstStyle/>
          <a:p>
            <a:r>
              <a:rPr lang="en-US" sz="2000" b="1">
                <a:solidFill>
                  <a:srgbClr val="0033CC"/>
                </a:solidFill>
              </a:rPr>
              <a:t>Certificate Management system</a:t>
            </a:r>
          </a:p>
          <a:p>
            <a:r>
              <a:rPr lang="en-US"/>
              <a:t>  T</a:t>
            </a:r>
            <a:r>
              <a:rPr lang="vi-VN"/>
              <a:t>ruy cập và phân phối chứng chỉ số được lưu trữ</a:t>
            </a:r>
            <a:endParaRPr lang="en-US"/>
          </a:p>
        </p:txBody>
      </p:sp>
      <p:sp>
        <p:nvSpPr>
          <p:cNvPr id="29" name="Rectangle 28"/>
          <p:cNvSpPr/>
          <p:nvPr/>
        </p:nvSpPr>
        <p:spPr>
          <a:xfrm>
            <a:off x="3180355" y="6137099"/>
            <a:ext cx="4572000" cy="677108"/>
          </a:xfrm>
          <a:prstGeom prst="rect">
            <a:avLst/>
          </a:prstGeom>
        </p:spPr>
        <p:txBody>
          <a:bodyPr>
            <a:spAutoFit/>
          </a:bodyPr>
          <a:lstStyle/>
          <a:p>
            <a:r>
              <a:rPr lang="en-US" sz="2000" b="1">
                <a:solidFill>
                  <a:srgbClr val="0033CC"/>
                </a:solidFill>
              </a:rPr>
              <a:t>Policy</a:t>
            </a:r>
          </a:p>
          <a:p>
            <a:r>
              <a:rPr lang="en-US"/>
              <a:t>  Đặt ra các yêu cầu và thủ tục của PKI</a:t>
            </a:r>
          </a:p>
        </p:txBody>
      </p:sp>
    </p:spTree>
    <p:extLst>
      <p:ext uri="{BB962C8B-B14F-4D97-AF65-F5344CB8AC3E}">
        <p14:creationId xmlns:p14="http://schemas.microsoft.com/office/powerpoint/2010/main" val="2758801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2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up)">
                                      <p:cBhvr>
                                        <p:cTn id="17" dur="20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up)">
                                      <p:cBhvr>
                                        <p:cTn id="22" dur="20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up)">
                                      <p:cBhvr>
                                        <p:cTn id="27" dur="20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up)">
                                      <p:cBhvr>
                                        <p:cTn id="32" dur="2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6" grpId="0"/>
      <p:bldP spid="19" grpId="0"/>
      <p:bldP spid="22" grpId="0"/>
      <p:bldP spid="2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p:sp>
        <p:nvSpPr>
          <p:cNvPr id="3" name="Content Placeholder 2"/>
          <p:cNvSpPr>
            <a:spLocks noGrp="1"/>
          </p:cNvSpPr>
          <p:nvPr>
            <p:ph idx="1"/>
          </p:nvPr>
        </p:nvSpPr>
        <p:spPr/>
        <p:txBody>
          <a:bodyPr/>
          <a:lstStyle/>
          <a:p>
            <a:r>
              <a:rPr lang="en-US"/>
              <a:t>Giới thiệu chung</a:t>
            </a:r>
          </a:p>
          <a:p>
            <a:pPr lvl="1"/>
            <a:r>
              <a:rPr lang="en-US"/>
              <a:t>PKI (Public-Key Cryptosystems)</a:t>
            </a:r>
          </a:p>
          <a:p>
            <a:pPr lvl="2"/>
            <a:r>
              <a:rPr lang="en-US"/>
              <a:t>Chứng chỉ số (Digital Certificate)</a:t>
            </a:r>
          </a:p>
          <a:p>
            <a:pPr lvl="2"/>
            <a:endParaRPr lang="en-US"/>
          </a:p>
        </p:txBody>
      </p:sp>
      <p:sp>
        <p:nvSpPr>
          <p:cNvPr id="4" name="Slide Number Placeholder 3"/>
          <p:cNvSpPr>
            <a:spLocks noGrp="1"/>
          </p:cNvSpPr>
          <p:nvPr>
            <p:ph type="sldNum" sz="quarter" idx="10"/>
          </p:nvPr>
        </p:nvSpPr>
        <p:spPr/>
        <p:txBody>
          <a:bodyPr/>
          <a:lstStyle/>
          <a:p>
            <a:fld id="{DF78284D-5FDC-4396-97E9-EA2DB91CCBAD}" type="slidenum">
              <a:rPr lang="en-US" altLang="vi-VN" smtClean="0"/>
              <a:pPr/>
              <a:t>12</a:t>
            </a:fld>
            <a:endParaRPr lang="en-US" altLang="vi-VN"/>
          </a:p>
        </p:txBody>
      </p:sp>
      <p:sp>
        <p:nvSpPr>
          <p:cNvPr id="5" name="Rectangle 4"/>
          <p:cNvSpPr/>
          <p:nvPr/>
        </p:nvSpPr>
        <p:spPr>
          <a:xfrm>
            <a:off x="1125969" y="3933280"/>
            <a:ext cx="2362200" cy="2362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just"/>
            <a:r>
              <a:rPr lang="en-US">
                <a:solidFill>
                  <a:schemeClr val="tx1"/>
                </a:solidFill>
                <a:latin typeface="Arial" panose="020B0604020202020204" pitchFamily="34" charset="0"/>
                <a:cs typeface="Arial" panose="020B0604020202020204" pitchFamily="34" charset="0"/>
              </a:rPr>
              <a:t>Tên: Nguyen Van A</a:t>
            </a:r>
          </a:p>
          <a:p>
            <a:pPr algn="just"/>
            <a:r>
              <a:rPr lang="en-US">
                <a:solidFill>
                  <a:schemeClr val="tx1"/>
                </a:solidFill>
                <a:latin typeface="Arial" panose="020B0604020202020204" pitchFamily="34" charset="0"/>
                <a:cs typeface="Arial" panose="020B0604020202020204" pitchFamily="34" charset="0"/>
              </a:rPr>
              <a:t>Cơ quan công tác:…</a:t>
            </a:r>
          </a:p>
          <a:p>
            <a:pPr algn="just"/>
            <a:r>
              <a:rPr lang="en-US">
                <a:solidFill>
                  <a:schemeClr val="tx1"/>
                </a:solidFill>
                <a:latin typeface="Arial" panose="020B0604020202020204" pitchFamily="34" charset="0"/>
                <a:cs typeface="Arial" panose="020B0604020202020204" pitchFamily="34" charset="0"/>
              </a:rPr>
              <a:t>Địa chỉ:….</a:t>
            </a:r>
          </a:p>
          <a:p>
            <a:pPr algn="just"/>
            <a:r>
              <a:rPr lang="en-US">
                <a:solidFill>
                  <a:schemeClr val="tx1"/>
                </a:solidFill>
                <a:latin typeface="Arial" panose="020B0604020202020204" pitchFamily="34" charset="0"/>
                <a:cs typeface="Arial" panose="020B0604020202020204" pitchFamily="34" charset="0"/>
              </a:rPr>
              <a:t>Quốc gia:...</a:t>
            </a:r>
          </a:p>
        </p:txBody>
      </p:sp>
      <mc:AlternateContent xmlns:mc="http://schemas.openxmlformats.org/markup-compatibility/2006" xmlns:a14="http://schemas.microsoft.com/office/drawing/2010/main">
        <mc:Choice Requires="a14">
          <p:sp>
            <p:nvSpPr>
              <p:cNvPr id="6" name="Rectangle 5"/>
              <p:cNvSpPr/>
              <p:nvPr/>
            </p:nvSpPr>
            <p:spPr>
              <a:xfrm>
                <a:off x="1278369" y="5152480"/>
                <a:ext cx="2057400" cy="990600"/>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a:p>
                <a:pPr algn="ctr"/>
                <a:endParaRPr lang="en-US">
                  <a:solidFill>
                    <a:schemeClr val="tx1"/>
                  </a:solidFill>
                </a:endParaRPr>
              </a:p>
              <a:p>
                <a:pPr algn="ctr"/>
                <a14:m>
                  <m:oMath xmlns:m="http://schemas.openxmlformats.org/officeDocument/2006/math">
                    <m:sSub>
                      <m:sSubPr>
                        <m:ctrlPr>
                          <a:rPr lang="en-US" sz="2000" i="1" smtClean="0">
                            <a:solidFill>
                              <a:schemeClr val="tx1"/>
                            </a:solidFill>
                            <a:latin typeface="Cambria Math"/>
                          </a:rPr>
                        </m:ctrlPr>
                      </m:sSubPr>
                      <m:e>
                        <m:r>
                          <m:rPr>
                            <m:sty m:val="p"/>
                          </m:rPr>
                          <a:rPr lang="en-US" sz="2000" b="0" i="0" smtClean="0">
                            <a:solidFill>
                              <a:schemeClr val="tx1"/>
                            </a:solidFill>
                            <a:latin typeface="Cambria Math" panose="02040503050406030204" pitchFamily="18" charset="0"/>
                          </a:rPr>
                          <m:t>K</m:t>
                        </m:r>
                      </m:e>
                      <m:sub>
                        <m:r>
                          <m:rPr>
                            <m:sty m:val="p"/>
                          </m:rPr>
                          <a:rPr lang="en-US" sz="2000" b="0" i="0" smtClean="0">
                            <a:solidFill>
                              <a:schemeClr val="tx1"/>
                            </a:solidFill>
                            <a:latin typeface="Cambria Math" panose="02040503050406030204" pitchFamily="18" charset="0"/>
                          </a:rPr>
                          <m:t>PU</m:t>
                        </m:r>
                      </m:sub>
                    </m:sSub>
                  </m:oMath>
                </a14:m>
                <a:r>
                  <a:rPr lang="en-US" sz="2000">
                    <a:solidFill>
                      <a:schemeClr val="tx1"/>
                    </a:solidFill>
                  </a:rPr>
                  <a:t> của A</a:t>
                </a:r>
              </a:p>
            </p:txBody>
          </p:sp>
        </mc:Choice>
        <mc:Fallback xmlns="">
          <p:sp>
            <p:nvSpPr>
              <p:cNvPr id="6" name="Rectangle 5"/>
              <p:cNvSpPr>
                <a:spLocks noRot="1" noChangeAspect="1" noMove="1" noResize="1" noEditPoints="1" noAdjustHandles="1" noChangeArrowheads="1" noChangeShapeType="1" noTextEdit="1"/>
              </p:cNvSpPr>
              <p:nvPr/>
            </p:nvSpPr>
            <p:spPr>
              <a:xfrm>
                <a:off x="1278369" y="5152480"/>
                <a:ext cx="2057400" cy="990600"/>
              </a:xfrm>
              <a:prstGeom prst="rect">
                <a:avLst/>
              </a:prstGeom>
              <a:blipFill>
                <a:blip r:embed="rId3"/>
                <a:stretch>
                  <a:fillRect b="-7229"/>
                </a:stretch>
              </a:blipFill>
              <a:ln w="19050">
                <a:prstDash val="sysDash"/>
              </a:ln>
            </p:spPr>
            <p:txBody>
              <a:bodyPr/>
              <a:lstStyle/>
              <a:p>
                <a:r>
                  <a:rPr lang="en-US">
                    <a:noFill/>
                  </a:rPr>
                  <a:t> </a:t>
                </a:r>
              </a:p>
            </p:txBody>
          </p:sp>
        </mc:Fallback>
      </mc:AlternateContent>
      <p:pic>
        <p:nvPicPr>
          <p:cNvPr id="2054" name="Picture 6" descr="Ahima16 How To Unlock Big Data To Analyze Populations - Green Key  Transparent Transparent PNG - 735x342 - Free Download on Nic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7969" y="5302292"/>
            <a:ext cx="831924" cy="4279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337535" y="2935044"/>
            <a:ext cx="1960134" cy="923330"/>
          </a:xfrm>
          <a:prstGeom prst="rect">
            <a:avLst/>
          </a:prstGeom>
        </p:spPr>
        <p:txBody>
          <a:bodyPr wrap="square">
            <a:spAutoFit/>
          </a:bodyPr>
          <a:lstStyle/>
          <a:p>
            <a:pPr algn="just"/>
            <a:r>
              <a:rPr lang="es-ES" b="1">
                <a:solidFill>
                  <a:srgbClr val="0033CC"/>
                </a:solidFill>
              </a:rPr>
              <a:t>Thông tin định danh và khóa công khai của A</a:t>
            </a:r>
          </a:p>
        </p:txBody>
      </p:sp>
      <p:sp>
        <p:nvSpPr>
          <p:cNvPr id="13" name="Rectangle 12"/>
          <p:cNvSpPr/>
          <p:nvPr/>
        </p:nvSpPr>
        <p:spPr>
          <a:xfrm>
            <a:off x="6019800" y="3151992"/>
            <a:ext cx="2362200" cy="31623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just"/>
            <a:r>
              <a:rPr lang="en-US">
                <a:solidFill>
                  <a:schemeClr val="tx1"/>
                </a:solidFill>
                <a:latin typeface="Arial" panose="020B0604020202020204" pitchFamily="34" charset="0"/>
                <a:cs typeface="Arial" panose="020B0604020202020204" pitchFamily="34" charset="0"/>
              </a:rPr>
              <a:t>Tên: Nguyen Van A</a:t>
            </a:r>
          </a:p>
          <a:p>
            <a:pPr algn="just"/>
            <a:r>
              <a:rPr lang="en-US">
                <a:solidFill>
                  <a:schemeClr val="tx1"/>
                </a:solidFill>
                <a:latin typeface="Arial" panose="020B0604020202020204" pitchFamily="34" charset="0"/>
                <a:cs typeface="Arial" panose="020B0604020202020204" pitchFamily="34" charset="0"/>
              </a:rPr>
              <a:t>Cơ quan công tác:…</a:t>
            </a:r>
          </a:p>
          <a:p>
            <a:pPr algn="just"/>
            <a:r>
              <a:rPr lang="en-US">
                <a:solidFill>
                  <a:schemeClr val="tx1"/>
                </a:solidFill>
                <a:latin typeface="Arial" panose="020B0604020202020204" pitchFamily="34" charset="0"/>
                <a:cs typeface="Arial" panose="020B0604020202020204" pitchFamily="34" charset="0"/>
              </a:rPr>
              <a:t>Địa chỉ:….</a:t>
            </a:r>
          </a:p>
          <a:p>
            <a:pPr algn="just"/>
            <a:r>
              <a:rPr lang="en-US">
                <a:solidFill>
                  <a:schemeClr val="tx1"/>
                </a:solidFill>
                <a:latin typeface="Arial" panose="020B0604020202020204" pitchFamily="34" charset="0"/>
                <a:cs typeface="Arial" panose="020B0604020202020204" pitchFamily="34" charset="0"/>
              </a:rPr>
              <a:t>Quốc gia:...</a:t>
            </a:r>
          </a:p>
        </p:txBody>
      </p:sp>
      <mc:AlternateContent xmlns:mc="http://schemas.openxmlformats.org/markup-compatibility/2006" xmlns:a14="http://schemas.microsoft.com/office/drawing/2010/main">
        <mc:Choice Requires="a14">
          <p:sp>
            <p:nvSpPr>
              <p:cNvPr id="14" name="Rectangle 13"/>
              <p:cNvSpPr/>
              <p:nvPr/>
            </p:nvSpPr>
            <p:spPr>
              <a:xfrm>
                <a:off x="6185199" y="4432285"/>
                <a:ext cx="2057400" cy="990600"/>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a:p>
                <a:pPr algn="ctr"/>
                <a:endParaRPr lang="en-US">
                  <a:solidFill>
                    <a:schemeClr val="tx1"/>
                  </a:solidFill>
                </a:endParaRPr>
              </a:p>
              <a:p>
                <a:pPr algn="ctr"/>
                <a14:m>
                  <m:oMath xmlns:m="http://schemas.openxmlformats.org/officeDocument/2006/math">
                    <m:sSub>
                      <m:sSubPr>
                        <m:ctrlPr>
                          <a:rPr lang="en-US" sz="2000" i="1" smtClean="0">
                            <a:solidFill>
                              <a:schemeClr val="tx1"/>
                            </a:solidFill>
                            <a:latin typeface="Cambria Math"/>
                          </a:rPr>
                        </m:ctrlPr>
                      </m:sSubPr>
                      <m:e>
                        <m:r>
                          <m:rPr>
                            <m:sty m:val="p"/>
                          </m:rPr>
                          <a:rPr lang="en-US" sz="2000" b="0" i="0" smtClean="0">
                            <a:solidFill>
                              <a:schemeClr val="tx1"/>
                            </a:solidFill>
                            <a:latin typeface="Cambria Math" panose="02040503050406030204" pitchFamily="18" charset="0"/>
                          </a:rPr>
                          <m:t>K</m:t>
                        </m:r>
                      </m:e>
                      <m:sub>
                        <m:r>
                          <m:rPr>
                            <m:sty m:val="p"/>
                          </m:rPr>
                          <a:rPr lang="en-US" sz="2000" b="0" i="0" smtClean="0">
                            <a:solidFill>
                              <a:schemeClr val="tx1"/>
                            </a:solidFill>
                            <a:latin typeface="Cambria Math" panose="02040503050406030204" pitchFamily="18" charset="0"/>
                          </a:rPr>
                          <m:t>PU</m:t>
                        </m:r>
                      </m:sub>
                    </m:sSub>
                  </m:oMath>
                </a14:m>
                <a:r>
                  <a:rPr lang="en-US" sz="2000">
                    <a:solidFill>
                      <a:schemeClr val="tx1"/>
                    </a:solidFill>
                  </a:rPr>
                  <a:t> của A</a:t>
                </a:r>
              </a:p>
            </p:txBody>
          </p:sp>
        </mc:Choice>
        <mc:Fallback xmlns="">
          <p:sp>
            <p:nvSpPr>
              <p:cNvPr id="14" name="Rectangle 13"/>
              <p:cNvSpPr>
                <a:spLocks noRot="1" noChangeAspect="1" noMove="1" noResize="1" noEditPoints="1" noAdjustHandles="1" noChangeArrowheads="1" noChangeShapeType="1" noTextEdit="1"/>
              </p:cNvSpPr>
              <p:nvPr/>
            </p:nvSpPr>
            <p:spPr>
              <a:xfrm>
                <a:off x="6185199" y="4432285"/>
                <a:ext cx="2057400" cy="990600"/>
              </a:xfrm>
              <a:prstGeom prst="rect">
                <a:avLst/>
              </a:prstGeom>
              <a:blipFill>
                <a:blip r:embed="rId5"/>
                <a:stretch>
                  <a:fillRect b="-7229"/>
                </a:stretch>
              </a:blipFill>
              <a:ln w="19050">
                <a:prstDash val="sysDash"/>
              </a:ln>
            </p:spPr>
            <p:txBody>
              <a:bodyPr/>
              <a:lstStyle/>
              <a:p>
                <a:r>
                  <a:rPr lang="en-US">
                    <a:noFill/>
                  </a:rPr>
                  <a:t> </a:t>
                </a:r>
              </a:p>
            </p:txBody>
          </p:sp>
        </mc:Fallback>
      </mc:AlternateContent>
      <p:pic>
        <p:nvPicPr>
          <p:cNvPr id="15" name="Picture 6" descr="Ahima16 How To Unlock Big Data To Analyze Populations - Green Key  Transparent Transparent PNG - 735x342 - Free Download on Nic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94799" y="4582097"/>
            <a:ext cx="831924" cy="427923"/>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6172200" y="5572697"/>
            <a:ext cx="2057400" cy="520881"/>
          </a:xfrm>
          <a:prstGeom prst="rect">
            <a:avLst/>
          </a:prstGeom>
          <a:solidFill>
            <a:srgbClr val="FF9999"/>
          </a:soli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rial" panose="020B0604020202020204" pitchFamily="34" charset="0"/>
                <a:cs typeface="Arial" panose="020B0604020202020204" pitchFamily="34" charset="0"/>
              </a:rPr>
              <a:t>Chữ ký số của CA</a:t>
            </a:r>
          </a:p>
        </p:txBody>
      </p:sp>
      <p:sp>
        <p:nvSpPr>
          <p:cNvPr id="11" name="Right Arrow 10"/>
          <p:cNvSpPr/>
          <p:nvPr/>
        </p:nvSpPr>
        <p:spPr>
          <a:xfrm>
            <a:off x="3640568" y="5420272"/>
            <a:ext cx="2226831" cy="4128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015765" y="2759457"/>
            <a:ext cx="2366235" cy="369332"/>
          </a:xfrm>
          <a:prstGeom prst="rect">
            <a:avLst/>
          </a:prstGeom>
        </p:spPr>
        <p:txBody>
          <a:bodyPr wrap="square">
            <a:spAutoFit/>
          </a:bodyPr>
          <a:lstStyle/>
          <a:p>
            <a:pPr algn="just"/>
            <a:r>
              <a:rPr lang="es-ES" b="1">
                <a:solidFill>
                  <a:srgbClr val="FF0066"/>
                </a:solidFill>
              </a:rPr>
              <a:t>Chứng chỉ số của A</a:t>
            </a:r>
          </a:p>
        </p:txBody>
      </p:sp>
      <p:sp>
        <p:nvSpPr>
          <p:cNvPr id="19" name="Rectangle 18"/>
          <p:cNvSpPr/>
          <p:nvPr/>
        </p:nvSpPr>
        <p:spPr>
          <a:xfrm>
            <a:off x="6323256" y="6280674"/>
            <a:ext cx="1960134" cy="369332"/>
          </a:xfrm>
          <a:prstGeom prst="rect">
            <a:avLst/>
          </a:prstGeom>
        </p:spPr>
        <p:txBody>
          <a:bodyPr wrap="square">
            <a:spAutoFit/>
          </a:bodyPr>
          <a:lstStyle/>
          <a:p>
            <a:pPr algn="just"/>
            <a:r>
              <a:rPr lang="es-ES" b="1">
                <a:solidFill>
                  <a:srgbClr val="0033CC"/>
                </a:solidFill>
              </a:rPr>
              <a:t>Được CA ký số</a:t>
            </a:r>
          </a:p>
        </p:txBody>
      </p:sp>
      <p:pic>
        <p:nvPicPr>
          <p:cNvPr id="2058" name="Picture 10" descr="Red Key Clipart Png - (600x252) Png Clipart Downloa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5400000">
            <a:off x="4276003" y="5096732"/>
            <a:ext cx="776124" cy="32597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2" name="Rectangle 21"/>
              <p:cNvSpPr/>
              <p:nvPr/>
            </p:nvSpPr>
            <p:spPr>
              <a:xfrm>
                <a:off x="3773917" y="3933280"/>
                <a:ext cx="1960134" cy="946991"/>
              </a:xfrm>
              <a:prstGeom prst="rect">
                <a:avLst/>
              </a:prstGeom>
            </p:spPr>
            <p:txBody>
              <a:bodyPr wrap="square">
                <a:spAutoFit/>
              </a:bodyPr>
              <a:lstStyle/>
              <a:p>
                <a:pPr algn="just"/>
                <a:r>
                  <a:rPr lang="es-ES"/>
                  <a:t>CA xác minh ID của A và mã hóa bằng </a:t>
                </a:r>
                <a14:m>
                  <m:oMath xmlns:m="http://schemas.openxmlformats.org/officeDocument/2006/math">
                    <m:sSub>
                      <m:sSubPr>
                        <m:ctrlPr>
                          <a:rPr lang="en-US" i="1">
                            <a:latin typeface="Cambria Math"/>
                          </a:rPr>
                        </m:ctrlPr>
                      </m:sSubPr>
                      <m:e>
                        <m:r>
                          <m:rPr>
                            <m:sty m:val="p"/>
                          </m:rPr>
                          <a:rPr lang="en-US">
                            <a:latin typeface="Cambria Math" panose="02040503050406030204" pitchFamily="18" charset="0"/>
                          </a:rPr>
                          <m:t>K</m:t>
                        </m:r>
                      </m:e>
                      <m:sub>
                        <m:r>
                          <m:rPr>
                            <m:sty m:val="p"/>
                          </m:rPr>
                          <a:rPr lang="en-US">
                            <a:latin typeface="Cambria Math" panose="02040503050406030204" pitchFamily="18" charset="0"/>
                          </a:rPr>
                          <m:t>P</m:t>
                        </m:r>
                        <m:r>
                          <m:rPr>
                            <m:sty m:val="p"/>
                          </m:rPr>
                          <a:rPr lang="en-US" b="0" i="0" smtClean="0">
                            <a:latin typeface="Cambria Math" panose="02040503050406030204" pitchFamily="18" charset="0"/>
                          </a:rPr>
                          <m:t>R</m:t>
                        </m:r>
                      </m:sub>
                    </m:sSub>
                  </m:oMath>
                </a14:m>
                <a:r>
                  <a:rPr lang="es-ES"/>
                  <a:t> của CA</a:t>
                </a:r>
              </a:p>
            </p:txBody>
          </p:sp>
        </mc:Choice>
        <mc:Fallback xmlns="">
          <p:sp>
            <p:nvSpPr>
              <p:cNvPr id="22" name="Rectangle 21"/>
              <p:cNvSpPr>
                <a:spLocks noRot="1" noChangeAspect="1" noMove="1" noResize="1" noEditPoints="1" noAdjustHandles="1" noChangeArrowheads="1" noChangeShapeType="1" noTextEdit="1"/>
              </p:cNvSpPr>
              <p:nvPr/>
            </p:nvSpPr>
            <p:spPr>
              <a:xfrm>
                <a:off x="3773917" y="3933280"/>
                <a:ext cx="1960134" cy="946991"/>
              </a:xfrm>
              <a:prstGeom prst="rect">
                <a:avLst/>
              </a:prstGeom>
              <a:blipFill>
                <a:blip r:embed="rId8"/>
                <a:stretch>
                  <a:fillRect l="-2484" t="-3205" r="-2484" b="-6410"/>
                </a:stretch>
              </a:blipFill>
            </p:spPr>
            <p:txBody>
              <a:bodyPr/>
              <a:lstStyle/>
              <a:p>
                <a:r>
                  <a:rPr lang="en-US">
                    <a:noFill/>
                  </a:rPr>
                  <a:t> </a:t>
                </a:r>
              </a:p>
            </p:txBody>
          </p:sp>
        </mc:Fallback>
      </mc:AlternateContent>
    </p:spTree>
    <p:extLst>
      <p:ext uri="{BB962C8B-B14F-4D97-AF65-F5344CB8AC3E}">
        <p14:creationId xmlns:p14="http://schemas.microsoft.com/office/powerpoint/2010/main" val="1244490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35916"/>
            <a:ext cx="8229600" cy="5622925"/>
          </a:xfrm>
        </p:spPr>
        <p:txBody>
          <a:bodyPr/>
          <a:lstStyle/>
          <a:p>
            <a:r>
              <a:rPr lang="en-US"/>
              <a:t>Giới thiệu chung</a:t>
            </a:r>
          </a:p>
          <a:p>
            <a:pPr lvl="1"/>
            <a:r>
              <a:rPr lang="en-US"/>
              <a:t>PKI (Public-Key Cryptosystems)</a:t>
            </a:r>
          </a:p>
          <a:p>
            <a:pPr lvl="2"/>
            <a:r>
              <a:rPr lang="en-US"/>
              <a:t>Chứng chỉ số (Digital Certificate)</a:t>
            </a:r>
          </a:p>
          <a:p>
            <a:pPr lvl="3"/>
            <a:r>
              <a:rPr lang="en-US"/>
              <a:t>Có 3 loại</a:t>
            </a:r>
          </a:p>
          <a:p>
            <a:pPr lvl="4"/>
            <a:r>
              <a:rPr lang="en-US"/>
              <a:t>Chứng chỉ số cá nhân (signing certificates)</a:t>
            </a:r>
          </a:p>
          <a:p>
            <a:pPr lvl="5"/>
            <a:r>
              <a:rPr lang="en-US" sz="1600">
                <a:latin typeface="Arial" panose="020B0604020202020204" pitchFamily="34" charset="0"/>
                <a:cs typeface="Arial" panose="020B0604020202020204" pitchFamily="34" charset="0"/>
              </a:rPr>
              <a:t>Định danh </a:t>
            </a:r>
            <a:r>
              <a:rPr lang="vi-VN" sz="1600">
                <a:latin typeface="Arial" panose="020B0604020202020204" pitchFamily="34" charset="0"/>
                <a:cs typeface="Arial" panose="020B0604020202020204" pitchFamily="34" charset="0"/>
              </a:rPr>
              <a:t>một người và thông tin cá nhân. </a:t>
            </a:r>
            <a:endParaRPr lang="en-US" sz="1600">
              <a:latin typeface="Arial" panose="020B0604020202020204" pitchFamily="34" charset="0"/>
              <a:cs typeface="Arial" panose="020B0604020202020204" pitchFamily="34" charset="0"/>
            </a:endParaRPr>
          </a:p>
          <a:p>
            <a:pPr lvl="5" algn="just"/>
            <a:r>
              <a:rPr lang="en-US" sz="1600">
                <a:latin typeface="Arial" panose="020B0604020202020204" pitchFamily="34" charset="0"/>
                <a:cs typeface="Arial" panose="020B0604020202020204" pitchFamily="34" charset="0"/>
              </a:rPr>
              <a:t>K</a:t>
            </a:r>
            <a:r>
              <a:rPr lang="vi-VN" sz="1600">
                <a:latin typeface="Arial" panose="020B0604020202020204" pitchFamily="34" charset="0"/>
                <a:cs typeface="Arial" panose="020B0604020202020204" pitchFamily="34" charset="0"/>
              </a:rPr>
              <a:t>ý các tài liệu điện tử và email, đồng thời triển khai các cơ chế kiểm soát truy cập đối với thông tin nhạy cảm hoặc có giá trị.</a:t>
            </a:r>
            <a:endParaRPr lang="en-US" sz="1600">
              <a:latin typeface="Arial" panose="020B0604020202020204" pitchFamily="34" charset="0"/>
              <a:cs typeface="Arial" panose="020B0604020202020204" pitchFamily="34" charset="0"/>
            </a:endParaRPr>
          </a:p>
          <a:p>
            <a:pPr lvl="4"/>
            <a:r>
              <a:rPr lang="en-US"/>
              <a:t>Server certificates</a:t>
            </a:r>
          </a:p>
          <a:p>
            <a:pPr lvl="5"/>
            <a:r>
              <a:rPr lang="en-US" sz="1600">
                <a:latin typeface="Arial" panose="020B0604020202020204" pitchFamily="34" charset="0"/>
                <a:cs typeface="Arial" panose="020B0604020202020204" pitchFamily="34" charset="0"/>
              </a:rPr>
              <a:t>Định danh một server (computer) và chứa host name hay IP address. </a:t>
            </a:r>
          </a:p>
          <a:p>
            <a:pPr lvl="5"/>
            <a:r>
              <a:rPr lang="en-US" sz="1600">
                <a:latin typeface="Arial" panose="020B0604020202020204" pitchFamily="34" charset="0"/>
                <a:cs typeface="Arial" panose="020B0604020202020204" pitchFamily="34" charset="0"/>
              </a:rPr>
              <a:t>Được dùng cho SSL một hoặc 2 tầng để đảm bảo truyền dữ liệu an toàn trên mạng.</a:t>
            </a:r>
          </a:p>
          <a:p>
            <a:pPr lvl="4"/>
            <a:r>
              <a:rPr lang="en-US"/>
              <a:t>Encryption certificates </a:t>
            </a:r>
          </a:p>
          <a:p>
            <a:pPr lvl="5"/>
            <a:r>
              <a:rPr lang="en-US" sz="1600">
                <a:latin typeface="Arial" panose="020B0604020202020204" pitchFamily="34" charset="0"/>
                <a:cs typeface="Arial" panose="020B0604020202020204" pitchFamily="34" charset="0"/>
              </a:rPr>
              <a:t>Mã hóa tin sử dụng khóa công khai của bên nhận nhằm đảm bảo tính bí mật của dữ liệu truyền. </a:t>
            </a:r>
          </a:p>
          <a:p>
            <a:pPr lvl="2"/>
            <a:endParaRPr lang="en-US"/>
          </a:p>
        </p:txBody>
      </p:sp>
      <p:sp>
        <p:nvSpPr>
          <p:cNvPr id="2" name="Title 1"/>
          <p:cNvSpPr>
            <a:spLocks noGrp="1"/>
          </p:cNvSpPr>
          <p:nvPr>
            <p:ph type="title"/>
          </p:nvPr>
        </p:nvSpPr>
        <p:spPr/>
        <p:txBody>
          <a:bodyPr/>
          <a:lstStyle/>
          <a:p>
            <a:r>
              <a:rPr lang="en-US"/>
              <a:t>Chương 3</a:t>
            </a:r>
          </a:p>
        </p:txBody>
      </p:sp>
      <p:sp>
        <p:nvSpPr>
          <p:cNvPr id="4" name="Slide Number Placeholder 3"/>
          <p:cNvSpPr>
            <a:spLocks noGrp="1"/>
          </p:cNvSpPr>
          <p:nvPr>
            <p:ph type="sldNum" sz="quarter" idx="10"/>
          </p:nvPr>
        </p:nvSpPr>
        <p:spPr/>
        <p:txBody>
          <a:bodyPr/>
          <a:lstStyle/>
          <a:p>
            <a:fld id="{DF78284D-5FDC-4396-97E9-EA2DB91CCBAD}" type="slidenum">
              <a:rPr lang="en-US" altLang="vi-VN" smtClean="0"/>
              <a:pPr/>
              <a:t>13</a:t>
            </a:fld>
            <a:endParaRPr lang="en-US" altLang="vi-VN"/>
          </a:p>
        </p:txBody>
      </p:sp>
    </p:spTree>
    <p:extLst>
      <p:ext uri="{BB962C8B-B14F-4D97-AF65-F5344CB8AC3E}">
        <p14:creationId xmlns:p14="http://schemas.microsoft.com/office/powerpoint/2010/main" val="1394761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p:sp>
        <p:nvSpPr>
          <p:cNvPr id="3" name="Content Placeholder 2"/>
          <p:cNvSpPr>
            <a:spLocks noGrp="1"/>
          </p:cNvSpPr>
          <p:nvPr>
            <p:ph idx="1"/>
          </p:nvPr>
        </p:nvSpPr>
        <p:spPr/>
        <p:txBody>
          <a:bodyPr/>
          <a:lstStyle/>
          <a:p>
            <a:r>
              <a:rPr lang="en-US"/>
              <a:t>Giới thiệu chung</a:t>
            </a:r>
          </a:p>
          <a:p>
            <a:pPr lvl="1"/>
            <a:r>
              <a:rPr lang="en-US"/>
              <a:t>Các hệ mã khóa công khai và ứng dụng</a:t>
            </a:r>
          </a:p>
          <a:p>
            <a:pPr lvl="1"/>
            <a:endParaRPr lang="en-US"/>
          </a:p>
        </p:txBody>
      </p:sp>
      <p:sp>
        <p:nvSpPr>
          <p:cNvPr id="4" name="Slide Number Placeholder 3"/>
          <p:cNvSpPr>
            <a:spLocks noGrp="1"/>
          </p:cNvSpPr>
          <p:nvPr>
            <p:ph type="sldNum" sz="quarter" idx="10"/>
          </p:nvPr>
        </p:nvSpPr>
        <p:spPr/>
        <p:txBody>
          <a:bodyPr/>
          <a:lstStyle/>
          <a:p>
            <a:fld id="{DF78284D-5FDC-4396-97E9-EA2DB91CCBAD}" type="slidenum">
              <a:rPr lang="en-US" altLang="vi-VN" smtClean="0"/>
              <a:pPr/>
              <a:t>14</a:t>
            </a:fld>
            <a:endParaRPr lang="en-US" altLang="vi-VN"/>
          </a:p>
        </p:txBody>
      </p:sp>
      <p:graphicFrame>
        <p:nvGraphicFramePr>
          <p:cNvPr id="5" name="Table 4"/>
          <p:cNvGraphicFramePr>
            <a:graphicFrameLocks noGrp="1"/>
          </p:cNvGraphicFramePr>
          <p:nvPr>
            <p:extLst>
              <p:ext uri="{D42A27DB-BD31-4B8C-83A1-F6EECF244321}">
                <p14:modId xmlns:p14="http://schemas.microsoft.com/office/powerpoint/2010/main" val="2723365007"/>
              </p:ext>
            </p:extLst>
          </p:nvPr>
        </p:nvGraphicFramePr>
        <p:xfrm>
          <a:off x="342900" y="2514600"/>
          <a:ext cx="8496300" cy="3404250"/>
        </p:xfrm>
        <a:graphic>
          <a:graphicData uri="http://schemas.openxmlformats.org/drawingml/2006/table">
            <a:tbl>
              <a:tblPr firstRow="1" bandRow="1">
                <a:tableStyleId>{5C22544A-7EE6-4342-B048-85BDC9FD1C3A}</a:tableStyleId>
              </a:tblPr>
              <a:tblGrid>
                <a:gridCol w="1181100">
                  <a:extLst>
                    <a:ext uri="{9D8B030D-6E8A-4147-A177-3AD203B41FA5}">
                      <a16:colId xmlns="" xmlns:a16="http://schemas.microsoft.com/office/drawing/2014/main" val="20000"/>
                    </a:ext>
                  </a:extLst>
                </a:gridCol>
                <a:gridCol w="2059014">
                  <a:extLst>
                    <a:ext uri="{9D8B030D-6E8A-4147-A177-3AD203B41FA5}">
                      <a16:colId xmlns="" xmlns:a16="http://schemas.microsoft.com/office/drawing/2014/main" val="20001"/>
                    </a:ext>
                  </a:extLst>
                </a:gridCol>
                <a:gridCol w="1152040">
                  <a:extLst>
                    <a:ext uri="{9D8B030D-6E8A-4147-A177-3AD203B41FA5}">
                      <a16:colId xmlns="" xmlns:a16="http://schemas.microsoft.com/office/drawing/2014/main" val="20002"/>
                    </a:ext>
                  </a:extLst>
                </a:gridCol>
                <a:gridCol w="1800064">
                  <a:extLst>
                    <a:ext uri="{9D8B030D-6E8A-4147-A177-3AD203B41FA5}">
                      <a16:colId xmlns="" xmlns:a16="http://schemas.microsoft.com/office/drawing/2014/main" val="20003"/>
                    </a:ext>
                  </a:extLst>
                </a:gridCol>
                <a:gridCol w="2304082">
                  <a:extLst>
                    <a:ext uri="{9D8B030D-6E8A-4147-A177-3AD203B41FA5}">
                      <a16:colId xmlns="" xmlns:a16="http://schemas.microsoft.com/office/drawing/2014/main" val="20004"/>
                    </a:ext>
                  </a:extLst>
                </a:gridCol>
              </a:tblGrid>
              <a:tr h="658251">
                <a:tc>
                  <a:txBody>
                    <a:bodyPr/>
                    <a:lstStyle/>
                    <a:p>
                      <a:pPr algn="ctr">
                        <a:lnSpc>
                          <a:spcPct val="100000"/>
                        </a:lnSpc>
                      </a:pPr>
                      <a:r>
                        <a:rPr lang="en-US" sz="2000" b="1" i="0" u="none" strike="noStrike" kern="1200" baseline="0">
                          <a:solidFill>
                            <a:schemeClr val="tx1"/>
                          </a:solidFill>
                          <a:latin typeface="Arial" panose="020B0604020202020204" pitchFamily="34" charset="0"/>
                          <a:ea typeface="+mn-ea"/>
                          <a:cs typeface="Arial" panose="020B0604020202020204" pitchFamily="34" charset="0"/>
                        </a:rPr>
                        <a:t>Hệ mã</a:t>
                      </a:r>
                      <a:endParaRPr lang="vi-VN" sz="2000" dirty="0">
                        <a:solidFill>
                          <a:schemeClr val="tx1"/>
                        </a:solidFill>
                        <a:latin typeface="Arial" panose="020B0604020202020204" pitchFamily="34" charset="0"/>
                        <a:cs typeface="Arial"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2000" b="1" i="0" u="none" strike="noStrike" kern="1200" baseline="0">
                          <a:solidFill>
                            <a:schemeClr val="tx1"/>
                          </a:solidFill>
                          <a:latin typeface="Arial" panose="020B0604020202020204" pitchFamily="34" charset="0"/>
                          <a:ea typeface="+mn-ea"/>
                          <a:cs typeface="Arial" panose="020B0604020202020204" pitchFamily="34" charset="0"/>
                        </a:rPr>
                        <a:t>Mã hóa/Giải mã</a:t>
                      </a:r>
                      <a:endParaRPr lang="vi-VN" sz="2000" dirty="0">
                        <a:solidFill>
                          <a:schemeClr val="tx1"/>
                        </a:solidFill>
                        <a:latin typeface="Arial" panose="020B0604020202020204" pitchFamily="34" charset="0"/>
                        <a:cs typeface="Arial"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2000" b="1" i="0" u="none" strike="noStrike" kern="1200" baseline="0">
                          <a:solidFill>
                            <a:schemeClr val="tx1"/>
                          </a:solidFill>
                          <a:latin typeface="Arial" panose="020B0604020202020204" pitchFamily="34" charset="0"/>
                          <a:ea typeface="+mn-ea"/>
                          <a:cs typeface="Arial" panose="020B0604020202020204" pitchFamily="34" charset="0"/>
                        </a:rPr>
                        <a:t>Ký số</a:t>
                      </a:r>
                      <a:endParaRPr lang="vi-VN" sz="2000" dirty="0">
                        <a:solidFill>
                          <a:schemeClr val="tx1"/>
                        </a:solidFill>
                        <a:latin typeface="Arial" panose="020B0604020202020204" pitchFamily="34" charset="0"/>
                        <a:cs typeface="Arial"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2000" b="1" i="0" u="none" strike="noStrike" kern="1200" baseline="0">
                          <a:solidFill>
                            <a:schemeClr val="tx1"/>
                          </a:solidFill>
                          <a:latin typeface="Arial" panose="020B0604020202020204" pitchFamily="34" charset="0"/>
                          <a:ea typeface="+mn-ea"/>
                          <a:cs typeface="Arial" panose="020B0604020202020204" pitchFamily="34" charset="0"/>
                        </a:rPr>
                        <a:t>Trao đổi khóa</a:t>
                      </a:r>
                      <a:endParaRPr lang="vi-VN" sz="2000" dirty="0">
                        <a:solidFill>
                          <a:schemeClr val="tx1"/>
                        </a:solidFill>
                        <a:latin typeface="Arial" panose="020B0604020202020204" pitchFamily="34" charset="0"/>
                        <a:cs typeface="Arial"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2000">
                          <a:solidFill>
                            <a:schemeClr val="tx1"/>
                          </a:solidFill>
                          <a:latin typeface="Arial" panose="020B0604020202020204" pitchFamily="34" charset="0"/>
                          <a:cs typeface="Arial" panose="020B0604020202020204" pitchFamily="34" charset="0"/>
                        </a:rPr>
                        <a:t>Hàm</a:t>
                      </a:r>
                      <a:r>
                        <a:rPr lang="en-US" sz="2000" baseline="0">
                          <a:solidFill>
                            <a:schemeClr val="tx1"/>
                          </a:solidFill>
                          <a:latin typeface="Arial" panose="020B0604020202020204" pitchFamily="34" charset="0"/>
                          <a:cs typeface="Arial" panose="020B0604020202020204" pitchFamily="34" charset="0"/>
                        </a:rPr>
                        <a:t> một chiều</a:t>
                      </a:r>
                      <a:endParaRPr lang="vi-VN" sz="2000" dirty="0">
                        <a:solidFill>
                          <a:schemeClr val="tx1"/>
                        </a:solidFill>
                        <a:latin typeface="Arial" panose="020B0604020202020204" pitchFamily="34" charset="0"/>
                        <a:cs typeface="Arial"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r h="512824">
                <a:tc>
                  <a:txBody>
                    <a:bodyPr/>
                    <a:lstStyle/>
                    <a:p>
                      <a:pPr algn="ctr">
                        <a:lnSpc>
                          <a:spcPct val="100000"/>
                        </a:lnSpc>
                      </a:pPr>
                      <a:r>
                        <a:rPr lang="vi-VN" sz="2000" b="0" i="0" u="none" strike="noStrike" kern="1200" baseline="0" dirty="0">
                          <a:solidFill>
                            <a:schemeClr val="dk1"/>
                          </a:solidFill>
                          <a:latin typeface="Arial" panose="020B0604020202020204" pitchFamily="34" charset="0"/>
                          <a:ea typeface="+mn-ea"/>
                          <a:cs typeface="Arial" panose="020B0604020202020204" pitchFamily="34" charset="0"/>
                        </a:rPr>
                        <a:t>RSA</a:t>
                      </a:r>
                      <a:endParaRPr lang="vi-VN" sz="2000" b="0" dirty="0">
                        <a:latin typeface="Arial" panose="020B0604020202020204" pitchFamily="34" charset="0"/>
                        <a:cs typeface="Arial"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vi-VN" sz="2000" b="0" i="0" u="none" strike="noStrike" kern="1200" baseline="0">
                          <a:solidFill>
                            <a:schemeClr val="tx1"/>
                          </a:solidFill>
                          <a:latin typeface="+mn-lt"/>
                          <a:ea typeface="+mn-ea"/>
                          <a:cs typeface="+mn-cs"/>
                          <a:sym typeface="Wingdings" panose="05000000000000000000" pitchFamily="2" charset="2"/>
                        </a:rPr>
                        <a:t></a:t>
                      </a:r>
                      <a:endParaRPr lang="vi-VN" sz="2000" b="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vi-VN" sz="2000" b="0" i="0" u="none" strike="noStrike" kern="1200" baseline="0">
                          <a:solidFill>
                            <a:schemeClr val="tx1"/>
                          </a:solidFill>
                          <a:latin typeface="+mn-lt"/>
                          <a:ea typeface="+mn-ea"/>
                          <a:cs typeface="+mn-cs"/>
                          <a:sym typeface="Wingdings" panose="05000000000000000000" pitchFamily="2" charset="2"/>
                        </a:rPr>
                        <a:t></a:t>
                      </a:r>
                      <a:endParaRPr lang="vi-VN" sz="2000" b="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vi-VN" sz="2000" b="0" i="0" u="none" strike="noStrike" kern="1200" baseline="0">
                          <a:solidFill>
                            <a:schemeClr val="tx1"/>
                          </a:solidFill>
                          <a:latin typeface="+mn-lt"/>
                          <a:ea typeface="+mn-ea"/>
                          <a:cs typeface="+mn-cs"/>
                          <a:sym typeface="Wingdings" panose="05000000000000000000" pitchFamily="2" charset="2"/>
                        </a:rPr>
                        <a:t></a:t>
                      </a:r>
                      <a:endParaRPr lang="vi-VN" sz="2000" b="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vi-VN" sz="2000" b="0" i="0" dirty="0">
                          <a:solidFill>
                            <a:schemeClr val="tx1"/>
                          </a:solidFill>
                        </a:rPr>
                        <a:t>n=pxq</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749687">
                <a:tc>
                  <a:txBody>
                    <a:bodyPr/>
                    <a:lstStyle/>
                    <a:p>
                      <a:pPr algn="ctr">
                        <a:lnSpc>
                          <a:spcPct val="100000"/>
                        </a:lnSpc>
                      </a:pPr>
                      <a:r>
                        <a:rPr lang="vi-VN" sz="2000" b="0" i="0" u="none" strike="noStrike" kern="1200" baseline="0" dirty="0">
                          <a:solidFill>
                            <a:schemeClr val="dk1"/>
                          </a:solidFill>
                          <a:latin typeface="Arial" panose="020B0604020202020204" pitchFamily="34" charset="0"/>
                          <a:ea typeface="+mn-ea"/>
                          <a:cs typeface="Arial" panose="020B0604020202020204" pitchFamily="34" charset="0"/>
                        </a:rPr>
                        <a:t>Diffie-Hellman</a:t>
                      </a:r>
                      <a:endParaRPr lang="vi-VN" sz="2000" b="0" dirty="0">
                        <a:latin typeface="Arial" panose="020B0604020202020204" pitchFamily="34" charset="0"/>
                        <a:cs typeface="Arial"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endParaRPr lang="vi-VN" sz="2000" b="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vi-VN" sz="2000" b="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vi-VN" sz="2000" b="0" i="0" u="none" strike="noStrike" kern="1200" baseline="0">
                          <a:solidFill>
                            <a:schemeClr val="tx1"/>
                          </a:solidFill>
                          <a:latin typeface="+mn-lt"/>
                          <a:ea typeface="+mn-ea"/>
                          <a:cs typeface="+mn-cs"/>
                          <a:sym typeface="Wingdings" panose="05000000000000000000" pitchFamily="2" charset="2"/>
                        </a:rPr>
                        <a:t></a:t>
                      </a:r>
                      <a:endParaRPr lang="vi-VN" sz="2000" b="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vi-VN" sz="2000" b="0" i="0" u="none" strike="noStrike" kern="1200" baseline="0" dirty="0">
                          <a:solidFill>
                            <a:schemeClr val="tx1"/>
                          </a:solidFill>
                          <a:latin typeface="+mn-lt"/>
                          <a:ea typeface="+mn-ea"/>
                          <a:cs typeface="+mn-cs"/>
                        </a:rPr>
                        <a:t>y = g</a:t>
                      </a:r>
                      <a:r>
                        <a:rPr lang="vi-VN" sz="2000" b="0" i="0" u="none" strike="noStrike" kern="1200" baseline="30000" dirty="0">
                          <a:solidFill>
                            <a:schemeClr val="tx1"/>
                          </a:solidFill>
                          <a:latin typeface="+mn-lt"/>
                          <a:ea typeface="+mn-ea"/>
                          <a:cs typeface="+mn-cs"/>
                        </a:rPr>
                        <a:t>x</a:t>
                      </a:r>
                      <a:r>
                        <a:rPr lang="vi-VN" sz="2000" b="0" i="0" u="none" strike="noStrike" kern="1200" baseline="0" dirty="0">
                          <a:solidFill>
                            <a:schemeClr val="tx1"/>
                          </a:solidFill>
                          <a:latin typeface="+mn-lt"/>
                          <a:ea typeface="+mn-ea"/>
                          <a:cs typeface="+mn-cs"/>
                        </a:rPr>
                        <a:t> mod p</a:t>
                      </a:r>
                      <a:endParaRPr lang="vi-VN" sz="2000" b="0" i="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611160">
                <a:tc>
                  <a:txBody>
                    <a:bodyPr/>
                    <a:lstStyle/>
                    <a:p>
                      <a:pPr algn="ctr">
                        <a:lnSpc>
                          <a:spcPct val="100000"/>
                        </a:lnSpc>
                      </a:pPr>
                      <a:r>
                        <a:rPr lang="vi-VN" sz="2000" b="0" i="0" u="none" strike="noStrike" kern="1200" baseline="0" dirty="0">
                          <a:solidFill>
                            <a:schemeClr val="dk1"/>
                          </a:solidFill>
                          <a:latin typeface="Arial" panose="020B0604020202020204" pitchFamily="34" charset="0"/>
                          <a:ea typeface="+mn-ea"/>
                          <a:cs typeface="Arial" panose="020B0604020202020204" pitchFamily="34" charset="0"/>
                        </a:rPr>
                        <a:t>ElGamal </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vi-VN" sz="2000" b="0" i="0" u="none" strike="noStrike" kern="1200" baseline="0">
                          <a:solidFill>
                            <a:schemeClr val="tx1"/>
                          </a:solidFill>
                          <a:latin typeface="+mn-lt"/>
                          <a:ea typeface="+mn-ea"/>
                          <a:cs typeface="+mn-cs"/>
                          <a:sym typeface="Wingdings" panose="05000000000000000000" pitchFamily="2" charset="2"/>
                        </a:rPr>
                        <a:t></a:t>
                      </a:r>
                      <a:endParaRPr lang="vi-VN" sz="2000" b="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vi-VN" sz="2000" b="0" i="0" u="none" strike="noStrike" kern="1200" baseline="0">
                          <a:solidFill>
                            <a:schemeClr val="tx1"/>
                          </a:solidFill>
                          <a:latin typeface="+mn-lt"/>
                          <a:ea typeface="+mn-ea"/>
                          <a:cs typeface="+mn-cs"/>
                          <a:sym typeface="Wingdings" panose="05000000000000000000" pitchFamily="2" charset="2"/>
                        </a:rPr>
                        <a:t></a:t>
                      </a:r>
                      <a:endParaRPr lang="vi-VN" sz="2000" b="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vi-VN" sz="2000" b="0" i="0" u="none" strike="noStrike" kern="1200" baseline="0">
                          <a:solidFill>
                            <a:schemeClr val="tx1"/>
                          </a:solidFill>
                          <a:latin typeface="+mn-lt"/>
                          <a:ea typeface="+mn-ea"/>
                          <a:cs typeface="+mn-cs"/>
                          <a:sym typeface="Wingdings" panose="05000000000000000000" pitchFamily="2" charset="2"/>
                        </a:rPr>
                        <a:t></a:t>
                      </a:r>
                      <a:endParaRPr lang="vi-VN" sz="2000" b="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vi-VN" sz="2000" b="0" i="0" u="none" strike="noStrike" kern="1200" baseline="0" dirty="0">
                          <a:solidFill>
                            <a:schemeClr val="tx1"/>
                          </a:solidFill>
                          <a:latin typeface="+mn-lt"/>
                          <a:ea typeface="+mn-ea"/>
                          <a:cs typeface="+mn-cs"/>
                        </a:rPr>
                        <a:t>y = g</a:t>
                      </a:r>
                      <a:r>
                        <a:rPr lang="vi-VN" sz="2000" b="0" i="0" u="none" strike="noStrike" kern="1200" baseline="30000" dirty="0">
                          <a:solidFill>
                            <a:schemeClr val="tx1"/>
                          </a:solidFill>
                          <a:latin typeface="+mn-lt"/>
                          <a:ea typeface="+mn-ea"/>
                          <a:cs typeface="+mn-cs"/>
                        </a:rPr>
                        <a:t>x</a:t>
                      </a:r>
                      <a:r>
                        <a:rPr lang="vi-VN" sz="2000" b="0" i="0" u="none" strike="noStrike" kern="1200" baseline="0" dirty="0">
                          <a:solidFill>
                            <a:schemeClr val="tx1"/>
                          </a:solidFill>
                          <a:latin typeface="+mn-lt"/>
                          <a:ea typeface="+mn-ea"/>
                          <a:cs typeface="+mn-cs"/>
                        </a:rPr>
                        <a:t> mod p</a:t>
                      </a:r>
                      <a:endParaRPr lang="vi-VN" sz="2000" b="0" i="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829539">
                <a:tc>
                  <a:txBody>
                    <a:bodyPr/>
                    <a:lstStyle/>
                    <a:p>
                      <a:pPr algn="ctr">
                        <a:lnSpc>
                          <a:spcPct val="100000"/>
                        </a:lnSpc>
                      </a:pPr>
                      <a:r>
                        <a:rPr lang="vi-VN" sz="2000" b="0" i="0" u="none" strike="noStrike" kern="1200" baseline="0" dirty="0">
                          <a:solidFill>
                            <a:schemeClr val="dk1"/>
                          </a:solidFill>
                          <a:latin typeface="Arial" panose="020B0604020202020204" pitchFamily="34" charset="0"/>
                          <a:ea typeface="+mn-ea"/>
                          <a:cs typeface="Arial" panose="020B0604020202020204" pitchFamily="34" charset="0"/>
                        </a:rPr>
                        <a:t>Elliptic Curve</a:t>
                      </a:r>
                      <a:endParaRPr lang="vi-VN" sz="2000" b="0" dirty="0">
                        <a:latin typeface="Arial" panose="020B0604020202020204" pitchFamily="34" charset="0"/>
                        <a:cs typeface="Arial"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vi-VN" sz="2000" b="0" i="0" u="none" strike="noStrike" kern="1200" baseline="0">
                          <a:solidFill>
                            <a:schemeClr val="tx1"/>
                          </a:solidFill>
                          <a:latin typeface="+mn-lt"/>
                          <a:ea typeface="+mn-ea"/>
                          <a:cs typeface="+mn-cs"/>
                          <a:sym typeface="Wingdings" panose="05000000000000000000" pitchFamily="2" charset="2"/>
                        </a:rPr>
                        <a:t></a:t>
                      </a:r>
                      <a:endParaRPr lang="vi-VN" sz="2000" b="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vi-VN" sz="2000" b="0" i="0" u="none" strike="noStrike" kern="1200" baseline="0">
                          <a:solidFill>
                            <a:schemeClr val="tx1"/>
                          </a:solidFill>
                          <a:latin typeface="+mn-lt"/>
                          <a:ea typeface="+mn-ea"/>
                          <a:cs typeface="+mn-cs"/>
                          <a:sym typeface="Wingdings" panose="05000000000000000000" pitchFamily="2" charset="2"/>
                        </a:rPr>
                        <a:t></a:t>
                      </a:r>
                      <a:endParaRPr lang="vi-VN" sz="2000" b="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vi-VN" sz="2000" b="0" i="0" u="none" strike="noStrike" kern="1200" baseline="0">
                          <a:solidFill>
                            <a:schemeClr val="tx1"/>
                          </a:solidFill>
                          <a:latin typeface="+mn-lt"/>
                          <a:ea typeface="+mn-ea"/>
                          <a:cs typeface="+mn-cs"/>
                          <a:sym typeface="Wingdings" panose="05000000000000000000" pitchFamily="2" charset="2"/>
                        </a:rPr>
                        <a:t></a:t>
                      </a:r>
                      <a:endParaRPr lang="vi-VN" sz="2000" b="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endParaRPr lang="vi-VN" sz="2000" b="0" i="0" u="none" strike="noStrike" kern="1200" baseline="0" dirty="0">
                        <a:solidFill>
                          <a:schemeClr val="dk1"/>
                        </a:solidFill>
                        <a:latin typeface="+mn-lt"/>
                        <a:ea typeface="+mn-ea"/>
                        <a:cs typeface="+mn-cs"/>
                      </a:endParaRPr>
                    </a:p>
                    <a:p>
                      <a:pPr>
                        <a:lnSpc>
                          <a:spcPct val="100000"/>
                        </a:lnSpc>
                      </a:pPr>
                      <a:r>
                        <a:rPr lang="vi-VN" sz="2000" b="0" i="0" u="none" strike="noStrike" kern="1200" baseline="0" dirty="0">
                          <a:solidFill>
                            <a:schemeClr val="tx1"/>
                          </a:solidFill>
                          <a:latin typeface="+mn-lt"/>
                          <a:ea typeface="+mn-ea"/>
                          <a:cs typeface="+mn-cs"/>
                        </a:rPr>
                        <a:t>Q = k x </a:t>
                      </a:r>
                      <a:r>
                        <a:rPr lang="vi-VN" sz="2000" b="0" i="0" u="none" strike="noStrike" kern="1200" baseline="0">
                          <a:solidFill>
                            <a:schemeClr val="tx1"/>
                          </a:solidFill>
                          <a:latin typeface="+mn-lt"/>
                          <a:ea typeface="+mn-ea"/>
                          <a:cs typeface="+mn-cs"/>
                        </a:rPr>
                        <a:t>P </a:t>
                      </a:r>
                      <a:endParaRPr lang="vi-VN" sz="2000" b="0" i="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bl>
          </a:graphicData>
        </a:graphic>
      </p:graphicFrame>
      <p:sp>
        <p:nvSpPr>
          <p:cNvPr id="7" name="Rectangle 6"/>
          <p:cNvSpPr/>
          <p:nvPr/>
        </p:nvSpPr>
        <p:spPr>
          <a:xfrm>
            <a:off x="4800600" y="6024858"/>
            <a:ext cx="1805302" cy="523220"/>
          </a:xfrm>
          <a:prstGeom prst="rect">
            <a:avLst/>
          </a:prstGeom>
        </p:spPr>
        <p:txBody>
          <a:bodyPr wrap="none">
            <a:spAutoFit/>
          </a:bodyPr>
          <a:lstStyle/>
          <a:p>
            <a:r>
              <a:rPr lang="vi-VN" sz="2800" b="1" dirty="0">
                <a:solidFill>
                  <a:srgbClr val="7030A0"/>
                </a:solidFill>
                <a:latin typeface="Cambria,Italic"/>
              </a:rPr>
              <a:t>K</a:t>
            </a:r>
            <a:r>
              <a:rPr lang="vi-VN" sz="2800" b="1" baseline="-25000" dirty="0">
                <a:solidFill>
                  <a:srgbClr val="7030A0"/>
                </a:solidFill>
                <a:latin typeface="Cambria,Italic"/>
              </a:rPr>
              <a:t>R</a:t>
            </a:r>
            <a:r>
              <a:rPr lang="vi-VN" sz="2800" b="1" dirty="0">
                <a:solidFill>
                  <a:srgbClr val="7030A0"/>
                </a:solidFill>
                <a:latin typeface="Cambria,Italic"/>
              </a:rPr>
              <a:t> </a:t>
            </a:r>
            <a:r>
              <a:rPr lang="vi-VN" sz="2800" b="1" dirty="0">
                <a:solidFill>
                  <a:srgbClr val="7030A0"/>
                </a:solidFill>
                <a:latin typeface="Times New Roman" panose="02020603050405020304" pitchFamily="18" charset="0"/>
              </a:rPr>
              <a:t>= f(</a:t>
            </a:r>
            <a:r>
              <a:rPr lang="vi-VN" sz="2800" b="1" dirty="0">
                <a:solidFill>
                  <a:srgbClr val="7030A0"/>
                </a:solidFill>
                <a:latin typeface="Cambria,Italic"/>
              </a:rPr>
              <a:t>K</a:t>
            </a:r>
            <a:r>
              <a:rPr lang="vi-VN" sz="2800" b="1" baseline="-25000" dirty="0">
                <a:solidFill>
                  <a:srgbClr val="7030A0"/>
                </a:solidFill>
                <a:latin typeface="Cambria,Italic"/>
              </a:rPr>
              <a:t>U</a:t>
            </a:r>
            <a:r>
              <a:rPr lang="vi-VN" sz="2800" b="1" dirty="0">
                <a:solidFill>
                  <a:srgbClr val="7030A0"/>
                </a:solidFill>
                <a:latin typeface="Times New Roman" panose="02020603050405020304" pitchFamily="18" charset="0"/>
              </a:rPr>
              <a:t>)</a:t>
            </a:r>
            <a:endParaRPr lang="vi-VN" sz="2800" b="1" dirty="0">
              <a:solidFill>
                <a:srgbClr val="7030A0"/>
              </a:solidFill>
            </a:endParaRPr>
          </a:p>
        </p:txBody>
      </p:sp>
      <p:sp>
        <p:nvSpPr>
          <p:cNvPr id="8" name="Rectangle 7"/>
          <p:cNvSpPr/>
          <p:nvPr/>
        </p:nvSpPr>
        <p:spPr>
          <a:xfrm>
            <a:off x="2232547" y="6039505"/>
            <a:ext cx="2539478" cy="523220"/>
          </a:xfrm>
          <a:prstGeom prst="rect">
            <a:avLst/>
          </a:prstGeom>
        </p:spPr>
        <p:txBody>
          <a:bodyPr wrap="none">
            <a:spAutoFit/>
          </a:bodyPr>
          <a:lstStyle/>
          <a:p>
            <a:r>
              <a:rPr lang="en-US" sz="2800" b="1">
                <a:solidFill>
                  <a:srgbClr val="0000FF"/>
                </a:solidFill>
                <a:latin typeface="Times New Roman" panose="02020603050405020304" pitchFamily="18" charset="0"/>
              </a:rPr>
              <a:t>Hàm một chiều</a:t>
            </a:r>
            <a:endParaRPr lang="vi-VN" sz="2800" b="1" dirty="0">
              <a:solidFill>
                <a:srgbClr val="0000FF"/>
              </a:solidFill>
            </a:endParaRPr>
          </a:p>
        </p:txBody>
      </p:sp>
    </p:spTree>
    <p:extLst>
      <p:ext uri="{BB962C8B-B14F-4D97-AF65-F5344CB8AC3E}">
        <p14:creationId xmlns:p14="http://schemas.microsoft.com/office/powerpoint/2010/main" val="2603766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980175-CA3F-4461-AE5C-EE424CA14C15}"/>
              </a:ext>
            </a:extLst>
          </p:cNvPr>
          <p:cNvSpPr>
            <a:spLocks noGrp="1"/>
          </p:cNvSpPr>
          <p:nvPr>
            <p:ph type="title"/>
          </p:nvPr>
        </p:nvSpPr>
        <p:spPr/>
        <p:txBody>
          <a:bodyPr/>
          <a:lstStyle/>
          <a:p>
            <a:r>
              <a:rPr lang="vi-VN" dirty="0"/>
              <a:t>Thông tin môn học</a:t>
            </a:r>
          </a:p>
        </p:txBody>
      </p:sp>
      <p:sp>
        <p:nvSpPr>
          <p:cNvPr id="3" name="Content Placeholder 2">
            <a:extLst>
              <a:ext uri="{FF2B5EF4-FFF2-40B4-BE49-F238E27FC236}">
                <a16:creationId xmlns="" xmlns:a16="http://schemas.microsoft.com/office/drawing/2014/main" id="{78A77FD4-C619-4E68-9CEA-4057EB946685}"/>
              </a:ext>
            </a:extLst>
          </p:cNvPr>
          <p:cNvSpPr>
            <a:spLocks noGrp="1"/>
          </p:cNvSpPr>
          <p:nvPr>
            <p:ph idx="1"/>
          </p:nvPr>
        </p:nvSpPr>
        <p:spPr>
          <a:xfrm>
            <a:off x="381000" y="990600"/>
            <a:ext cx="8305800" cy="5257800"/>
          </a:xfrm>
        </p:spPr>
        <p:txBody>
          <a:bodyPr/>
          <a:lstStyle/>
          <a:p>
            <a:r>
              <a:rPr lang="vi-VN"/>
              <a:t>Chương </a:t>
            </a:r>
            <a:r>
              <a:rPr lang="en-US"/>
              <a:t>3</a:t>
            </a:r>
            <a:r>
              <a:rPr lang="vi-VN"/>
              <a:t>: </a:t>
            </a:r>
            <a:r>
              <a:rPr lang="en-US"/>
              <a:t>M</a:t>
            </a:r>
            <a:r>
              <a:rPr lang="vi-VN"/>
              <a:t>ật mã khóa công khai</a:t>
            </a:r>
            <a:endParaRPr lang="en-US"/>
          </a:p>
          <a:p>
            <a:pPr lvl="1"/>
            <a:r>
              <a:rPr lang="en-US">
                <a:solidFill>
                  <a:schemeClr val="bg1">
                    <a:lumMod val="75000"/>
                  </a:schemeClr>
                </a:solidFill>
              </a:rPr>
              <a:t>Giới thiệu chung</a:t>
            </a:r>
          </a:p>
          <a:p>
            <a:pPr lvl="1"/>
            <a:r>
              <a:rPr lang="en-US"/>
              <a:t>Hệ mã RSA</a:t>
            </a:r>
          </a:p>
          <a:p>
            <a:pPr lvl="1"/>
            <a:r>
              <a:rPr lang="en-US">
                <a:solidFill>
                  <a:schemeClr val="bg1">
                    <a:lumMod val="75000"/>
                  </a:schemeClr>
                </a:solidFill>
              </a:rPr>
              <a:t>Hệ mã Diffie-Hellman</a:t>
            </a:r>
          </a:p>
          <a:p>
            <a:pPr lvl="1"/>
            <a:r>
              <a:rPr lang="en-US">
                <a:solidFill>
                  <a:schemeClr val="bg1">
                    <a:lumMod val="75000"/>
                  </a:schemeClr>
                </a:solidFill>
              </a:rPr>
              <a:t>Hệ mã ElGamal</a:t>
            </a:r>
          </a:p>
          <a:p>
            <a:pPr lvl="1"/>
            <a:r>
              <a:rPr lang="en-US">
                <a:solidFill>
                  <a:schemeClr val="bg1">
                    <a:lumMod val="75000"/>
                  </a:schemeClr>
                </a:solidFill>
              </a:rPr>
              <a:t>Hệ mã đường cong Ellip (Elliptic Curve)</a:t>
            </a:r>
          </a:p>
          <a:p>
            <a:pPr lvl="1"/>
            <a:endParaRPr lang="en-US"/>
          </a:p>
          <a:p>
            <a:pPr lvl="2"/>
            <a:endParaRPr lang="vi-VN" dirty="0"/>
          </a:p>
        </p:txBody>
      </p:sp>
      <p:sp>
        <p:nvSpPr>
          <p:cNvPr id="4" name="Slide Number Placeholder 3">
            <a:extLst>
              <a:ext uri="{FF2B5EF4-FFF2-40B4-BE49-F238E27FC236}">
                <a16:creationId xmlns="" xmlns:a16="http://schemas.microsoft.com/office/drawing/2014/main" id="{098CC42D-7188-4E3C-B649-CCCA35A92208}"/>
              </a:ext>
            </a:extLst>
          </p:cNvPr>
          <p:cNvSpPr>
            <a:spLocks noGrp="1"/>
          </p:cNvSpPr>
          <p:nvPr>
            <p:ph type="sldNum" sz="quarter" idx="10"/>
          </p:nvPr>
        </p:nvSpPr>
        <p:spPr/>
        <p:txBody>
          <a:bodyPr/>
          <a:lstStyle/>
          <a:p>
            <a:fld id="{DF78284D-5FDC-4396-97E9-EA2DB91CCBAD}" type="slidenum">
              <a:rPr lang="en-US" altLang="vi-VN" smtClean="0"/>
              <a:pPr/>
              <a:t>15</a:t>
            </a:fld>
            <a:endParaRPr lang="en-US" altLang="vi-VN"/>
          </a:p>
        </p:txBody>
      </p:sp>
    </p:spTree>
    <p:extLst>
      <p:ext uri="{BB962C8B-B14F-4D97-AF65-F5344CB8AC3E}">
        <p14:creationId xmlns:p14="http://schemas.microsoft.com/office/powerpoint/2010/main" val="1598554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p:sp>
        <p:nvSpPr>
          <p:cNvPr id="4" name="Slide Number Placeholder 3"/>
          <p:cNvSpPr>
            <a:spLocks noGrp="1"/>
          </p:cNvSpPr>
          <p:nvPr>
            <p:ph type="sldNum" sz="quarter" idx="10"/>
          </p:nvPr>
        </p:nvSpPr>
        <p:spPr/>
        <p:txBody>
          <a:bodyPr/>
          <a:lstStyle/>
          <a:p>
            <a:fld id="{DF78284D-5FDC-4396-97E9-EA2DB91CCBAD}" type="slidenum">
              <a:rPr lang="en-US" altLang="vi-VN" smtClean="0"/>
              <a:pPr/>
              <a:t>16</a:t>
            </a:fld>
            <a:endParaRPr lang="en-US" altLang="vi-VN"/>
          </a:p>
        </p:txBody>
      </p:sp>
      <p:pic>
        <p:nvPicPr>
          <p:cNvPr id="5" name="Picture 2" descr="diffie and helm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0651" y="1161331"/>
            <a:ext cx="3630041" cy="54450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979569" y="6336268"/>
            <a:ext cx="1736373" cy="369332"/>
          </a:xfrm>
          <a:prstGeom prst="rect">
            <a:avLst/>
          </a:prstGeom>
        </p:spPr>
        <p:txBody>
          <a:bodyPr wrap="none">
            <a:spAutoFit/>
          </a:bodyPr>
          <a:lstStyle/>
          <a:p>
            <a:r>
              <a:rPr lang="vi-VN" dirty="0">
                <a:solidFill>
                  <a:srgbClr val="000000"/>
                </a:solidFill>
                <a:latin typeface="Source Sans Pro"/>
              </a:rPr>
              <a:t>Martin Hellman</a:t>
            </a:r>
            <a:endParaRPr lang="vi-VN" dirty="0"/>
          </a:p>
        </p:txBody>
      </p:sp>
      <p:sp>
        <p:nvSpPr>
          <p:cNvPr id="7" name="Rectangle 6"/>
          <p:cNvSpPr/>
          <p:nvPr/>
        </p:nvSpPr>
        <p:spPr>
          <a:xfrm>
            <a:off x="609600" y="6336268"/>
            <a:ext cx="1655261" cy="369332"/>
          </a:xfrm>
          <a:prstGeom prst="rect">
            <a:avLst/>
          </a:prstGeom>
        </p:spPr>
        <p:txBody>
          <a:bodyPr wrap="none">
            <a:spAutoFit/>
          </a:bodyPr>
          <a:lstStyle/>
          <a:p>
            <a:r>
              <a:rPr lang="vi-VN" dirty="0">
                <a:solidFill>
                  <a:srgbClr val="000000"/>
                </a:solidFill>
                <a:latin typeface="Source Sans Pro"/>
              </a:rPr>
              <a:t>Whitfield Diffie</a:t>
            </a:r>
            <a:endParaRPr lang="vi-VN" dirty="0"/>
          </a:p>
        </p:txBody>
      </p:sp>
      <p:pic>
        <p:nvPicPr>
          <p:cNvPr id="8" name="Picture 4" descr="https://1.f.ix.de/scale/geometry/695/q75/imgs/18/1/7/6/1/9/0/7/turing-9f6abbedecdc870a.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537" y="3640003"/>
            <a:ext cx="4613439" cy="259547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066012" y="2341700"/>
            <a:ext cx="1210588" cy="646331"/>
          </a:xfrm>
          <a:prstGeom prst="rect">
            <a:avLst/>
          </a:prstGeom>
        </p:spPr>
        <p:txBody>
          <a:bodyPr wrap="none">
            <a:spAutoFit/>
          </a:bodyPr>
          <a:lstStyle/>
          <a:p>
            <a:r>
              <a:rPr lang="vi-VN" sz="3600" b="1" dirty="0"/>
              <a:t>1976</a:t>
            </a:r>
          </a:p>
        </p:txBody>
      </p:sp>
      <p:sp>
        <p:nvSpPr>
          <p:cNvPr id="10" name="Rectangle 9"/>
          <p:cNvSpPr/>
          <p:nvPr/>
        </p:nvSpPr>
        <p:spPr>
          <a:xfrm>
            <a:off x="61384" y="3015993"/>
            <a:ext cx="5243743" cy="523220"/>
          </a:xfrm>
          <a:prstGeom prst="rect">
            <a:avLst/>
          </a:prstGeom>
        </p:spPr>
        <p:txBody>
          <a:bodyPr wrap="none">
            <a:spAutoFit/>
          </a:bodyPr>
          <a:lstStyle/>
          <a:p>
            <a:r>
              <a:rPr lang="vi-VN" sz="2800" dirty="0">
                <a:solidFill>
                  <a:srgbClr val="0000FF"/>
                </a:solidFill>
                <a:hlinkClick r:id="rId4" action="ppaction://hlinkfile"/>
              </a:rPr>
              <a:t>New Directions in Cryptography</a:t>
            </a:r>
            <a:endParaRPr lang="vi-VN" sz="2800" dirty="0">
              <a:solidFill>
                <a:srgbClr val="0000FF"/>
              </a:solidFill>
            </a:endParaRPr>
          </a:p>
        </p:txBody>
      </p:sp>
      <p:sp>
        <p:nvSpPr>
          <p:cNvPr id="11" name="Content Placeholder 2">
            <a:extLst>
              <a:ext uri="{FF2B5EF4-FFF2-40B4-BE49-F238E27FC236}">
                <a16:creationId xmlns="" xmlns:a16="http://schemas.microsoft.com/office/drawing/2014/main" id="{78A77FD4-C619-4E68-9CEA-4057EB946685}"/>
              </a:ext>
            </a:extLst>
          </p:cNvPr>
          <p:cNvSpPr>
            <a:spLocks noGrp="1"/>
          </p:cNvSpPr>
          <p:nvPr>
            <p:ph idx="1"/>
          </p:nvPr>
        </p:nvSpPr>
        <p:spPr>
          <a:xfrm>
            <a:off x="400050" y="1028073"/>
            <a:ext cx="8229600" cy="5257800"/>
          </a:xfrm>
        </p:spPr>
        <p:txBody>
          <a:bodyPr/>
          <a:lstStyle/>
          <a:p>
            <a:r>
              <a:rPr lang="en-US"/>
              <a:t>Hệ mã RSA</a:t>
            </a:r>
          </a:p>
          <a:p>
            <a:pPr lvl="2"/>
            <a:endParaRPr lang="vi-VN" dirty="0"/>
          </a:p>
        </p:txBody>
      </p:sp>
    </p:spTree>
    <p:extLst>
      <p:ext uri="{BB962C8B-B14F-4D97-AF65-F5344CB8AC3E}">
        <p14:creationId xmlns:p14="http://schemas.microsoft.com/office/powerpoint/2010/main" val="3885939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p:sp>
        <p:nvSpPr>
          <p:cNvPr id="3" name="Content Placeholder 2"/>
          <p:cNvSpPr>
            <a:spLocks noGrp="1"/>
          </p:cNvSpPr>
          <p:nvPr>
            <p:ph idx="1"/>
          </p:nvPr>
        </p:nvSpPr>
        <p:spPr/>
        <p:txBody>
          <a:bodyPr/>
          <a:lstStyle/>
          <a:p>
            <a:r>
              <a:rPr lang="en-US"/>
              <a:t>Hệ mã RSA</a:t>
            </a:r>
          </a:p>
        </p:txBody>
      </p:sp>
      <p:sp>
        <p:nvSpPr>
          <p:cNvPr id="4" name="Slide Number Placeholder 3"/>
          <p:cNvSpPr>
            <a:spLocks noGrp="1"/>
          </p:cNvSpPr>
          <p:nvPr>
            <p:ph type="sldNum" sz="quarter" idx="10"/>
          </p:nvPr>
        </p:nvSpPr>
        <p:spPr/>
        <p:txBody>
          <a:bodyPr/>
          <a:lstStyle/>
          <a:p>
            <a:fld id="{DF78284D-5FDC-4396-97E9-EA2DB91CCBAD}" type="slidenum">
              <a:rPr lang="en-US" altLang="vi-VN" smtClean="0"/>
              <a:pPr/>
              <a:t>17</a:t>
            </a:fld>
            <a:endParaRPr lang="en-US" altLang="vi-VN"/>
          </a:p>
        </p:txBody>
      </p:sp>
      <p:pic>
        <p:nvPicPr>
          <p:cNvPr id="5" name="Picture 4" descr="http://img.youtube.com/vi/kqoiGjAqyUU/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209800"/>
            <a:ext cx="3962400" cy="29718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s://encrypted-tbn0.gstatic.com/images?q=tbn:ANd9GcSWaJwgQGWv5ATGVr5X4kLHSqwNll9UwKRF4NKE_ozN4Izci_3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2183614"/>
            <a:ext cx="4572000" cy="304246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582535" y="4756044"/>
            <a:ext cx="986167" cy="523220"/>
          </a:xfrm>
          <a:prstGeom prst="rect">
            <a:avLst/>
          </a:prstGeom>
        </p:spPr>
        <p:txBody>
          <a:bodyPr wrap="none">
            <a:spAutoFit/>
          </a:bodyPr>
          <a:lstStyle/>
          <a:p>
            <a:r>
              <a:rPr lang="vi-VN" sz="2800" b="1" dirty="0">
                <a:solidFill>
                  <a:schemeClr val="bg1"/>
                </a:solidFill>
                <a:latin typeface="arial" panose="020B0604020202020204" pitchFamily="34" charset="0"/>
              </a:rPr>
              <a:t>1978</a:t>
            </a:r>
            <a:endParaRPr lang="vi-VN" sz="2800" b="1" dirty="0">
              <a:solidFill>
                <a:schemeClr val="bg1"/>
              </a:solidFill>
            </a:endParaRPr>
          </a:p>
        </p:txBody>
      </p:sp>
      <p:sp>
        <p:nvSpPr>
          <p:cNvPr id="8" name="Rectangle 7"/>
          <p:cNvSpPr/>
          <p:nvPr/>
        </p:nvSpPr>
        <p:spPr>
          <a:xfrm>
            <a:off x="6288716" y="5180556"/>
            <a:ext cx="986167" cy="523220"/>
          </a:xfrm>
          <a:prstGeom prst="rect">
            <a:avLst/>
          </a:prstGeom>
        </p:spPr>
        <p:txBody>
          <a:bodyPr wrap="none">
            <a:spAutoFit/>
          </a:bodyPr>
          <a:lstStyle/>
          <a:p>
            <a:r>
              <a:rPr lang="vi-VN" sz="2800" b="1" dirty="0">
                <a:latin typeface="arial" panose="020B0604020202020204" pitchFamily="34" charset="0"/>
              </a:rPr>
              <a:t>2003</a:t>
            </a:r>
            <a:endParaRPr lang="vi-VN" sz="2800" b="1" dirty="0"/>
          </a:p>
        </p:txBody>
      </p:sp>
      <p:sp>
        <p:nvSpPr>
          <p:cNvPr id="9" name="Rectangle 8"/>
          <p:cNvSpPr/>
          <p:nvPr/>
        </p:nvSpPr>
        <p:spPr>
          <a:xfrm>
            <a:off x="5334000" y="1770348"/>
            <a:ext cx="3009157" cy="400110"/>
          </a:xfrm>
          <a:prstGeom prst="rect">
            <a:avLst/>
          </a:prstGeom>
        </p:spPr>
        <p:txBody>
          <a:bodyPr wrap="none">
            <a:spAutoFit/>
          </a:bodyPr>
          <a:lstStyle/>
          <a:p>
            <a:r>
              <a:rPr lang="en-US" sz="2000"/>
              <a:t>Rivest–Shamir–Adleman</a:t>
            </a:r>
          </a:p>
        </p:txBody>
      </p:sp>
    </p:spTree>
    <p:extLst>
      <p:ext uri="{BB962C8B-B14F-4D97-AF65-F5344CB8AC3E}">
        <p14:creationId xmlns:p14="http://schemas.microsoft.com/office/powerpoint/2010/main" val="8785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p:sp>
        <p:nvSpPr>
          <p:cNvPr id="3" name="Content Placeholder 2"/>
          <p:cNvSpPr>
            <a:spLocks noGrp="1"/>
          </p:cNvSpPr>
          <p:nvPr>
            <p:ph idx="1"/>
          </p:nvPr>
        </p:nvSpPr>
        <p:spPr/>
        <p:txBody>
          <a:bodyPr/>
          <a:lstStyle/>
          <a:p>
            <a:r>
              <a:rPr lang="en-US"/>
              <a:t>Hệ mã RSA</a:t>
            </a:r>
          </a:p>
          <a:p>
            <a:endParaRPr lang="en-US"/>
          </a:p>
        </p:txBody>
      </p:sp>
      <p:sp>
        <p:nvSpPr>
          <p:cNvPr id="4" name="Slide Number Placeholder 3"/>
          <p:cNvSpPr>
            <a:spLocks noGrp="1"/>
          </p:cNvSpPr>
          <p:nvPr>
            <p:ph type="sldNum" sz="quarter" idx="10"/>
          </p:nvPr>
        </p:nvSpPr>
        <p:spPr/>
        <p:txBody>
          <a:bodyPr/>
          <a:lstStyle/>
          <a:p>
            <a:fld id="{DF78284D-5FDC-4396-97E9-EA2DB91CCBAD}" type="slidenum">
              <a:rPr lang="en-US" altLang="vi-VN" smtClean="0"/>
              <a:pPr/>
              <a:t>18</a:t>
            </a:fld>
            <a:endParaRPr lang="en-US" altLang="vi-VN"/>
          </a:p>
        </p:txBody>
      </p:sp>
      <p:sp>
        <p:nvSpPr>
          <p:cNvPr id="5" name="Rectangle 4"/>
          <p:cNvSpPr/>
          <p:nvPr/>
        </p:nvSpPr>
        <p:spPr>
          <a:xfrm>
            <a:off x="1371600" y="1724085"/>
            <a:ext cx="7162800" cy="3970318"/>
          </a:xfrm>
          <a:prstGeom prst="rect">
            <a:avLst/>
          </a:prstGeom>
        </p:spPr>
        <p:txBody>
          <a:bodyPr wrap="square">
            <a:spAutoFit/>
          </a:bodyPr>
          <a:lstStyle/>
          <a:p>
            <a:pPr marL="514350" indent="-514350">
              <a:lnSpc>
                <a:spcPct val="150000"/>
              </a:lnSpc>
              <a:buAutoNum type="arabicPeriod"/>
            </a:pPr>
            <a:r>
              <a:rPr lang="en-US" sz="2400">
                <a:latin typeface="TimesTenLTStd-Bold"/>
              </a:rPr>
              <a:t>Bản rõ</a:t>
            </a:r>
            <a:r>
              <a:rPr lang="vi-VN" sz="2400">
                <a:latin typeface="TimesTenLTStd-Bold"/>
              </a:rPr>
              <a:t>: </a:t>
            </a:r>
            <a:endParaRPr lang="en-US" sz="2400">
              <a:latin typeface="TimesTenLTStd-Bold"/>
            </a:endParaRPr>
          </a:p>
          <a:p>
            <a:pPr marL="514350" indent="-514350">
              <a:lnSpc>
                <a:spcPct val="150000"/>
              </a:lnSpc>
              <a:buAutoNum type="arabicPeriod"/>
            </a:pPr>
            <a:endParaRPr lang="en-US" sz="2400">
              <a:latin typeface="TimesTenLTStd-Bold"/>
            </a:endParaRPr>
          </a:p>
          <a:p>
            <a:pPr marL="514350" indent="-514350">
              <a:lnSpc>
                <a:spcPct val="150000"/>
              </a:lnSpc>
              <a:buAutoNum type="arabicPeriod"/>
            </a:pPr>
            <a:endParaRPr lang="en-US" sz="2400">
              <a:latin typeface="TimesTenLTStd-Bold"/>
            </a:endParaRPr>
          </a:p>
          <a:p>
            <a:pPr marL="514350" indent="-514350">
              <a:lnSpc>
                <a:spcPct val="150000"/>
              </a:lnSpc>
              <a:buAutoNum type="arabicPeriod"/>
            </a:pPr>
            <a:r>
              <a:rPr lang="en-US" sz="2400">
                <a:latin typeface="TimesTenLTStd-Bold"/>
              </a:rPr>
              <a:t>Mã hóa</a:t>
            </a:r>
            <a:r>
              <a:rPr lang="vi-VN" sz="2400">
                <a:latin typeface="TimesTenLTStd-Bold"/>
              </a:rPr>
              <a:t>: </a:t>
            </a:r>
            <a:endParaRPr lang="en-US" sz="2400">
              <a:latin typeface="TimesTenLTStd-Bold"/>
            </a:endParaRPr>
          </a:p>
          <a:p>
            <a:pPr marL="514350" indent="-514350">
              <a:lnSpc>
                <a:spcPct val="150000"/>
              </a:lnSpc>
              <a:buAutoNum type="arabicPeriod"/>
            </a:pPr>
            <a:r>
              <a:rPr lang="en-US" sz="2400">
                <a:latin typeface="TimesTenLTStd-Bold"/>
              </a:rPr>
              <a:t>Bản mã</a:t>
            </a:r>
            <a:r>
              <a:rPr lang="vi-VN" sz="2400">
                <a:latin typeface="TimesTenLTStd-Bold"/>
              </a:rPr>
              <a:t>: </a:t>
            </a:r>
            <a:endParaRPr lang="en-US" sz="2400">
              <a:latin typeface="TimesTenLTStd-Bold"/>
            </a:endParaRPr>
          </a:p>
          <a:p>
            <a:pPr marL="514350" indent="-514350">
              <a:lnSpc>
                <a:spcPct val="150000"/>
              </a:lnSpc>
              <a:buAutoNum type="arabicPeriod"/>
            </a:pPr>
            <a:r>
              <a:rPr lang="en-US" sz="2400"/>
              <a:t>Giải mã</a:t>
            </a:r>
            <a:r>
              <a:rPr lang="vi-VN" sz="2400"/>
              <a:t>:   </a:t>
            </a:r>
            <a:endParaRPr lang="vi-VN" sz="2400" dirty="0"/>
          </a:p>
          <a:p>
            <a:pPr marL="457200" indent="-457200">
              <a:lnSpc>
                <a:spcPct val="150000"/>
              </a:lnSpc>
              <a:buFont typeface="+mj-lt"/>
              <a:buAutoNum type="arabicPeriod"/>
            </a:pPr>
            <a:r>
              <a:rPr lang="en-US" sz="2400"/>
              <a:t>Khóa</a:t>
            </a:r>
            <a:r>
              <a:rPr lang="vi-VN" sz="2400"/>
              <a:t>:</a:t>
            </a:r>
            <a:endParaRPr lang="vi-VN" sz="2400" dirty="0"/>
          </a:p>
        </p:txBody>
      </p:sp>
      <p:sp>
        <p:nvSpPr>
          <p:cNvPr id="6" name="Rectangle 5"/>
          <p:cNvSpPr/>
          <p:nvPr/>
        </p:nvSpPr>
        <p:spPr>
          <a:xfrm>
            <a:off x="3048000" y="1751517"/>
            <a:ext cx="5334000" cy="1754326"/>
          </a:xfrm>
          <a:prstGeom prst="rect">
            <a:avLst/>
          </a:prstGeom>
        </p:spPr>
        <p:txBody>
          <a:bodyPr wrap="square">
            <a:spAutoFit/>
          </a:bodyPr>
          <a:lstStyle/>
          <a:p>
            <a:pPr lvl="0">
              <a:lnSpc>
                <a:spcPct val="150000"/>
              </a:lnSpc>
            </a:pPr>
            <a:r>
              <a:rPr lang="vi-VN" sz="2400">
                <a:solidFill>
                  <a:prstClr val="black"/>
                </a:solidFill>
                <a:latin typeface="TimesTenLTStd-Bold"/>
              </a:rPr>
              <a:t>P</a:t>
            </a:r>
            <a:r>
              <a:rPr lang="vi-VN" altLang="vi-VN" sz="2400">
                <a:solidFill>
                  <a:prstClr val="black"/>
                </a:solidFill>
                <a:latin typeface=".VnCommercial ScriptH" panose="020B7200000000000000" pitchFamily="34" charset="0"/>
                <a:cs typeface="Times New Roman" panose="02020603050405020304" pitchFamily="18" charset="0"/>
              </a:rPr>
              <a:t> </a:t>
            </a:r>
            <a:r>
              <a:rPr lang="vi-VN" sz="2400">
                <a:solidFill>
                  <a:prstClr val="black"/>
                </a:solidFill>
                <a:latin typeface="TimesTenLTStd-Bold"/>
              </a:rPr>
              <a:t>=(P</a:t>
            </a:r>
            <a:r>
              <a:rPr lang="vi-VN" sz="2400" baseline="-25000">
                <a:solidFill>
                  <a:prstClr val="black"/>
                </a:solidFill>
                <a:latin typeface="TimesTenLTStd-Bold"/>
              </a:rPr>
              <a:t>1</a:t>
            </a:r>
            <a:r>
              <a:rPr lang="vi-VN" sz="2400">
                <a:solidFill>
                  <a:prstClr val="black"/>
                </a:solidFill>
                <a:latin typeface="TimesTenLTStd-Bold"/>
              </a:rPr>
              <a:t>, P</a:t>
            </a:r>
            <a:r>
              <a:rPr lang="vi-VN" sz="2400" baseline="-25000">
                <a:solidFill>
                  <a:prstClr val="black"/>
                </a:solidFill>
                <a:latin typeface="TimesTenLTStd-Bold"/>
              </a:rPr>
              <a:t>2</a:t>
            </a:r>
            <a:r>
              <a:rPr lang="vi-VN" sz="2400">
                <a:solidFill>
                  <a:prstClr val="black"/>
                </a:solidFill>
                <a:latin typeface="TimesTenLTStd-Bold"/>
              </a:rPr>
              <a:t>,.., P</a:t>
            </a:r>
            <a:r>
              <a:rPr lang="vi-VN" sz="2400" baseline="-25000">
                <a:solidFill>
                  <a:prstClr val="black"/>
                </a:solidFill>
                <a:latin typeface="TimesTenLTStd-Bold"/>
              </a:rPr>
              <a:t>n</a:t>
            </a:r>
            <a:r>
              <a:rPr lang="vi-VN" sz="2400">
                <a:solidFill>
                  <a:prstClr val="black"/>
                </a:solidFill>
                <a:latin typeface="TimesTenLTStd-Bold"/>
              </a:rPr>
              <a:t> ) </a:t>
            </a:r>
            <a:r>
              <a:rPr lang="vi-VN" sz="2400" b="1">
                <a:solidFill>
                  <a:prstClr val="black"/>
                </a:solidFill>
                <a:latin typeface="TimesTenLTStd-Bold"/>
              </a:rPr>
              <a:t>                </a:t>
            </a:r>
          </a:p>
          <a:p>
            <a:pPr marL="914400" lvl="1" indent="-457200">
              <a:lnSpc>
                <a:spcPct val="150000"/>
              </a:lnSpc>
              <a:buFont typeface="Wingdings" panose="05000000000000000000" pitchFamily="2" charset="2"/>
              <a:buChar char="ü"/>
            </a:pPr>
            <a:r>
              <a:rPr lang="vi-VN" sz="2400">
                <a:solidFill>
                  <a:prstClr val="black"/>
                </a:solidFill>
                <a:latin typeface="TimesTenLTStd-Bold"/>
              </a:rPr>
              <a:t>P: </a:t>
            </a:r>
            <a:r>
              <a:rPr lang="en-US" sz="2400">
                <a:solidFill>
                  <a:prstClr val="black"/>
                </a:solidFill>
                <a:latin typeface="TimesTenLTStd-Bold"/>
              </a:rPr>
              <a:t>Khối rõ</a:t>
            </a:r>
            <a:r>
              <a:rPr lang="vi-VN" sz="2400">
                <a:solidFill>
                  <a:prstClr val="black"/>
                </a:solidFill>
                <a:latin typeface="TimesTenLTStd-Bold"/>
              </a:rPr>
              <a:t> </a:t>
            </a:r>
          </a:p>
          <a:p>
            <a:pPr marL="914400" lvl="1" indent="-457200">
              <a:lnSpc>
                <a:spcPct val="150000"/>
              </a:lnSpc>
              <a:buFont typeface="Wingdings" panose="05000000000000000000" pitchFamily="2" charset="2"/>
              <a:buChar char="ü"/>
            </a:pPr>
            <a:r>
              <a:rPr lang="en-US" sz="2400">
                <a:solidFill>
                  <a:prstClr val="black"/>
                </a:solidFill>
              </a:rPr>
              <a:t>Kích cỡ khối: </a:t>
            </a:r>
            <a:r>
              <a:rPr lang="vi-VN" sz="2400">
                <a:solidFill>
                  <a:prstClr val="black"/>
                </a:solidFill>
              </a:rPr>
              <a:t>i</a:t>
            </a:r>
            <a:r>
              <a:rPr lang="vi-VN" sz="2400" i="1">
                <a:solidFill>
                  <a:prstClr val="black"/>
                </a:solidFill>
              </a:rPr>
              <a:t> </a:t>
            </a:r>
            <a:r>
              <a:rPr lang="vi-VN" sz="2400">
                <a:solidFill>
                  <a:prstClr val="black"/>
                </a:solidFill>
              </a:rPr>
              <a:t>bits, 2</a:t>
            </a:r>
            <a:r>
              <a:rPr lang="vi-VN" sz="2400" baseline="30000">
                <a:solidFill>
                  <a:prstClr val="black"/>
                </a:solidFill>
              </a:rPr>
              <a:t>i</a:t>
            </a:r>
            <a:r>
              <a:rPr lang="vi-VN" sz="2400">
                <a:solidFill>
                  <a:prstClr val="black"/>
                </a:solidFill>
              </a:rPr>
              <a:t> &lt; n&lt; 2</a:t>
            </a:r>
            <a:r>
              <a:rPr lang="vi-VN" sz="2400" baseline="30000">
                <a:solidFill>
                  <a:prstClr val="black"/>
                </a:solidFill>
              </a:rPr>
              <a:t>i+1</a:t>
            </a:r>
            <a:endParaRPr lang="vi-VN" sz="2400" baseline="30000" dirty="0">
              <a:solidFill>
                <a:prstClr val="black"/>
              </a:solidFill>
            </a:endParaRPr>
          </a:p>
        </p:txBody>
      </p:sp>
      <p:sp>
        <p:nvSpPr>
          <p:cNvPr id="7" name="Rectangle 6"/>
          <p:cNvSpPr/>
          <p:nvPr/>
        </p:nvSpPr>
        <p:spPr>
          <a:xfrm>
            <a:off x="3211511" y="3933078"/>
            <a:ext cx="2666114" cy="598882"/>
          </a:xfrm>
          <a:prstGeom prst="rect">
            <a:avLst/>
          </a:prstGeom>
        </p:spPr>
        <p:txBody>
          <a:bodyPr wrap="none">
            <a:spAutoFit/>
          </a:bodyPr>
          <a:lstStyle/>
          <a:p>
            <a:pPr lvl="0">
              <a:lnSpc>
                <a:spcPct val="150000"/>
              </a:lnSpc>
            </a:pPr>
            <a:r>
              <a:rPr lang="vi-VN" sz="2400">
                <a:solidFill>
                  <a:prstClr val="black"/>
                </a:solidFill>
                <a:latin typeface="TimesTenLTStd-Bold"/>
              </a:rPr>
              <a:t>C</a:t>
            </a:r>
            <a:r>
              <a:rPr lang="vi-VN" altLang="vi-VN" sz="2400">
                <a:solidFill>
                  <a:prstClr val="black"/>
                </a:solidFill>
                <a:latin typeface=".VnCommercial ScriptH" panose="020B7200000000000000" pitchFamily="34" charset="0"/>
                <a:cs typeface="Times New Roman" panose="02020603050405020304" pitchFamily="18" charset="0"/>
              </a:rPr>
              <a:t> </a:t>
            </a:r>
            <a:r>
              <a:rPr lang="vi-VN" sz="2400">
                <a:solidFill>
                  <a:prstClr val="black"/>
                </a:solidFill>
                <a:latin typeface="TimesTenLTStd-Bold"/>
              </a:rPr>
              <a:t>=(C</a:t>
            </a:r>
            <a:r>
              <a:rPr lang="vi-VN" sz="2400" baseline="-25000">
                <a:solidFill>
                  <a:prstClr val="black"/>
                </a:solidFill>
                <a:latin typeface="TimesTenLTStd-Bold"/>
              </a:rPr>
              <a:t>1</a:t>
            </a:r>
            <a:r>
              <a:rPr lang="vi-VN" sz="2400">
                <a:solidFill>
                  <a:prstClr val="black"/>
                </a:solidFill>
                <a:latin typeface="TimesTenLTStd-Bold"/>
              </a:rPr>
              <a:t>, C</a:t>
            </a:r>
            <a:r>
              <a:rPr lang="vi-VN" sz="2400" baseline="-25000">
                <a:solidFill>
                  <a:prstClr val="black"/>
                </a:solidFill>
                <a:latin typeface="TimesTenLTStd-Bold"/>
              </a:rPr>
              <a:t>2</a:t>
            </a:r>
            <a:r>
              <a:rPr lang="vi-VN" sz="2400">
                <a:solidFill>
                  <a:prstClr val="black"/>
                </a:solidFill>
                <a:latin typeface="TimesTenLTStd-Bold"/>
              </a:rPr>
              <a:t>,.., C</a:t>
            </a:r>
            <a:r>
              <a:rPr lang="vi-VN" sz="2400" baseline="-25000">
                <a:solidFill>
                  <a:prstClr val="black"/>
                </a:solidFill>
                <a:latin typeface="TimesTenLTStd-Bold"/>
              </a:rPr>
              <a:t>n</a:t>
            </a:r>
            <a:r>
              <a:rPr lang="vi-VN" sz="2400">
                <a:solidFill>
                  <a:prstClr val="black"/>
                </a:solidFill>
                <a:latin typeface="TimesTenLTStd-Bold"/>
              </a:rPr>
              <a:t> )</a:t>
            </a:r>
            <a:endParaRPr lang="vi-VN" sz="2400" dirty="0">
              <a:solidFill>
                <a:prstClr val="black"/>
              </a:solidFill>
              <a:latin typeface="TimesTenLTStd-Bold"/>
            </a:endParaRPr>
          </a:p>
        </p:txBody>
      </p:sp>
      <p:sp>
        <p:nvSpPr>
          <p:cNvPr id="8" name="Rectangle 7"/>
          <p:cNvSpPr/>
          <p:nvPr/>
        </p:nvSpPr>
        <p:spPr>
          <a:xfrm>
            <a:off x="3187127" y="3385422"/>
            <a:ext cx="1846980" cy="577850"/>
          </a:xfrm>
          <a:prstGeom prst="rect">
            <a:avLst/>
          </a:prstGeom>
        </p:spPr>
        <p:txBody>
          <a:bodyPr wrap="none">
            <a:spAutoFit/>
          </a:bodyPr>
          <a:lstStyle/>
          <a:p>
            <a:pPr lvl="0">
              <a:lnSpc>
                <a:spcPct val="150000"/>
              </a:lnSpc>
            </a:pPr>
            <a:r>
              <a:rPr lang="vi-VN" sz="2400">
                <a:solidFill>
                  <a:prstClr val="black"/>
                </a:solidFill>
                <a:latin typeface="TimesTenLTStd-Bold"/>
              </a:rPr>
              <a:t>C=P</a:t>
            </a:r>
            <a:r>
              <a:rPr lang="vi-VN" sz="2400" baseline="30000">
                <a:solidFill>
                  <a:prstClr val="black"/>
                </a:solidFill>
                <a:latin typeface="TimesTenLTStd-Bold"/>
              </a:rPr>
              <a:t>e</a:t>
            </a:r>
            <a:r>
              <a:rPr lang="vi-VN" sz="2400">
                <a:solidFill>
                  <a:prstClr val="black"/>
                </a:solidFill>
                <a:latin typeface="TimesTenLTStd-Bold"/>
              </a:rPr>
              <a:t> mod n</a:t>
            </a:r>
            <a:endParaRPr lang="vi-VN" sz="2400" dirty="0">
              <a:solidFill>
                <a:prstClr val="black"/>
              </a:solidFill>
              <a:latin typeface="TimesTenLTStd-Bold"/>
            </a:endParaRPr>
          </a:p>
        </p:txBody>
      </p:sp>
      <p:sp>
        <p:nvSpPr>
          <p:cNvPr id="9" name="Rectangle 8"/>
          <p:cNvSpPr/>
          <p:nvPr/>
        </p:nvSpPr>
        <p:spPr>
          <a:xfrm>
            <a:off x="3153598" y="4486007"/>
            <a:ext cx="5761801" cy="646331"/>
          </a:xfrm>
          <a:prstGeom prst="rect">
            <a:avLst/>
          </a:prstGeom>
        </p:spPr>
        <p:txBody>
          <a:bodyPr wrap="square">
            <a:spAutoFit/>
          </a:bodyPr>
          <a:lstStyle/>
          <a:p>
            <a:pPr lvl="0">
              <a:lnSpc>
                <a:spcPct val="150000"/>
              </a:lnSpc>
            </a:pPr>
            <a:r>
              <a:rPr lang="vi-VN" sz="2400">
                <a:solidFill>
                  <a:prstClr val="black"/>
                </a:solidFill>
              </a:rPr>
              <a:t>P = C</a:t>
            </a:r>
            <a:r>
              <a:rPr lang="vi-VN" sz="2400" baseline="30000">
                <a:solidFill>
                  <a:prstClr val="black"/>
                </a:solidFill>
              </a:rPr>
              <a:t>d </a:t>
            </a:r>
            <a:r>
              <a:rPr lang="vi-VN" sz="2400">
                <a:solidFill>
                  <a:prstClr val="black"/>
                </a:solidFill>
              </a:rPr>
              <a:t>mod</a:t>
            </a:r>
            <a:r>
              <a:rPr lang="vi-VN" sz="2400">
                <a:solidFill>
                  <a:prstClr val="black"/>
                </a:solidFill>
                <a:latin typeface="TimesTenLTStd-Bold"/>
              </a:rPr>
              <a:t> n </a:t>
            </a:r>
            <a:r>
              <a:rPr lang="vi-VN" sz="2400">
                <a:solidFill>
                  <a:prstClr val="black"/>
                </a:solidFill>
              </a:rPr>
              <a:t>= (</a:t>
            </a:r>
            <a:r>
              <a:rPr lang="vi-VN" sz="2400">
                <a:solidFill>
                  <a:prstClr val="black"/>
                </a:solidFill>
                <a:latin typeface="TimesTenLTStd-Bold"/>
              </a:rPr>
              <a:t>P</a:t>
            </a:r>
            <a:r>
              <a:rPr lang="vi-VN" sz="2400" baseline="30000">
                <a:solidFill>
                  <a:prstClr val="black"/>
                </a:solidFill>
                <a:latin typeface="TimesTenLTStd-Bold"/>
              </a:rPr>
              <a:t>e</a:t>
            </a:r>
            <a:r>
              <a:rPr lang="vi-VN" sz="2400">
                <a:solidFill>
                  <a:prstClr val="black"/>
                </a:solidFill>
                <a:latin typeface="TimesTenLTStd-Bold"/>
              </a:rPr>
              <a:t>)</a:t>
            </a:r>
            <a:r>
              <a:rPr lang="vi-VN" sz="2400" baseline="30000">
                <a:solidFill>
                  <a:prstClr val="black"/>
                </a:solidFill>
                <a:latin typeface="TimesTenLTStd-Bold"/>
              </a:rPr>
              <a:t>d</a:t>
            </a:r>
            <a:r>
              <a:rPr lang="vi-VN" sz="2400">
                <a:solidFill>
                  <a:prstClr val="black"/>
                </a:solidFill>
                <a:latin typeface="TimesTenLTStd-Bold"/>
              </a:rPr>
              <a:t> mod n = </a:t>
            </a:r>
            <a:r>
              <a:rPr lang="vi-VN" sz="2400">
                <a:solidFill>
                  <a:prstClr val="black"/>
                </a:solidFill>
              </a:rPr>
              <a:t> </a:t>
            </a:r>
            <a:r>
              <a:rPr lang="vi-VN" sz="2400">
                <a:solidFill>
                  <a:prstClr val="black"/>
                </a:solidFill>
                <a:latin typeface="TimesTenLTStd-Bold"/>
              </a:rPr>
              <a:t>P</a:t>
            </a:r>
            <a:r>
              <a:rPr lang="vi-VN" sz="2400" baseline="30000">
                <a:solidFill>
                  <a:prstClr val="black"/>
                </a:solidFill>
                <a:latin typeface="TimesTenLTStd-Bold"/>
              </a:rPr>
              <a:t>ed</a:t>
            </a:r>
            <a:r>
              <a:rPr lang="vi-VN" sz="2400">
                <a:solidFill>
                  <a:prstClr val="black"/>
                </a:solidFill>
                <a:latin typeface="TimesTenLTStd-Bold"/>
              </a:rPr>
              <a:t> mod n</a:t>
            </a:r>
            <a:endParaRPr lang="vi-VN" sz="2400" dirty="0">
              <a:solidFill>
                <a:prstClr val="black"/>
              </a:solidFill>
              <a:latin typeface="TimesTenLTStd-Bold"/>
            </a:endParaRPr>
          </a:p>
        </p:txBody>
      </p:sp>
      <p:sp>
        <p:nvSpPr>
          <p:cNvPr id="10" name="Rectangle 9"/>
          <p:cNvSpPr/>
          <p:nvPr/>
        </p:nvSpPr>
        <p:spPr>
          <a:xfrm>
            <a:off x="2804212" y="5022474"/>
            <a:ext cx="3106941" cy="577850"/>
          </a:xfrm>
          <a:prstGeom prst="rect">
            <a:avLst/>
          </a:prstGeom>
        </p:spPr>
        <p:txBody>
          <a:bodyPr wrap="none">
            <a:spAutoFit/>
          </a:bodyPr>
          <a:lstStyle/>
          <a:p>
            <a:pPr lvl="0">
              <a:lnSpc>
                <a:spcPct val="150000"/>
              </a:lnSpc>
            </a:pPr>
            <a:r>
              <a:rPr lang="vi-VN" sz="2400" b="1">
                <a:solidFill>
                  <a:prstClr val="black"/>
                </a:solidFill>
                <a:latin typeface="TimesTenLTStd-Bold"/>
              </a:rPr>
              <a:t>K</a:t>
            </a:r>
            <a:r>
              <a:rPr lang="vi-VN" sz="2400" b="1" baseline="-25000">
                <a:solidFill>
                  <a:prstClr val="black"/>
                </a:solidFill>
                <a:latin typeface="TimesTenLTStd-Bold"/>
              </a:rPr>
              <a:t>PU</a:t>
            </a:r>
            <a:r>
              <a:rPr lang="vi-VN" sz="2400" b="1" baseline="30000">
                <a:solidFill>
                  <a:prstClr val="black"/>
                </a:solidFill>
                <a:latin typeface="TimesTenLTStd-Bold"/>
              </a:rPr>
              <a:t> </a:t>
            </a:r>
            <a:r>
              <a:rPr lang="vi-VN" sz="2400">
                <a:solidFill>
                  <a:prstClr val="black"/>
                </a:solidFill>
              </a:rPr>
              <a:t>= {e, n}; </a:t>
            </a:r>
            <a:r>
              <a:rPr lang="vi-VN" sz="2400" b="1">
                <a:solidFill>
                  <a:prstClr val="black"/>
                </a:solidFill>
                <a:latin typeface="TimesTenLTStd-Bold"/>
              </a:rPr>
              <a:t>K</a:t>
            </a:r>
            <a:r>
              <a:rPr lang="vi-VN" sz="2400" b="1" baseline="-25000">
                <a:solidFill>
                  <a:prstClr val="black"/>
                </a:solidFill>
                <a:latin typeface="TimesTenLTStd-Bold"/>
              </a:rPr>
              <a:t>PR </a:t>
            </a:r>
            <a:r>
              <a:rPr lang="vi-VN" sz="2400">
                <a:solidFill>
                  <a:prstClr val="black"/>
                </a:solidFill>
              </a:rPr>
              <a:t>= {d}</a:t>
            </a:r>
            <a:endParaRPr lang="vi-VN" sz="2400" dirty="0">
              <a:solidFill>
                <a:prstClr val="black"/>
              </a:solidFill>
            </a:endParaRPr>
          </a:p>
        </p:txBody>
      </p:sp>
    </p:spTree>
    <p:extLst>
      <p:ext uri="{BB962C8B-B14F-4D97-AF65-F5344CB8AC3E}">
        <p14:creationId xmlns:p14="http://schemas.microsoft.com/office/powerpoint/2010/main" val="588999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ppt_w</p:attrName>
                                        </p:attrNameLst>
                                      </p:cBhvr>
                                      <p:tavLst>
                                        <p:tav tm="0">
                                          <p:val>
                                            <p:fltVal val="0"/>
                                          </p:val>
                                        </p:tav>
                                        <p:tav tm="100000">
                                          <p:val>
                                            <p:strVal val="#ppt_w"/>
                                          </p:val>
                                        </p:tav>
                                      </p:tavLst>
                                    </p:anim>
                                    <p:anim calcmode="lin" valueType="num">
                                      <p:cBhvr>
                                        <p:cTn id="8" dur="2000" fill="hold"/>
                                        <p:tgtEl>
                                          <p:spTgt spid="6"/>
                                        </p:tgtEl>
                                        <p:attrNameLst>
                                          <p:attrName>ppt_h</p:attrName>
                                        </p:attrNameLst>
                                      </p:cBhvr>
                                      <p:tavLst>
                                        <p:tav tm="0">
                                          <p:val>
                                            <p:fltVal val="0"/>
                                          </p:val>
                                        </p:tav>
                                        <p:tav tm="100000">
                                          <p:val>
                                            <p:strVal val="#ppt_h"/>
                                          </p:val>
                                        </p:tav>
                                      </p:tavLst>
                                    </p:anim>
                                    <p:anim calcmode="lin" valueType="num">
                                      <p:cBhvr>
                                        <p:cTn id="9" dur="2000" fill="hold"/>
                                        <p:tgtEl>
                                          <p:spTgt spid="6"/>
                                        </p:tgtEl>
                                        <p:attrNameLst>
                                          <p:attrName>style.rotation</p:attrName>
                                        </p:attrNameLst>
                                      </p:cBhvr>
                                      <p:tavLst>
                                        <p:tav tm="0">
                                          <p:val>
                                            <p:fltVal val="90"/>
                                          </p:val>
                                        </p:tav>
                                        <p:tav tm="100000">
                                          <p:val>
                                            <p:fltVal val="0"/>
                                          </p:val>
                                        </p:tav>
                                      </p:tavLst>
                                    </p:anim>
                                    <p:animEffect transition="in" filter="fade">
                                      <p:cBhvr>
                                        <p:cTn id="10" dur="2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20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20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20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p:sp>
        <p:nvSpPr>
          <p:cNvPr id="3" name="Content Placeholder 2"/>
          <p:cNvSpPr>
            <a:spLocks noGrp="1"/>
          </p:cNvSpPr>
          <p:nvPr>
            <p:ph idx="1"/>
          </p:nvPr>
        </p:nvSpPr>
        <p:spPr>
          <a:xfrm>
            <a:off x="381000" y="952500"/>
            <a:ext cx="8229600" cy="5257800"/>
          </a:xfrm>
        </p:spPr>
        <p:txBody>
          <a:bodyPr/>
          <a:lstStyle/>
          <a:p>
            <a:r>
              <a:rPr lang="en-US"/>
              <a:t>Hệ mã RSA</a:t>
            </a:r>
          </a:p>
          <a:p>
            <a:endParaRPr lang="en-US"/>
          </a:p>
        </p:txBody>
      </p:sp>
      <p:sp>
        <p:nvSpPr>
          <p:cNvPr id="4" name="Slide Number Placeholder 3"/>
          <p:cNvSpPr>
            <a:spLocks noGrp="1"/>
          </p:cNvSpPr>
          <p:nvPr>
            <p:ph type="sldNum" sz="quarter" idx="10"/>
          </p:nvPr>
        </p:nvSpPr>
        <p:spPr/>
        <p:txBody>
          <a:bodyPr/>
          <a:lstStyle/>
          <a:p>
            <a:fld id="{DF78284D-5FDC-4396-97E9-EA2DB91CCBAD}" type="slidenum">
              <a:rPr lang="en-US" altLang="vi-VN" smtClean="0"/>
              <a:pPr/>
              <a:t>19</a:t>
            </a:fld>
            <a:endParaRPr lang="en-US" altLang="vi-VN"/>
          </a:p>
        </p:txBody>
      </p:sp>
      <p:graphicFrame>
        <p:nvGraphicFramePr>
          <p:cNvPr id="10" name="Table 9"/>
          <p:cNvGraphicFramePr>
            <a:graphicFrameLocks noGrp="1"/>
          </p:cNvGraphicFramePr>
          <p:nvPr>
            <p:extLst>
              <p:ext uri="{D42A27DB-BD31-4B8C-83A1-F6EECF244321}">
                <p14:modId xmlns:p14="http://schemas.microsoft.com/office/powerpoint/2010/main" val="1039147407"/>
              </p:ext>
            </p:extLst>
          </p:nvPr>
        </p:nvGraphicFramePr>
        <p:xfrm>
          <a:off x="142702" y="1569720"/>
          <a:ext cx="8915400" cy="4754880"/>
        </p:xfrm>
        <a:graphic>
          <a:graphicData uri="http://schemas.openxmlformats.org/drawingml/2006/table">
            <a:tbl>
              <a:tblPr firstRow="1" bandRow="1">
                <a:tableStyleId>{5C22544A-7EE6-4342-B048-85BDC9FD1C3A}</a:tableStyleId>
              </a:tblPr>
              <a:tblGrid>
                <a:gridCol w="2459421">
                  <a:extLst>
                    <a:ext uri="{9D8B030D-6E8A-4147-A177-3AD203B41FA5}">
                      <a16:colId xmlns="" xmlns:a16="http://schemas.microsoft.com/office/drawing/2014/main" val="2339151649"/>
                    </a:ext>
                  </a:extLst>
                </a:gridCol>
                <a:gridCol w="3102842">
                  <a:extLst>
                    <a:ext uri="{9D8B030D-6E8A-4147-A177-3AD203B41FA5}">
                      <a16:colId xmlns="" xmlns:a16="http://schemas.microsoft.com/office/drawing/2014/main" val="4279978356"/>
                    </a:ext>
                  </a:extLst>
                </a:gridCol>
                <a:gridCol w="3353137">
                  <a:extLst>
                    <a:ext uri="{9D8B030D-6E8A-4147-A177-3AD203B41FA5}">
                      <a16:colId xmlns="" xmlns:a16="http://schemas.microsoft.com/office/drawing/2014/main" val="198239878"/>
                    </a:ext>
                  </a:extLst>
                </a:gridCol>
              </a:tblGrid>
              <a:tr h="370840">
                <a:tc>
                  <a:txBody>
                    <a:bodyPr/>
                    <a:lstStyle/>
                    <a:p>
                      <a:pPr algn="ctr"/>
                      <a:r>
                        <a:rPr lang="en-US" sz="2400">
                          <a:solidFill>
                            <a:schemeClr val="tx1"/>
                          </a:solidFill>
                          <a:latin typeface="Arial" panose="020B0604020202020204" pitchFamily="34" charset="0"/>
                          <a:cs typeface="Arial" panose="020B0604020202020204" pitchFamily="34" charset="0"/>
                        </a:rPr>
                        <a:t>Thành</a:t>
                      </a:r>
                      <a:r>
                        <a:rPr lang="en-US" sz="2400" baseline="0">
                          <a:solidFill>
                            <a:schemeClr val="tx1"/>
                          </a:solidFill>
                          <a:latin typeface="Arial" panose="020B0604020202020204" pitchFamily="34" charset="0"/>
                          <a:cs typeface="Arial" panose="020B0604020202020204" pitchFamily="34" charset="0"/>
                        </a:rPr>
                        <a:t> phần</a:t>
                      </a:r>
                      <a:endParaRPr lang="en-US" sz="240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latin typeface="Arial" panose="020B0604020202020204" pitchFamily="34" charset="0"/>
                          <a:cs typeface="Arial" panose="020B0604020202020204" pitchFamily="34" charset="0"/>
                        </a:rPr>
                        <a:t>Mô</a:t>
                      </a:r>
                      <a:r>
                        <a:rPr lang="en-US" sz="2400" baseline="0">
                          <a:solidFill>
                            <a:schemeClr val="tx1"/>
                          </a:solidFill>
                          <a:latin typeface="Arial" panose="020B0604020202020204" pitchFamily="34" charset="0"/>
                          <a:cs typeface="Arial" panose="020B0604020202020204" pitchFamily="34" charset="0"/>
                        </a:rPr>
                        <a:t> tả</a:t>
                      </a:r>
                      <a:endParaRPr lang="en-US" sz="240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latin typeface="Arial" panose="020B0604020202020204" pitchFamily="34" charset="0"/>
                          <a:cs typeface="Arial" panose="020B0604020202020204" pitchFamily="34" charset="0"/>
                        </a:rPr>
                        <a:t>Bài</a:t>
                      </a:r>
                      <a:r>
                        <a:rPr lang="en-US" sz="2400" baseline="0">
                          <a:solidFill>
                            <a:schemeClr val="tx1"/>
                          </a:solidFill>
                          <a:latin typeface="Arial" panose="020B0604020202020204" pitchFamily="34" charset="0"/>
                          <a:cs typeface="Arial" panose="020B0604020202020204" pitchFamily="34" charset="0"/>
                        </a:rPr>
                        <a:t> toán</a:t>
                      </a:r>
                      <a:endParaRPr lang="en-US" sz="240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2715510718"/>
                  </a:ext>
                </a:extLst>
              </a:tr>
              <a:tr h="370840">
                <a:tc>
                  <a:txBody>
                    <a:bodyPr/>
                    <a:lstStyle/>
                    <a:p>
                      <a:pPr algn="just"/>
                      <a:r>
                        <a:rPr lang="en-US" sz="2000">
                          <a:solidFill>
                            <a:schemeClr val="tx1"/>
                          </a:solidFill>
                          <a:latin typeface="Arial" panose="020B0604020202020204" pitchFamily="34" charset="0"/>
                          <a:cs typeface="Arial" panose="020B0604020202020204" pitchFamily="34" charset="0"/>
                        </a:rPr>
                        <a:t>p, q: Số</a:t>
                      </a:r>
                      <a:r>
                        <a:rPr lang="en-US" sz="2000" baseline="0">
                          <a:solidFill>
                            <a:schemeClr val="tx1"/>
                          </a:solidFill>
                          <a:latin typeface="Arial" panose="020B0604020202020204" pitchFamily="34" charset="0"/>
                          <a:cs typeface="Arial" panose="020B0604020202020204" pitchFamily="34" charset="0"/>
                        </a:rPr>
                        <a:t> nguyên tố lớn</a:t>
                      </a:r>
                      <a:endParaRPr lang="en-US" sz="200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2000">
                          <a:solidFill>
                            <a:schemeClr val="tx1"/>
                          </a:solidFill>
                          <a:latin typeface="Arial" panose="020B0604020202020204" pitchFamily="34" charset="0"/>
                          <a:cs typeface="Arial" panose="020B0604020202020204" pitchFamily="34" charset="0"/>
                        </a:rPr>
                        <a:t>Bí</a:t>
                      </a:r>
                      <a:r>
                        <a:rPr lang="en-US" sz="2000" baseline="0">
                          <a:solidFill>
                            <a:schemeClr val="tx1"/>
                          </a:solidFill>
                          <a:latin typeface="Arial" panose="020B0604020202020204" pitchFamily="34" charset="0"/>
                          <a:cs typeface="Arial" panose="020B0604020202020204" pitchFamily="34" charset="0"/>
                        </a:rPr>
                        <a:t> mật, chọn</a:t>
                      </a:r>
                      <a:endParaRPr lang="en-US" sz="200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latin typeface="Arial" panose="020B0604020202020204" pitchFamily="34" charset="0"/>
                          <a:cs typeface="Arial" panose="020B0604020202020204" pitchFamily="34" charset="0"/>
                        </a:rPr>
                        <a:t>Kiểm</a:t>
                      </a:r>
                      <a:r>
                        <a:rPr lang="en-US" sz="2000" baseline="0">
                          <a:solidFill>
                            <a:schemeClr val="tx1"/>
                          </a:solidFill>
                          <a:latin typeface="Arial" panose="020B0604020202020204" pitchFamily="34" charset="0"/>
                          <a:cs typeface="Arial" panose="020B0604020202020204" pitchFamily="34" charset="0"/>
                        </a:rPr>
                        <a:t> tra số nguyên tố lớn</a:t>
                      </a:r>
                      <a:r>
                        <a:rPr lang="en-US" sz="2000">
                          <a:solidFill>
                            <a:schemeClr val="tx1"/>
                          </a:solidFill>
                          <a:latin typeface="Arial" panose="020B0604020202020204" pitchFamily="34" charset="0"/>
                          <a:cs typeface="Arial" panose="020B0604020202020204" pitchFamily="34" charset="0"/>
                        </a:rPr>
                        <a:t>?</a:t>
                      </a:r>
                    </a:p>
                    <a:p>
                      <a:pPr algn="ctr"/>
                      <a:r>
                        <a:rPr lang="en-US" sz="2000">
                          <a:solidFill>
                            <a:schemeClr val="tx1"/>
                          </a:solidFill>
                          <a:latin typeface="Arial" panose="020B0604020202020204" pitchFamily="34" charset="0"/>
                          <a:cs typeface="Arial" panose="020B0604020202020204" pitchFamily="34" charset="0"/>
                        </a:rPr>
                        <a:t>Miller-Rabin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2434976213"/>
                  </a:ext>
                </a:extLst>
              </a:tr>
              <a:tr h="370840">
                <a:tc>
                  <a:txBody>
                    <a:bodyPr/>
                    <a:lstStyle/>
                    <a:p>
                      <a:pPr algn="just"/>
                      <a:r>
                        <a:rPr lang="en-US" sz="2000">
                          <a:solidFill>
                            <a:schemeClr val="tx1"/>
                          </a:solidFill>
                          <a:latin typeface="Arial" panose="020B0604020202020204" pitchFamily="34" charset="0"/>
                          <a:cs typeface="Arial" panose="020B0604020202020204" pitchFamily="34" charset="0"/>
                        </a:rPr>
                        <a:t>n = pq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2000">
                          <a:solidFill>
                            <a:schemeClr val="tx1"/>
                          </a:solidFill>
                          <a:latin typeface="Arial" panose="020B0604020202020204" pitchFamily="34" charset="0"/>
                          <a:cs typeface="Arial" panose="020B0604020202020204" pitchFamily="34" charset="0"/>
                        </a:rPr>
                        <a:t>Công</a:t>
                      </a:r>
                      <a:r>
                        <a:rPr lang="en-US" sz="2000" baseline="0">
                          <a:solidFill>
                            <a:schemeClr val="tx1"/>
                          </a:solidFill>
                          <a:latin typeface="Arial" panose="020B0604020202020204" pitchFamily="34" charset="0"/>
                          <a:cs typeface="Arial" panose="020B0604020202020204" pitchFamily="34" charset="0"/>
                        </a:rPr>
                        <a:t> khai, tính toán</a:t>
                      </a:r>
                      <a:endParaRPr lang="en-US" sz="200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2092111616"/>
                  </a:ext>
                </a:extLst>
              </a:tr>
              <a:tr h="370840">
                <a:tc>
                  <a:txBody>
                    <a:bodyPr/>
                    <a:lstStyle/>
                    <a:p>
                      <a:pPr algn="just"/>
                      <a:r>
                        <a:rPr lang="en-US" sz="2000" i="0">
                          <a:solidFill>
                            <a:schemeClr val="tx1"/>
                          </a:solidFill>
                          <a:latin typeface="Arial" panose="020B0604020202020204" pitchFamily="34" charset="0"/>
                          <a:cs typeface="Arial" panose="020B0604020202020204" pitchFamily="34" charset="0"/>
                        </a:rPr>
                        <a:t>𝝓(𝒏)=(𝒑−𝟏)(𝒒−𝟏)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2000">
                          <a:solidFill>
                            <a:schemeClr val="tx1"/>
                          </a:solidFill>
                          <a:latin typeface="Arial" panose="020B0604020202020204" pitchFamily="34" charset="0"/>
                          <a:cs typeface="Arial" panose="020B0604020202020204" pitchFamily="34" charset="0"/>
                        </a:rPr>
                        <a:t>Phi hàm</a:t>
                      </a:r>
                      <a:r>
                        <a:rPr lang="en-US" sz="2000" baseline="0">
                          <a:solidFill>
                            <a:schemeClr val="tx1"/>
                          </a:solidFill>
                          <a:latin typeface="Arial" panose="020B0604020202020204" pitchFamily="34" charset="0"/>
                          <a:cs typeface="Arial" panose="020B0604020202020204" pitchFamily="34" charset="0"/>
                        </a:rPr>
                        <a:t> Euler</a:t>
                      </a:r>
                      <a:endParaRPr lang="en-US" sz="200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3899086958"/>
                  </a:ext>
                </a:extLst>
              </a:tr>
              <a:tr h="370840">
                <a:tc>
                  <a:txBody>
                    <a:bodyPr/>
                    <a:lstStyle/>
                    <a:p>
                      <a:pPr algn="just"/>
                      <a:r>
                        <a:rPr lang="en-US" sz="2000" i="0">
                          <a:solidFill>
                            <a:schemeClr val="tx1"/>
                          </a:solidFill>
                          <a:latin typeface="Arial" panose="020B0604020202020204" pitchFamily="34" charset="0"/>
                          <a:cs typeface="Arial" panose="020B0604020202020204" pitchFamily="34" charset="0"/>
                        </a:rPr>
                        <a:t>e:</a:t>
                      </a:r>
                    </a:p>
                    <a:p>
                      <a:pPr marL="342900" indent="-342900" algn="just">
                        <a:buFontTx/>
                        <a:buChar char="-"/>
                      </a:pPr>
                      <a:r>
                        <a:rPr lang="en-US" sz="2000" i="0">
                          <a:solidFill>
                            <a:schemeClr val="tx1"/>
                          </a:solidFill>
                          <a:latin typeface="Arial" panose="020B0604020202020204" pitchFamily="34" charset="0"/>
                          <a:cs typeface="Arial" panose="020B0604020202020204" pitchFamily="34" charset="0"/>
                        </a:rPr>
                        <a:t>gcd(𝝓(𝒏), e) = 1</a:t>
                      </a:r>
                    </a:p>
                    <a:p>
                      <a:pPr marL="342900" indent="-342900" algn="just">
                        <a:buFontTx/>
                        <a:buChar char="-"/>
                      </a:pPr>
                      <a:r>
                        <a:rPr lang="en-US" sz="2000" i="0">
                          <a:solidFill>
                            <a:schemeClr val="tx1"/>
                          </a:solidFill>
                          <a:latin typeface="Arial" panose="020B0604020202020204" pitchFamily="34" charset="0"/>
                          <a:cs typeface="Arial" panose="020B0604020202020204" pitchFamily="34" charset="0"/>
                        </a:rPr>
                        <a:t>1&lt; e &lt; 𝝓(𝒏)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2000">
                          <a:solidFill>
                            <a:schemeClr val="tx1"/>
                          </a:solidFill>
                          <a:latin typeface="Arial" panose="020B0604020202020204" pitchFamily="34" charset="0"/>
                          <a:cs typeface="Arial" panose="020B0604020202020204" pitchFamily="34" charset="0"/>
                        </a:rPr>
                        <a:t>Công khai, </a:t>
                      </a:r>
                      <a:r>
                        <a:rPr lang="vi-VN" sz="2000">
                          <a:solidFill>
                            <a:schemeClr val="tx1"/>
                          </a:solidFill>
                          <a:latin typeface="+mn-lt"/>
                          <a:cs typeface="Arial" panose="020B0604020202020204" pitchFamily="34" charset="0"/>
                        </a:rPr>
                        <a:t>được chọn</a:t>
                      </a:r>
                      <a:endParaRPr lang="en-US" sz="2000">
                        <a:solidFill>
                          <a:schemeClr val="tx1"/>
                        </a:solidFill>
                        <a:latin typeface="+mn-lt"/>
                        <a:cs typeface="Arial" panose="020B0604020202020204" pitchFamily="34" charset="0"/>
                      </a:endParaRPr>
                    </a:p>
                    <a:p>
                      <a:pPr algn="just"/>
                      <a:r>
                        <a:rPr lang="en-US" sz="2000">
                          <a:solidFill>
                            <a:schemeClr val="tx1"/>
                          </a:solidFill>
                          <a:latin typeface="Arial" panose="020B0604020202020204" pitchFamily="34" charset="0"/>
                          <a:cs typeface="Arial" panose="020B0604020202020204" pitchFamily="34" charset="0"/>
                        </a:rPr>
                        <a:t>𝝓(𝒏)&amp;e: NT cùng</a:t>
                      </a:r>
                      <a:r>
                        <a:rPr lang="en-US" sz="2000" baseline="0">
                          <a:solidFill>
                            <a:schemeClr val="tx1"/>
                          </a:solidFill>
                          <a:latin typeface="Arial" panose="020B0604020202020204" pitchFamily="34" charset="0"/>
                          <a:cs typeface="Arial" panose="020B0604020202020204" pitchFamily="34" charset="0"/>
                        </a:rPr>
                        <a:t> nhau</a:t>
                      </a:r>
                      <a:endParaRPr lang="en-US" sz="200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latin typeface="Arial" panose="020B0604020202020204" pitchFamily="34" charset="0"/>
                          <a:cs typeface="Arial" panose="020B0604020202020204" pitchFamily="34" charset="0"/>
                        </a:rPr>
                        <a:t>Chọn</a:t>
                      </a:r>
                      <a:r>
                        <a:rPr lang="en-US" sz="2000" baseline="0">
                          <a:solidFill>
                            <a:schemeClr val="tx1"/>
                          </a:solidFill>
                          <a:latin typeface="Arial" panose="020B0604020202020204" pitchFamily="34" charset="0"/>
                          <a:cs typeface="Arial" panose="020B0604020202020204" pitchFamily="34" charset="0"/>
                        </a:rPr>
                        <a:t> thế nào?</a:t>
                      </a:r>
                    </a:p>
                    <a:p>
                      <a:pPr algn="ctr"/>
                      <a:r>
                        <a:rPr lang="en-US" sz="2000" baseline="0">
                          <a:solidFill>
                            <a:schemeClr val="tx1"/>
                          </a:solidFill>
                          <a:latin typeface="Arial" panose="020B0604020202020204" pitchFamily="34" charset="0"/>
                          <a:cs typeface="Arial" panose="020B0604020202020204" pitchFamily="34" charset="0"/>
                        </a:rPr>
                        <a:t>Tìm ƯCLN</a:t>
                      </a:r>
                      <a:endParaRPr lang="en-US" sz="200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4162344601"/>
                  </a:ext>
                </a:extLst>
              </a:tr>
              <a:tr h="370840">
                <a:tc>
                  <a:txBody>
                    <a:bodyPr/>
                    <a:lstStyle/>
                    <a:p>
                      <a:pPr marL="0" indent="0" algn="just">
                        <a:buFontTx/>
                        <a:buNone/>
                      </a:pPr>
                      <a:r>
                        <a:rPr lang="en-US" sz="2000" i="0">
                          <a:solidFill>
                            <a:schemeClr val="tx1"/>
                          </a:solidFill>
                          <a:latin typeface="Arial" panose="020B0604020202020204" pitchFamily="34" charset="0"/>
                          <a:cs typeface="Arial" panose="020B0604020202020204" pitchFamily="34" charset="0"/>
                        </a:rPr>
                        <a:t>d = e</a:t>
                      </a:r>
                      <a:r>
                        <a:rPr lang="en-US" sz="2000" i="0" baseline="30000">
                          <a:solidFill>
                            <a:schemeClr val="tx1"/>
                          </a:solidFill>
                          <a:latin typeface="Arial" panose="020B0604020202020204" pitchFamily="34" charset="0"/>
                          <a:cs typeface="Arial" panose="020B0604020202020204" pitchFamily="34" charset="0"/>
                        </a:rPr>
                        <a:t>-1</a:t>
                      </a:r>
                      <a:r>
                        <a:rPr lang="en-US" sz="2000" i="0">
                          <a:solidFill>
                            <a:schemeClr val="tx1"/>
                          </a:solidFill>
                          <a:latin typeface="Arial" panose="020B0604020202020204" pitchFamily="34" charset="0"/>
                          <a:cs typeface="Arial" panose="020B0604020202020204" pitchFamily="34" charset="0"/>
                        </a:rPr>
                        <a:t> (mod 𝝓(𝒏))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2000">
                          <a:solidFill>
                            <a:schemeClr val="tx1"/>
                          </a:solidFill>
                          <a:latin typeface="Arial" panose="020B0604020202020204" pitchFamily="34" charset="0"/>
                          <a:cs typeface="Arial" panose="020B0604020202020204" pitchFamily="34" charset="0"/>
                        </a:rPr>
                        <a:t>Bí</a:t>
                      </a:r>
                      <a:r>
                        <a:rPr lang="en-US" sz="2000" baseline="0">
                          <a:solidFill>
                            <a:schemeClr val="tx1"/>
                          </a:solidFill>
                          <a:latin typeface="Arial" panose="020B0604020202020204" pitchFamily="34" charset="0"/>
                          <a:cs typeface="Arial" panose="020B0604020202020204" pitchFamily="34" charset="0"/>
                        </a:rPr>
                        <a:t> mật, tính toán</a:t>
                      </a:r>
                      <a:endParaRPr lang="en-US" sz="200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aseline="0">
                          <a:solidFill>
                            <a:schemeClr val="tx1"/>
                          </a:solidFill>
                          <a:latin typeface="Arial" panose="020B0604020202020204" pitchFamily="34" charset="0"/>
                          <a:cs typeface="Arial" panose="020B0604020202020204" pitchFamily="34" charset="0"/>
                        </a:rPr>
                        <a:t>Extended Euclide</a:t>
                      </a:r>
                      <a:endParaRPr lang="en-US" sz="200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313783998"/>
                  </a:ext>
                </a:extLst>
              </a:tr>
              <a:tr h="370840">
                <a:tc>
                  <a:txBody>
                    <a:bodyPr/>
                    <a:lstStyle/>
                    <a:p>
                      <a:pPr marL="0" indent="0" algn="just">
                        <a:buFontTx/>
                        <a:buNone/>
                      </a:pPr>
                      <a:r>
                        <a:rPr lang="en-US" sz="2000" i="0">
                          <a:solidFill>
                            <a:schemeClr val="tx1"/>
                          </a:solidFill>
                          <a:latin typeface="Arial" panose="020B0604020202020204" pitchFamily="34" charset="0"/>
                          <a:cs typeface="Arial" panose="020B0604020202020204" pitchFamily="34" charset="0"/>
                        </a:rPr>
                        <a:t>Mã</a:t>
                      </a:r>
                      <a:r>
                        <a:rPr lang="en-US" sz="2000" i="0" baseline="0">
                          <a:solidFill>
                            <a:schemeClr val="tx1"/>
                          </a:solidFill>
                          <a:latin typeface="Arial" panose="020B0604020202020204" pitchFamily="34" charset="0"/>
                          <a:cs typeface="Arial" panose="020B0604020202020204" pitchFamily="34" charset="0"/>
                        </a:rPr>
                        <a:t> hóa</a:t>
                      </a:r>
                      <a:endParaRPr lang="en-US" sz="2000" i="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2000">
                          <a:solidFill>
                            <a:schemeClr val="tx1"/>
                          </a:solidFill>
                          <a:latin typeface="Arial" panose="020B0604020202020204" pitchFamily="34" charset="0"/>
                          <a:cs typeface="Arial" panose="020B0604020202020204" pitchFamily="34" charset="0"/>
                        </a:rPr>
                        <a:t>C=P</a:t>
                      </a:r>
                      <a:r>
                        <a:rPr lang="en-US" sz="2000" baseline="30000">
                          <a:solidFill>
                            <a:schemeClr val="tx1"/>
                          </a:solidFill>
                          <a:latin typeface="Arial" panose="020B0604020202020204" pitchFamily="34" charset="0"/>
                          <a:cs typeface="Arial" panose="020B0604020202020204" pitchFamily="34" charset="0"/>
                        </a:rPr>
                        <a:t>e</a:t>
                      </a:r>
                      <a:r>
                        <a:rPr lang="en-US" sz="2000" baseline="0">
                          <a:solidFill>
                            <a:schemeClr val="tx1"/>
                          </a:solidFill>
                          <a:latin typeface="Arial" panose="020B0604020202020204" pitchFamily="34" charset="0"/>
                          <a:cs typeface="Arial" panose="020B0604020202020204" pitchFamily="34" charset="0"/>
                        </a:rPr>
                        <a:t> mod n</a:t>
                      </a:r>
                      <a:endParaRPr lang="en-US" sz="200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latin typeface="Arial" panose="020B0604020202020204" pitchFamily="34" charset="0"/>
                          <a:cs typeface="Arial" panose="020B0604020202020204" pitchFamily="34" charset="0"/>
                        </a:rPr>
                        <a:t>Bình</a:t>
                      </a:r>
                      <a:r>
                        <a:rPr lang="en-US" sz="2000" baseline="0">
                          <a:solidFill>
                            <a:schemeClr val="tx1"/>
                          </a:solidFill>
                          <a:latin typeface="Arial" panose="020B0604020202020204" pitchFamily="34" charset="0"/>
                          <a:cs typeface="Arial" panose="020B0604020202020204" pitchFamily="34" charset="0"/>
                        </a:rPr>
                        <a:t> phương nhân</a:t>
                      </a:r>
                    </a:p>
                    <a:p>
                      <a:pPr algn="ctr"/>
                      <a:r>
                        <a:rPr lang="en-US" sz="2000" baseline="0">
                          <a:solidFill>
                            <a:schemeClr val="tx1"/>
                          </a:solidFill>
                          <a:latin typeface="Arial" panose="020B0604020202020204" pitchFamily="34" charset="0"/>
                          <a:cs typeface="Arial" panose="020B0604020202020204" pitchFamily="34" charset="0"/>
                        </a:rPr>
                        <a:t>Hoặc ĐL phần dư trung hoa</a:t>
                      </a:r>
                      <a:endParaRPr lang="en-US" sz="200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3603838725"/>
                  </a:ext>
                </a:extLst>
              </a:tr>
              <a:tr h="370840">
                <a:tc>
                  <a:txBody>
                    <a:bodyPr/>
                    <a:lstStyle/>
                    <a:p>
                      <a:pPr marL="0" indent="0" algn="just">
                        <a:buFontTx/>
                        <a:buNone/>
                      </a:pPr>
                      <a:r>
                        <a:rPr lang="en-US" sz="2000" i="0">
                          <a:solidFill>
                            <a:schemeClr val="tx1"/>
                          </a:solidFill>
                          <a:latin typeface="Arial" panose="020B0604020202020204" pitchFamily="34" charset="0"/>
                          <a:cs typeface="Arial" panose="020B0604020202020204" pitchFamily="34" charset="0"/>
                        </a:rPr>
                        <a:t>Gi</a:t>
                      </a:r>
                      <a:r>
                        <a:rPr lang="en-US" sz="2000" i="0" baseline="0">
                          <a:solidFill>
                            <a:schemeClr val="tx1"/>
                          </a:solidFill>
                          <a:latin typeface="Arial" panose="020B0604020202020204" pitchFamily="34" charset="0"/>
                          <a:cs typeface="Arial" panose="020B0604020202020204" pitchFamily="34" charset="0"/>
                        </a:rPr>
                        <a:t>ải mã </a:t>
                      </a:r>
                      <a:endParaRPr lang="en-US" sz="2000" i="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2000">
                          <a:solidFill>
                            <a:schemeClr val="tx1"/>
                          </a:solidFill>
                          <a:latin typeface="Arial" panose="020B0604020202020204" pitchFamily="34" charset="0"/>
                          <a:cs typeface="Arial" panose="020B0604020202020204" pitchFamily="34" charset="0"/>
                        </a:rPr>
                        <a:t>P=C</a:t>
                      </a:r>
                      <a:r>
                        <a:rPr lang="en-US" sz="2000" baseline="30000">
                          <a:solidFill>
                            <a:schemeClr val="tx1"/>
                          </a:solidFill>
                          <a:latin typeface="Arial" panose="020B0604020202020204" pitchFamily="34" charset="0"/>
                          <a:cs typeface="Arial" panose="020B0604020202020204" pitchFamily="34" charset="0"/>
                        </a:rPr>
                        <a:t>d</a:t>
                      </a:r>
                      <a:r>
                        <a:rPr lang="en-US" sz="2000" baseline="0">
                          <a:solidFill>
                            <a:schemeClr val="tx1"/>
                          </a:solidFill>
                          <a:latin typeface="Arial" panose="020B0604020202020204" pitchFamily="34" charset="0"/>
                          <a:cs typeface="Arial" panose="020B0604020202020204" pitchFamily="34" charset="0"/>
                        </a:rPr>
                        <a:t> mod n</a:t>
                      </a:r>
                      <a:endParaRPr lang="en-US" sz="200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a:solidFill>
                            <a:schemeClr val="tx1"/>
                          </a:solidFill>
                          <a:latin typeface="Arial" panose="020B0604020202020204" pitchFamily="34" charset="0"/>
                          <a:cs typeface="Arial" panose="020B0604020202020204" pitchFamily="34" charset="0"/>
                        </a:rPr>
                        <a:t>Bình</a:t>
                      </a:r>
                      <a:r>
                        <a:rPr lang="en-US" sz="2000" baseline="0">
                          <a:solidFill>
                            <a:schemeClr val="tx1"/>
                          </a:solidFill>
                          <a:latin typeface="Arial" panose="020B0604020202020204" pitchFamily="34" charset="0"/>
                          <a:cs typeface="Arial" panose="020B0604020202020204" pitchFamily="34" charset="0"/>
                        </a:rPr>
                        <a:t> phương nhân</a:t>
                      </a:r>
                    </a:p>
                    <a:p>
                      <a:pPr marL="0" marR="0" indent="0" algn="ctr" defTabSz="914400" rtl="0" eaLnBrk="1" fontAlgn="auto" latinLnBrk="0" hangingPunct="1">
                        <a:lnSpc>
                          <a:spcPct val="100000"/>
                        </a:lnSpc>
                        <a:spcBef>
                          <a:spcPts val="0"/>
                        </a:spcBef>
                        <a:spcAft>
                          <a:spcPts val="0"/>
                        </a:spcAft>
                        <a:buClrTx/>
                        <a:buSzTx/>
                        <a:buFontTx/>
                        <a:buNone/>
                        <a:tabLst/>
                        <a:defRPr/>
                      </a:pPr>
                      <a:r>
                        <a:rPr lang="en-US" sz="2000" baseline="0">
                          <a:solidFill>
                            <a:schemeClr val="tx1"/>
                          </a:solidFill>
                          <a:latin typeface="Arial" panose="020B0604020202020204" pitchFamily="34" charset="0"/>
                          <a:cs typeface="Arial" panose="020B0604020202020204" pitchFamily="34" charset="0"/>
                        </a:rPr>
                        <a:t>Hoặc ĐL phần dư trung hoa</a:t>
                      </a:r>
                      <a:endParaRPr lang="en-US" sz="200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2523721694"/>
                  </a:ext>
                </a:extLst>
              </a:tr>
            </a:tbl>
          </a:graphicData>
        </a:graphic>
      </p:graphicFrame>
    </p:spTree>
    <p:extLst>
      <p:ext uri="{BB962C8B-B14F-4D97-AF65-F5344CB8AC3E}">
        <p14:creationId xmlns:p14="http://schemas.microsoft.com/office/powerpoint/2010/main" val="1672459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980175-CA3F-4461-AE5C-EE424CA14C15}"/>
              </a:ext>
            </a:extLst>
          </p:cNvPr>
          <p:cNvSpPr>
            <a:spLocks noGrp="1"/>
          </p:cNvSpPr>
          <p:nvPr>
            <p:ph type="title"/>
          </p:nvPr>
        </p:nvSpPr>
        <p:spPr/>
        <p:txBody>
          <a:bodyPr/>
          <a:lstStyle/>
          <a:p>
            <a:r>
              <a:rPr lang="vi-VN" dirty="0"/>
              <a:t>Thông tin môn học</a:t>
            </a:r>
          </a:p>
        </p:txBody>
      </p:sp>
      <p:sp>
        <p:nvSpPr>
          <p:cNvPr id="3" name="Content Placeholder 2">
            <a:extLst>
              <a:ext uri="{FF2B5EF4-FFF2-40B4-BE49-F238E27FC236}">
                <a16:creationId xmlns="" xmlns:a16="http://schemas.microsoft.com/office/drawing/2014/main" id="{78A77FD4-C619-4E68-9CEA-4057EB946685}"/>
              </a:ext>
            </a:extLst>
          </p:cNvPr>
          <p:cNvSpPr>
            <a:spLocks noGrp="1"/>
          </p:cNvSpPr>
          <p:nvPr>
            <p:ph idx="1"/>
          </p:nvPr>
        </p:nvSpPr>
        <p:spPr>
          <a:xfrm>
            <a:off x="381000" y="957118"/>
            <a:ext cx="8229600" cy="5257800"/>
          </a:xfrm>
        </p:spPr>
        <p:txBody>
          <a:bodyPr/>
          <a:lstStyle/>
          <a:p>
            <a:r>
              <a:rPr lang="vi-VN" dirty="0"/>
              <a:t>Nội </a:t>
            </a:r>
            <a:r>
              <a:rPr lang="vi-VN"/>
              <a:t>dung </a:t>
            </a:r>
            <a:endParaRPr lang="en-US"/>
          </a:p>
          <a:p>
            <a:pPr lvl="1"/>
            <a:r>
              <a:rPr lang="vi-VN"/>
              <a:t>Chương </a:t>
            </a:r>
            <a:r>
              <a:rPr lang="vi-VN" dirty="0"/>
              <a:t>1</a:t>
            </a:r>
            <a:r>
              <a:rPr lang="vi-VN"/>
              <a:t>: </a:t>
            </a:r>
            <a:r>
              <a:rPr lang="en-US"/>
              <a:t>T</a:t>
            </a:r>
            <a:r>
              <a:rPr lang="vi-VN"/>
              <a:t>ổng quan về an toàn thông tin</a:t>
            </a:r>
          </a:p>
          <a:p>
            <a:pPr lvl="1"/>
            <a:r>
              <a:rPr lang="vi-VN"/>
              <a:t>Chương </a:t>
            </a:r>
            <a:r>
              <a:rPr lang="vi-VN" dirty="0"/>
              <a:t>2</a:t>
            </a:r>
            <a:r>
              <a:rPr lang="vi-VN"/>
              <a:t>: </a:t>
            </a:r>
            <a:r>
              <a:rPr lang="en-US"/>
              <a:t>C</a:t>
            </a:r>
            <a:r>
              <a:rPr lang="vi-VN"/>
              <a:t>ác khái niệm cơ sở và </a:t>
            </a:r>
            <a:r>
              <a:rPr lang="en-US"/>
              <a:t>mật mã </a:t>
            </a:r>
            <a:r>
              <a:rPr lang="vi-VN"/>
              <a:t>khóa đối xứng</a:t>
            </a:r>
          </a:p>
          <a:p>
            <a:pPr lvl="1"/>
            <a:r>
              <a:rPr lang="vi-VN"/>
              <a:t>Chương </a:t>
            </a:r>
            <a:r>
              <a:rPr lang="en-US"/>
              <a:t>3</a:t>
            </a:r>
            <a:r>
              <a:rPr lang="vi-VN"/>
              <a:t>: </a:t>
            </a:r>
            <a:r>
              <a:rPr lang="en-US"/>
              <a:t>M</a:t>
            </a:r>
            <a:r>
              <a:rPr lang="vi-VN"/>
              <a:t>ật mã khóa công khai</a:t>
            </a:r>
            <a:endParaRPr lang="en-US"/>
          </a:p>
          <a:p>
            <a:pPr lvl="1"/>
            <a:r>
              <a:rPr lang="vi-VN"/>
              <a:t>Chương </a:t>
            </a:r>
            <a:r>
              <a:rPr lang="en-US"/>
              <a:t>4</a:t>
            </a:r>
            <a:r>
              <a:rPr lang="vi-VN"/>
              <a:t>: </a:t>
            </a:r>
            <a:r>
              <a:rPr lang="en-US"/>
              <a:t>C</a:t>
            </a:r>
            <a:r>
              <a:rPr lang="vi-VN"/>
              <a:t>hữ ký điện tử và hàm băm</a:t>
            </a:r>
            <a:endParaRPr lang="vi-VN" dirty="0"/>
          </a:p>
          <a:p>
            <a:pPr lvl="1"/>
            <a:r>
              <a:rPr lang="vi-VN"/>
              <a:t>Chương </a:t>
            </a:r>
            <a:r>
              <a:rPr lang="en-US"/>
              <a:t>5</a:t>
            </a:r>
            <a:r>
              <a:rPr lang="vi-VN"/>
              <a:t>: </a:t>
            </a:r>
            <a:r>
              <a:rPr lang="en-US"/>
              <a:t>Q</a:t>
            </a:r>
            <a:r>
              <a:rPr lang="vi-VN"/>
              <a:t>uản lý khóa</a:t>
            </a:r>
            <a:endParaRPr lang="vi-VN" dirty="0"/>
          </a:p>
          <a:p>
            <a:pPr lvl="1"/>
            <a:r>
              <a:rPr lang="vi-VN"/>
              <a:t>Chương </a:t>
            </a:r>
            <a:r>
              <a:rPr lang="en-US"/>
              <a:t>6</a:t>
            </a:r>
            <a:r>
              <a:rPr lang="vi-VN"/>
              <a:t>: </a:t>
            </a:r>
            <a:r>
              <a:rPr lang="en-US"/>
              <a:t>X</a:t>
            </a:r>
            <a:r>
              <a:rPr lang="vi-VN"/>
              <a:t>ác thực</a:t>
            </a:r>
            <a:r>
              <a:rPr lang="en-US"/>
              <a:t> người dùng</a:t>
            </a:r>
            <a:endParaRPr lang="vi-VN" dirty="0"/>
          </a:p>
          <a:p>
            <a:pPr lvl="1"/>
            <a:endParaRPr lang="vi-VN" dirty="0"/>
          </a:p>
        </p:txBody>
      </p:sp>
      <p:sp>
        <p:nvSpPr>
          <p:cNvPr id="4" name="Slide Number Placeholder 3">
            <a:extLst>
              <a:ext uri="{FF2B5EF4-FFF2-40B4-BE49-F238E27FC236}">
                <a16:creationId xmlns="" xmlns:a16="http://schemas.microsoft.com/office/drawing/2014/main" id="{098CC42D-7188-4E3C-B649-CCCA35A92208}"/>
              </a:ext>
            </a:extLst>
          </p:cNvPr>
          <p:cNvSpPr>
            <a:spLocks noGrp="1"/>
          </p:cNvSpPr>
          <p:nvPr>
            <p:ph type="sldNum" sz="quarter" idx="10"/>
          </p:nvPr>
        </p:nvSpPr>
        <p:spPr/>
        <p:txBody>
          <a:bodyPr/>
          <a:lstStyle/>
          <a:p>
            <a:fld id="{DF78284D-5FDC-4396-97E9-EA2DB91CCBAD}" type="slidenum">
              <a:rPr lang="en-US" altLang="vi-VN" smtClean="0"/>
              <a:pPr/>
              <a:t>2</a:t>
            </a:fld>
            <a:endParaRPr lang="en-US" altLang="vi-VN"/>
          </a:p>
        </p:txBody>
      </p:sp>
    </p:spTree>
    <p:extLst>
      <p:ext uri="{BB962C8B-B14F-4D97-AF65-F5344CB8AC3E}">
        <p14:creationId xmlns:p14="http://schemas.microsoft.com/office/powerpoint/2010/main" val="21473544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p:sp>
        <p:nvSpPr>
          <p:cNvPr id="3" name="Content Placeholder 2"/>
          <p:cNvSpPr>
            <a:spLocks noGrp="1"/>
          </p:cNvSpPr>
          <p:nvPr>
            <p:ph idx="1"/>
          </p:nvPr>
        </p:nvSpPr>
        <p:spPr>
          <a:xfrm>
            <a:off x="457200" y="990600"/>
            <a:ext cx="8229600" cy="5257800"/>
          </a:xfrm>
        </p:spPr>
        <p:txBody>
          <a:bodyPr/>
          <a:lstStyle/>
          <a:p>
            <a:r>
              <a:rPr lang="en-US"/>
              <a:t>Hệ mã RSA</a:t>
            </a:r>
          </a:p>
          <a:p>
            <a:pPr lvl="1"/>
            <a:r>
              <a:rPr lang="en-US"/>
              <a:t>Kiểm tra số nguyên tố lớn</a:t>
            </a:r>
          </a:p>
          <a:p>
            <a:pPr lvl="2"/>
            <a:r>
              <a:rPr lang="en-US"/>
              <a:t>Thuật toán dựa trên xác suất</a:t>
            </a:r>
          </a:p>
          <a:p>
            <a:pPr lvl="3"/>
            <a:r>
              <a:rPr lang="en-US"/>
              <a:t>Cho biết xác suất là số nguyên tố của một số nguyên</a:t>
            </a:r>
          </a:p>
          <a:p>
            <a:pPr lvl="3"/>
            <a:r>
              <a:rPr lang="en-US"/>
              <a:t>Ví dụ</a:t>
            </a:r>
          </a:p>
          <a:p>
            <a:pPr lvl="4"/>
            <a:r>
              <a:rPr lang="en-US"/>
              <a:t>Fermat primality test</a:t>
            </a:r>
          </a:p>
          <a:p>
            <a:pPr lvl="5"/>
            <a:r>
              <a:rPr lang="en-US"/>
              <a:t>PGP</a:t>
            </a:r>
          </a:p>
          <a:p>
            <a:pPr lvl="4"/>
            <a:r>
              <a:rPr lang="en-US" b="1">
                <a:solidFill>
                  <a:srgbClr val="0033CC"/>
                </a:solidFill>
              </a:rPr>
              <a:t>Miller-Rabin Algorithm</a:t>
            </a:r>
          </a:p>
          <a:p>
            <a:pPr lvl="5"/>
            <a:r>
              <a:rPr lang="en-US"/>
              <a:t>GNU Privacy Guard (GnuPG or GPG)</a:t>
            </a:r>
          </a:p>
          <a:p>
            <a:pPr lvl="2"/>
            <a:r>
              <a:rPr lang="en-US"/>
              <a:t>Thuật toán tất định</a:t>
            </a:r>
          </a:p>
          <a:p>
            <a:pPr lvl="3"/>
            <a:r>
              <a:rPr lang="en-US"/>
              <a:t>Cho biết chính xác một SN có phải là SNT hay không? </a:t>
            </a:r>
          </a:p>
          <a:p>
            <a:pPr lvl="3"/>
            <a:r>
              <a:rPr lang="en-US"/>
              <a:t>Ví dụ: thuật toán AKS</a:t>
            </a:r>
          </a:p>
          <a:p>
            <a:pPr lvl="3"/>
            <a:endParaRPr lang="en-US"/>
          </a:p>
          <a:p>
            <a:endParaRPr lang="en-US"/>
          </a:p>
        </p:txBody>
      </p:sp>
      <p:sp>
        <p:nvSpPr>
          <p:cNvPr id="4" name="Slide Number Placeholder 3"/>
          <p:cNvSpPr>
            <a:spLocks noGrp="1"/>
          </p:cNvSpPr>
          <p:nvPr>
            <p:ph type="sldNum" sz="quarter" idx="10"/>
          </p:nvPr>
        </p:nvSpPr>
        <p:spPr/>
        <p:txBody>
          <a:bodyPr/>
          <a:lstStyle/>
          <a:p>
            <a:fld id="{DF78284D-5FDC-4396-97E9-EA2DB91CCBAD}" type="slidenum">
              <a:rPr lang="en-US" altLang="vi-VN" smtClean="0"/>
              <a:pPr/>
              <a:t>20</a:t>
            </a:fld>
            <a:endParaRPr lang="en-US" altLang="vi-VN"/>
          </a:p>
        </p:txBody>
      </p:sp>
    </p:spTree>
    <p:extLst>
      <p:ext uri="{BB962C8B-B14F-4D97-AF65-F5344CB8AC3E}">
        <p14:creationId xmlns:p14="http://schemas.microsoft.com/office/powerpoint/2010/main" val="3496563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p:sp>
        <p:nvSpPr>
          <p:cNvPr id="3" name="Content Placeholder 2"/>
          <p:cNvSpPr>
            <a:spLocks noGrp="1"/>
          </p:cNvSpPr>
          <p:nvPr>
            <p:ph idx="1"/>
          </p:nvPr>
        </p:nvSpPr>
        <p:spPr/>
        <p:txBody>
          <a:bodyPr/>
          <a:lstStyle/>
          <a:p>
            <a:r>
              <a:rPr lang="en-US"/>
              <a:t>Hệ mã RSA</a:t>
            </a:r>
          </a:p>
          <a:p>
            <a:pPr lvl="1"/>
            <a:r>
              <a:rPr lang="en-US"/>
              <a:t>Thuật toán Miller-Rabin</a:t>
            </a:r>
            <a:endParaRPr lang="en-US" sz="2400" i="1">
              <a:latin typeface="Cambria Math" panose="02040503050406030204" pitchFamily="18" charset="0"/>
            </a:endParaRPr>
          </a:p>
          <a:p>
            <a:endParaRPr lang="en-US"/>
          </a:p>
        </p:txBody>
      </p:sp>
      <p:sp>
        <p:nvSpPr>
          <p:cNvPr id="4" name="Slide Number Placeholder 3"/>
          <p:cNvSpPr>
            <a:spLocks noGrp="1"/>
          </p:cNvSpPr>
          <p:nvPr>
            <p:ph type="sldNum" sz="quarter" idx="10"/>
          </p:nvPr>
        </p:nvSpPr>
        <p:spPr/>
        <p:txBody>
          <a:bodyPr/>
          <a:lstStyle/>
          <a:p>
            <a:fld id="{DF78284D-5FDC-4396-97E9-EA2DB91CCBAD}" type="slidenum">
              <a:rPr lang="en-US" altLang="vi-VN" smtClean="0"/>
              <a:pPr/>
              <a:t>21</a:t>
            </a:fld>
            <a:endParaRPr lang="en-US" altLang="vi-VN"/>
          </a:p>
        </p:txBody>
      </p:sp>
      <p:sp>
        <p:nvSpPr>
          <p:cNvPr id="5" name="Rectangle 4"/>
          <p:cNvSpPr/>
          <p:nvPr/>
        </p:nvSpPr>
        <p:spPr>
          <a:xfrm>
            <a:off x="1828800" y="2286000"/>
            <a:ext cx="5638800" cy="3477875"/>
          </a:xfrm>
          <a:prstGeom prst="rect">
            <a:avLst/>
          </a:prstGeom>
        </p:spPr>
        <p:txBody>
          <a:bodyPr wrap="square">
            <a:spAutoFit/>
          </a:bodyPr>
          <a:lstStyle/>
          <a:p>
            <a:r>
              <a:rPr lang="en-US" sz="2200"/>
              <a:t>Input: Số nguyên lẻ n&gt;2</a:t>
            </a:r>
          </a:p>
          <a:p>
            <a:r>
              <a:rPr lang="en-US" sz="2200"/>
              <a:t>1- Tìm d lẻ và s sao cho n-1 = d * 2</a:t>
            </a:r>
            <a:r>
              <a:rPr lang="en-US" sz="2200" baseline="30000"/>
              <a:t>s</a:t>
            </a:r>
            <a:endParaRPr lang="en-US" sz="2200"/>
          </a:p>
          <a:p>
            <a:r>
              <a:rPr lang="en-US" sz="2200"/>
              <a:t>2- Chọn ngẫu nhiên số a, 2&lt;a&lt;n-1</a:t>
            </a:r>
          </a:p>
          <a:p>
            <a:r>
              <a:rPr lang="en-US" sz="2200"/>
              <a:t>3- b = a</a:t>
            </a:r>
            <a:r>
              <a:rPr lang="en-US" sz="2200" baseline="30000"/>
              <a:t>d</a:t>
            </a:r>
            <a:r>
              <a:rPr lang="en-US" sz="2200"/>
              <a:t> mod n</a:t>
            </a:r>
          </a:p>
          <a:p>
            <a:r>
              <a:rPr lang="en-US" sz="2200"/>
              <a:t>4- if b==1 or b== n-1 return SNT</a:t>
            </a:r>
          </a:p>
          <a:p>
            <a:r>
              <a:rPr lang="en-US" sz="2200"/>
              <a:t>5- lặp k-1 lần</a:t>
            </a:r>
          </a:p>
          <a:p>
            <a:r>
              <a:rPr lang="en-US" sz="2200"/>
              <a:t>6-     b = b*b mod n</a:t>
            </a:r>
          </a:p>
          <a:p>
            <a:r>
              <a:rPr lang="en-US" sz="2200"/>
              <a:t>7-     if b=n-1 return SNT</a:t>
            </a:r>
          </a:p>
          <a:p>
            <a:r>
              <a:rPr lang="en-US" sz="2200"/>
              <a:t>8-     if b=1 return not SNT</a:t>
            </a:r>
          </a:p>
          <a:p>
            <a:r>
              <a:rPr lang="en-US" sz="2200"/>
              <a:t>9- return not SNT</a:t>
            </a:r>
          </a:p>
        </p:txBody>
      </p:sp>
    </p:spTree>
    <p:extLst>
      <p:ext uri="{BB962C8B-B14F-4D97-AF65-F5344CB8AC3E}">
        <p14:creationId xmlns:p14="http://schemas.microsoft.com/office/powerpoint/2010/main" val="29783474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p:sp>
        <p:nvSpPr>
          <p:cNvPr id="3" name="Content Placeholder 2"/>
          <p:cNvSpPr>
            <a:spLocks noGrp="1"/>
          </p:cNvSpPr>
          <p:nvPr>
            <p:ph idx="1"/>
          </p:nvPr>
        </p:nvSpPr>
        <p:spPr>
          <a:xfrm>
            <a:off x="353568" y="949452"/>
            <a:ext cx="8229600" cy="5257800"/>
          </a:xfrm>
        </p:spPr>
        <p:txBody>
          <a:bodyPr/>
          <a:lstStyle/>
          <a:p>
            <a:r>
              <a:rPr lang="en-US"/>
              <a:t>Hệ mã RSA</a:t>
            </a:r>
          </a:p>
          <a:p>
            <a:pPr lvl="1"/>
            <a:r>
              <a:rPr lang="en-US"/>
              <a:t>Thuật toán Miller-Rabin</a:t>
            </a:r>
            <a:endParaRPr lang="en-US" sz="2400" i="1">
              <a:latin typeface="Cambria Math" panose="02040503050406030204" pitchFamily="18" charset="0"/>
            </a:endParaRPr>
          </a:p>
          <a:p>
            <a:endParaRPr lang="en-US"/>
          </a:p>
        </p:txBody>
      </p:sp>
      <p:sp>
        <p:nvSpPr>
          <p:cNvPr id="4" name="Slide Number Placeholder 3"/>
          <p:cNvSpPr>
            <a:spLocks noGrp="1"/>
          </p:cNvSpPr>
          <p:nvPr>
            <p:ph type="sldNum" sz="quarter" idx="10"/>
          </p:nvPr>
        </p:nvSpPr>
        <p:spPr/>
        <p:txBody>
          <a:bodyPr/>
          <a:lstStyle/>
          <a:p>
            <a:fld id="{DF78284D-5FDC-4396-97E9-EA2DB91CCBAD}" type="slidenum">
              <a:rPr lang="en-US" altLang="vi-VN" smtClean="0"/>
              <a:pPr/>
              <a:t>22</a:t>
            </a:fld>
            <a:endParaRPr lang="en-US" altLang="vi-VN"/>
          </a:p>
        </p:txBody>
      </p:sp>
      <p:sp>
        <p:nvSpPr>
          <p:cNvPr id="6" name="Rectangle 5"/>
          <p:cNvSpPr/>
          <p:nvPr/>
        </p:nvSpPr>
        <p:spPr>
          <a:xfrm>
            <a:off x="1562100" y="1895040"/>
            <a:ext cx="6477000" cy="4832092"/>
          </a:xfrm>
          <a:prstGeom prst="rect">
            <a:avLst/>
          </a:prstGeom>
        </p:spPr>
        <p:txBody>
          <a:bodyPr wrap="square">
            <a:spAutoFit/>
          </a:bodyPr>
          <a:lstStyle/>
          <a:p>
            <a:r>
              <a:rPr lang="en-US" sz="1400">
                <a:solidFill>
                  <a:srgbClr val="000000"/>
                </a:solidFill>
                <a:latin typeface="Menlo"/>
              </a:rPr>
              <a:t>def miller_rabin(n): </a:t>
            </a:r>
          </a:p>
          <a:p>
            <a:r>
              <a:rPr lang="en-US" sz="1400">
                <a:solidFill>
                  <a:srgbClr val="000000"/>
                </a:solidFill>
                <a:latin typeface="Menlo"/>
              </a:rPr>
              <a:t>       if n&lt;=3: </a:t>
            </a:r>
          </a:p>
          <a:p>
            <a:r>
              <a:rPr lang="en-US" sz="1400">
                <a:solidFill>
                  <a:srgbClr val="000000"/>
                </a:solidFill>
                <a:latin typeface="Menlo"/>
              </a:rPr>
              <a:t>              raise Exception('n should b greater than 3.') </a:t>
            </a:r>
          </a:p>
          <a:p>
            <a:r>
              <a:rPr lang="en-US" sz="1400">
                <a:solidFill>
                  <a:srgbClr val="000000"/>
                </a:solidFill>
                <a:latin typeface="Menlo"/>
              </a:rPr>
              <a:t>       if n % 2 == 0: </a:t>
            </a:r>
          </a:p>
          <a:p>
            <a:r>
              <a:rPr lang="en-US" sz="1400">
                <a:solidFill>
                  <a:srgbClr val="000000"/>
                </a:solidFill>
                <a:latin typeface="Menlo"/>
              </a:rPr>
              <a:t>              return False </a:t>
            </a:r>
          </a:p>
          <a:p>
            <a:r>
              <a:rPr lang="en-US" sz="1400">
                <a:solidFill>
                  <a:srgbClr val="000000"/>
                </a:solidFill>
                <a:latin typeface="Menlo"/>
              </a:rPr>
              <a:t>       # Find u odd such that n-1 = 2^k * u </a:t>
            </a:r>
          </a:p>
          <a:p>
            <a:r>
              <a:rPr lang="en-US" sz="1400">
                <a:solidFill>
                  <a:srgbClr val="000000"/>
                </a:solidFill>
                <a:latin typeface="Menlo"/>
              </a:rPr>
              <a:t>       u = n – 1</a:t>
            </a:r>
          </a:p>
          <a:p>
            <a:r>
              <a:rPr lang="en-US" sz="1400">
                <a:solidFill>
                  <a:srgbClr val="000000"/>
                </a:solidFill>
                <a:latin typeface="Menlo"/>
              </a:rPr>
              <a:t>       k = 0 </a:t>
            </a:r>
          </a:p>
          <a:p>
            <a:r>
              <a:rPr lang="en-US" sz="1400">
                <a:solidFill>
                  <a:srgbClr val="000000"/>
                </a:solidFill>
                <a:latin typeface="Menlo"/>
              </a:rPr>
              <a:t>       while (u % 2 == 0): </a:t>
            </a:r>
          </a:p>
          <a:p>
            <a:r>
              <a:rPr lang="en-US" sz="1400">
                <a:solidFill>
                  <a:srgbClr val="000000"/>
                </a:solidFill>
                <a:latin typeface="Menlo"/>
              </a:rPr>
              <a:t>              u //= 2</a:t>
            </a:r>
          </a:p>
          <a:p>
            <a:r>
              <a:rPr lang="en-US" sz="1400">
                <a:solidFill>
                  <a:srgbClr val="000000"/>
                </a:solidFill>
                <a:latin typeface="Menlo"/>
              </a:rPr>
              <a:t>              k+=1 </a:t>
            </a:r>
          </a:p>
          <a:p>
            <a:r>
              <a:rPr lang="en-US" sz="1400">
                <a:solidFill>
                  <a:srgbClr val="000000"/>
                </a:solidFill>
                <a:latin typeface="Menlo"/>
              </a:rPr>
              <a:t>       #Let a be randomly chosen from {2,...,n − 2}; </a:t>
            </a:r>
          </a:p>
          <a:p>
            <a:r>
              <a:rPr lang="en-US" sz="1400">
                <a:solidFill>
                  <a:srgbClr val="000000"/>
                </a:solidFill>
                <a:latin typeface="Menlo"/>
              </a:rPr>
              <a:t>       a = random.randint(2,n-2) </a:t>
            </a:r>
          </a:p>
          <a:p>
            <a:r>
              <a:rPr lang="en-US" sz="1400">
                <a:solidFill>
                  <a:srgbClr val="000000"/>
                </a:solidFill>
                <a:latin typeface="Menlo"/>
              </a:rPr>
              <a:t>       # b = a^u mod n </a:t>
            </a:r>
          </a:p>
          <a:p>
            <a:r>
              <a:rPr lang="en-US" sz="1400">
                <a:solidFill>
                  <a:srgbClr val="000000"/>
                </a:solidFill>
                <a:latin typeface="Menlo"/>
              </a:rPr>
              <a:t>       b = pow(a,u,n)</a:t>
            </a:r>
          </a:p>
          <a:p>
            <a:r>
              <a:rPr lang="en-US" sz="1400">
                <a:solidFill>
                  <a:srgbClr val="000000"/>
                </a:solidFill>
                <a:latin typeface="Menlo"/>
              </a:rPr>
              <a:t>       if b==1 or b ==n-1: </a:t>
            </a:r>
          </a:p>
          <a:p>
            <a:r>
              <a:rPr lang="en-US" sz="1400">
                <a:solidFill>
                  <a:srgbClr val="000000"/>
                </a:solidFill>
                <a:latin typeface="Menlo"/>
              </a:rPr>
              <a:t>              return True </a:t>
            </a:r>
          </a:p>
          <a:p>
            <a:r>
              <a:rPr lang="en-US" sz="1400">
                <a:solidFill>
                  <a:srgbClr val="000000"/>
                </a:solidFill>
                <a:latin typeface="Menlo"/>
              </a:rPr>
              <a:t>       for _ in range (1,k-1): </a:t>
            </a:r>
          </a:p>
          <a:p>
            <a:r>
              <a:rPr lang="en-US" sz="1400">
                <a:solidFill>
                  <a:srgbClr val="000000"/>
                </a:solidFill>
                <a:latin typeface="Menlo"/>
              </a:rPr>
              <a:t>              b= (b*b) % n </a:t>
            </a:r>
          </a:p>
          <a:p>
            <a:r>
              <a:rPr lang="en-US" sz="1400">
                <a:solidFill>
                  <a:srgbClr val="000000"/>
                </a:solidFill>
                <a:latin typeface="Menlo"/>
              </a:rPr>
              <a:t>              if b==n-1: return True </a:t>
            </a:r>
          </a:p>
          <a:p>
            <a:r>
              <a:rPr lang="en-US" sz="1400">
                <a:solidFill>
                  <a:srgbClr val="000000"/>
                </a:solidFill>
                <a:latin typeface="Menlo"/>
              </a:rPr>
              <a:t>              if b==1: return False</a:t>
            </a:r>
          </a:p>
          <a:p>
            <a:r>
              <a:rPr lang="en-US" sz="1400">
                <a:solidFill>
                  <a:srgbClr val="000000"/>
                </a:solidFill>
                <a:latin typeface="Menlo"/>
              </a:rPr>
              <a:t>       return False</a:t>
            </a:r>
            <a:endParaRPr lang="en-US" sz="1400"/>
          </a:p>
        </p:txBody>
      </p:sp>
      <p:sp>
        <p:nvSpPr>
          <p:cNvPr id="7" name="Rectangle 6"/>
          <p:cNvSpPr/>
          <p:nvPr/>
        </p:nvSpPr>
        <p:spPr>
          <a:xfrm>
            <a:off x="6298487" y="3369840"/>
            <a:ext cx="2183611" cy="461665"/>
          </a:xfrm>
          <a:prstGeom prst="rect">
            <a:avLst/>
          </a:prstGeom>
        </p:spPr>
        <p:txBody>
          <a:bodyPr wrap="none">
            <a:spAutoFit/>
          </a:bodyPr>
          <a:lstStyle/>
          <a:p>
            <a:r>
              <a:rPr lang="en-US" sz="2400" b="1">
                <a:solidFill>
                  <a:srgbClr val="C00000"/>
                </a:solidFill>
              </a:rPr>
              <a:t>Một vòng test</a:t>
            </a:r>
          </a:p>
        </p:txBody>
      </p:sp>
    </p:spTree>
    <p:extLst>
      <p:ext uri="{BB962C8B-B14F-4D97-AF65-F5344CB8AC3E}">
        <p14:creationId xmlns:p14="http://schemas.microsoft.com/office/powerpoint/2010/main" val="5168181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p:sp>
        <p:nvSpPr>
          <p:cNvPr id="3" name="Content Placeholder 2"/>
          <p:cNvSpPr>
            <a:spLocks noGrp="1"/>
          </p:cNvSpPr>
          <p:nvPr>
            <p:ph idx="1"/>
          </p:nvPr>
        </p:nvSpPr>
        <p:spPr>
          <a:xfrm>
            <a:off x="353568" y="949452"/>
            <a:ext cx="8229600" cy="5257800"/>
          </a:xfrm>
        </p:spPr>
        <p:txBody>
          <a:bodyPr/>
          <a:lstStyle/>
          <a:p>
            <a:r>
              <a:rPr lang="en-US"/>
              <a:t>Hệ mã RSA</a:t>
            </a:r>
          </a:p>
          <a:p>
            <a:pPr lvl="1"/>
            <a:r>
              <a:rPr lang="en-US"/>
              <a:t>Thuật toán Miller-Rabin</a:t>
            </a:r>
            <a:endParaRPr lang="en-US" sz="2400" i="1">
              <a:latin typeface="Cambria Math" panose="02040503050406030204" pitchFamily="18" charset="0"/>
            </a:endParaRPr>
          </a:p>
          <a:p>
            <a:endParaRPr lang="en-US"/>
          </a:p>
        </p:txBody>
      </p:sp>
      <p:sp>
        <p:nvSpPr>
          <p:cNvPr id="4" name="Slide Number Placeholder 3"/>
          <p:cNvSpPr>
            <a:spLocks noGrp="1"/>
          </p:cNvSpPr>
          <p:nvPr>
            <p:ph type="sldNum" sz="quarter" idx="10"/>
          </p:nvPr>
        </p:nvSpPr>
        <p:spPr/>
        <p:txBody>
          <a:bodyPr/>
          <a:lstStyle/>
          <a:p>
            <a:fld id="{DF78284D-5FDC-4396-97E9-EA2DB91CCBAD}" type="slidenum">
              <a:rPr lang="en-US" altLang="vi-VN" smtClean="0"/>
              <a:pPr/>
              <a:t>23</a:t>
            </a:fld>
            <a:endParaRPr lang="en-US" altLang="vi-VN"/>
          </a:p>
        </p:txBody>
      </p:sp>
      <p:sp>
        <p:nvSpPr>
          <p:cNvPr id="6" name="Rectangle 5"/>
          <p:cNvSpPr/>
          <p:nvPr/>
        </p:nvSpPr>
        <p:spPr>
          <a:xfrm>
            <a:off x="4724400" y="1150977"/>
            <a:ext cx="4343400" cy="5478423"/>
          </a:xfrm>
          <a:prstGeom prst="rect">
            <a:avLst/>
          </a:prstGeom>
        </p:spPr>
        <p:txBody>
          <a:bodyPr wrap="square">
            <a:spAutoFit/>
          </a:bodyPr>
          <a:lstStyle/>
          <a:p>
            <a:r>
              <a:rPr lang="en-US" sz="1400">
                <a:solidFill>
                  <a:srgbClr val="000000"/>
                </a:solidFill>
                <a:latin typeface="Menlo"/>
              </a:rPr>
              <a:t>def miller_rabin(n,q): </a:t>
            </a:r>
          </a:p>
          <a:p>
            <a:r>
              <a:rPr lang="en-US" sz="1400">
                <a:solidFill>
                  <a:srgbClr val="000000"/>
                </a:solidFill>
                <a:latin typeface="Menlo"/>
              </a:rPr>
              <a:t>       if n&lt;=3: </a:t>
            </a:r>
          </a:p>
          <a:p>
            <a:r>
              <a:rPr lang="en-US" sz="1400">
                <a:solidFill>
                  <a:srgbClr val="000000"/>
                </a:solidFill>
                <a:latin typeface="Menlo"/>
              </a:rPr>
              <a:t>              raise Exception('n should b greater than 3.') </a:t>
            </a:r>
          </a:p>
          <a:p>
            <a:r>
              <a:rPr lang="en-US" sz="1400">
                <a:solidFill>
                  <a:srgbClr val="000000"/>
                </a:solidFill>
                <a:latin typeface="Menlo"/>
              </a:rPr>
              <a:t>       if n % 2 == 0: </a:t>
            </a:r>
          </a:p>
          <a:p>
            <a:r>
              <a:rPr lang="en-US" sz="1400">
                <a:solidFill>
                  <a:srgbClr val="000000"/>
                </a:solidFill>
                <a:latin typeface="Menlo"/>
              </a:rPr>
              <a:t>              return False </a:t>
            </a:r>
          </a:p>
          <a:p>
            <a:r>
              <a:rPr lang="en-US" sz="1400">
                <a:solidFill>
                  <a:srgbClr val="000000"/>
                </a:solidFill>
                <a:latin typeface="Menlo"/>
              </a:rPr>
              <a:t>       # Find u odd such that n-1 = 2^k * u </a:t>
            </a:r>
          </a:p>
          <a:p>
            <a:r>
              <a:rPr lang="en-US" sz="1400">
                <a:solidFill>
                  <a:srgbClr val="000000"/>
                </a:solidFill>
                <a:latin typeface="Menlo"/>
              </a:rPr>
              <a:t>       u = n – 1</a:t>
            </a:r>
          </a:p>
          <a:p>
            <a:r>
              <a:rPr lang="en-US" sz="1400">
                <a:solidFill>
                  <a:srgbClr val="000000"/>
                </a:solidFill>
                <a:latin typeface="Menlo"/>
              </a:rPr>
              <a:t>       k = 0 </a:t>
            </a:r>
          </a:p>
          <a:p>
            <a:r>
              <a:rPr lang="en-US" sz="1400">
                <a:solidFill>
                  <a:srgbClr val="000000"/>
                </a:solidFill>
                <a:latin typeface="Menlo"/>
              </a:rPr>
              <a:t>       while (u % 2 == 0): </a:t>
            </a:r>
          </a:p>
          <a:p>
            <a:r>
              <a:rPr lang="en-US" sz="1400">
                <a:solidFill>
                  <a:srgbClr val="000000"/>
                </a:solidFill>
                <a:latin typeface="Menlo"/>
              </a:rPr>
              <a:t>              u //= 2</a:t>
            </a:r>
          </a:p>
          <a:p>
            <a:r>
              <a:rPr lang="en-US" sz="1400">
                <a:solidFill>
                  <a:srgbClr val="000000"/>
                </a:solidFill>
                <a:latin typeface="Menlo"/>
              </a:rPr>
              <a:t>              k+=1 </a:t>
            </a:r>
          </a:p>
          <a:p>
            <a:r>
              <a:rPr lang="en-US" sz="1400">
                <a:solidFill>
                  <a:srgbClr val="000000"/>
                </a:solidFill>
                <a:latin typeface="Menlo"/>
              </a:rPr>
              <a:t>       #Let a be randomly chosen from {2,...,n − 2}; </a:t>
            </a:r>
          </a:p>
          <a:p>
            <a:r>
              <a:rPr lang="en-US" sz="1400">
                <a:solidFill>
                  <a:srgbClr val="000000"/>
                </a:solidFill>
                <a:latin typeface="Menlo"/>
              </a:rPr>
              <a:t>       for _ in range(q): </a:t>
            </a:r>
          </a:p>
          <a:p>
            <a:r>
              <a:rPr lang="en-US" sz="1400">
                <a:solidFill>
                  <a:srgbClr val="000000"/>
                </a:solidFill>
                <a:latin typeface="Menlo"/>
              </a:rPr>
              <a:t>             #Let a be randomly chosen from {2,...,n − 1}; </a:t>
            </a:r>
          </a:p>
          <a:p>
            <a:r>
              <a:rPr lang="en-US" sz="1400">
                <a:solidFill>
                  <a:srgbClr val="000000"/>
                </a:solidFill>
                <a:latin typeface="Menlo"/>
              </a:rPr>
              <a:t>              a = random.randint(2,n-1) </a:t>
            </a:r>
          </a:p>
          <a:p>
            <a:r>
              <a:rPr lang="en-US" sz="1400">
                <a:solidFill>
                  <a:srgbClr val="000000"/>
                </a:solidFill>
                <a:latin typeface="Menlo"/>
              </a:rPr>
              <a:t>             # b = a^u mod n </a:t>
            </a:r>
          </a:p>
          <a:p>
            <a:r>
              <a:rPr lang="en-US" sz="1400">
                <a:solidFill>
                  <a:srgbClr val="000000"/>
                </a:solidFill>
                <a:latin typeface="Menlo"/>
              </a:rPr>
              <a:t>              b = pow(a,u,n) </a:t>
            </a:r>
          </a:p>
          <a:p>
            <a:r>
              <a:rPr lang="en-US" sz="1400">
                <a:solidFill>
                  <a:srgbClr val="000000"/>
                </a:solidFill>
                <a:latin typeface="Menlo"/>
              </a:rPr>
              <a:t>              if b==1 or b ==n-1: </a:t>
            </a:r>
          </a:p>
          <a:p>
            <a:r>
              <a:rPr lang="en-US" sz="1400">
                <a:solidFill>
                  <a:srgbClr val="000000"/>
                </a:solidFill>
                <a:latin typeface="Menlo"/>
              </a:rPr>
              <a:t>                      continue </a:t>
            </a:r>
          </a:p>
          <a:p>
            <a:r>
              <a:rPr lang="en-US" sz="1400">
                <a:solidFill>
                  <a:srgbClr val="000000"/>
                </a:solidFill>
                <a:latin typeface="Menlo"/>
              </a:rPr>
              <a:t>              for _ in range (k-1): </a:t>
            </a:r>
          </a:p>
          <a:p>
            <a:r>
              <a:rPr lang="en-US" sz="1400">
                <a:solidFill>
                  <a:srgbClr val="000000"/>
                </a:solidFill>
                <a:latin typeface="Menlo"/>
              </a:rPr>
              <a:t>                      b= (b*b) % n </a:t>
            </a:r>
          </a:p>
          <a:p>
            <a:r>
              <a:rPr lang="en-US" sz="1400">
                <a:solidFill>
                  <a:srgbClr val="000000"/>
                </a:solidFill>
                <a:latin typeface="Menlo"/>
              </a:rPr>
              <a:t>                      if b==n-1: break </a:t>
            </a:r>
          </a:p>
          <a:p>
            <a:r>
              <a:rPr lang="en-US" sz="1400">
                <a:solidFill>
                  <a:srgbClr val="000000"/>
                </a:solidFill>
                <a:latin typeface="Menlo"/>
              </a:rPr>
              <a:t>              else: </a:t>
            </a:r>
          </a:p>
          <a:p>
            <a:r>
              <a:rPr lang="en-US" sz="1400">
                <a:solidFill>
                  <a:srgbClr val="000000"/>
                </a:solidFill>
                <a:latin typeface="Menlo"/>
              </a:rPr>
              <a:t>	    return False </a:t>
            </a:r>
          </a:p>
          <a:p>
            <a:r>
              <a:rPr lang="en-US" sz="1400">
                <a:solidFill>
                  <a:srgbClr val="000000"/>
                </a:solidFill>
                <a:latin typeface="Menlo"/>
              </a:rPr>
              <a:t>         return True</a:t>
            </a:r>
            <a:endParaRPr lang="en-US" sz="1400"/>
          </a:p>
        </p:txBody>
      </p:sp>
      <p:sp>
        <p:nvSpPr>
          <p:cNvPr id="7" name="Rectangle 6"/>
          <p:cNvSpPr/>
          <p:nvPr/>
        </p:nvSpPr>
        <p:spPr>
          <a:xfrm>
            <a:off x="1371600" y="2971800"/>
            <a:ext cx="1824538" cy="461665"/>
          </a:xfrm>
          <a:prstGeom prst="rect">
            <a:avLst/>
          </a:prstGeom>
        </p:spPr>
        <p:txBody>
          <a:bodyPr wrap="none">
            <a:spAutoFit/>
          </a:bodyPr>
          <a:lstStyle/>
          <a:p>
            <a:r>
              <a:rPr lang="en-US" sz="2400" b="1">
                <a:solidFill>
                  <a:srgbClr val="C00000"/>
                </a:solidFill>
              </a:rPr>
              <a:t>q vòng test</a:t>
            </a:r>
          </a:p>
        </p:txBody>
      </p:sp>
    </p:spTree>
    <p:extLst>
      <p:ext uri="{BB962C8B-B14F-4D97-AF65-F5344CB8AC3E}">
        <p14:creationId xmlns:p14="http://schemas.microsoft.com/office/powerpoint/2010/main" val="1681101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t>Hệ mã RSA</a:t>
                </a:r>
              </a:p>
              <a:p>
                <a:pPr lvl="1"/>
                <a:r>
                  <a:rPr lang="en-US"/>
                  <a:t>Chọn e?</a:t>
                </a:r>
              </a:p>
              <a:p>
                <a:pPr lvl="2"/>
                <a:r>
                  <a:rPr lang="en-US"/>
                  <a:t>Lựa chọn thông dụng nhất: </a:t>
                </a:r>
                <a:r>
                  <a:rPr lang="en-US" sz="2800">
                    <a:latin typeface="Cambria Math" panose="02040503050406030204" pitchFamily="18" charset="0"/>
                  </a:rPr>
                  <a:t>e</a:t>
                </a:r>
                <a:r>
                  <a:rPr lang="en-US"/>
                  <a:t> = 65537= (</a:t>
                </a:r>
                <a14:m>
                  <m:oMath xmlns:m="http://schemas.openxmlformats.org/officeDocument/2006/math">
                    <m:sSup>
                      <m:sSupPr>
                        <m:ctrlPr>
                          <a:rPr lang="en-US" i="1" smtClean="0">
                            <a:latin typeface="Cambria Math"/>
                          </a:rPr>
                        </m:ctrlPr>
                      </m:sSupPr>
                      <m:e>
                        <m:r>
                          <a:rPr lang="en-US" b="0" i="1" smtClean="0">
                            <a:latin typeface="Cambria Math" panose="02040503050406030204" pitchFamily="18" charset="0"/>
                          </a:rPr>
                          <m:t>2</m:t>
                        </m:r>
                      </m:e>
                      <m:sup>
                        <m:r>
                          <a:rPr lang="en-US" b="0" i="1" smtClean="0">
                            <a:latin typeface="Cambria Math" panose="02040503050406030204" pitchFamily="18" charset="0"/>
                          </a:rPr>
                          <m:t>16</m:t>
                        </m:r>
                      </m:sup>
                    </m:sSup>
                    <m:r>
                      <a:rPr lang="en-US" b="0" i="1" smtClean="0">
                        <a:latin typeface="Cambria Math" panose="02040503050406030204" pitchFamily="18" charset="0"/>
                      </a:rPr>
                      <m:t>+1</m:t>
                    </m:r>
                  </m:oMath>
                </a14:m>
                <a:r>
                  <a:rPr lang="en-US"/>
                  <a:t>);</a:t>
                </a:r>
              </a:p>
              <a:p>
                <a:pPr lvl="2"/>
                <a:r>
                  <a:rPr lang="en-US"/>
                  <a:t>2 lựa chọn khác: </a:t>
                </a:r>
                <a:r>
                  <a:rPr lang="en-US" sz="2800">
                    <a:latin typeface="Cambria Math" panose="02040503050406030204" pitchFamily="18" charset="0"/>
                  </a:rPr>
                  <a:t>e</a:t>
                </a:r>
                <a:r>
                  <a:rPr lang="en-US"/>
                  <a:t>=3 và </a:t>
                </a:r>
                <a:r>
                  <a:rPr lang="en-US" sz="2800">
                    <a:latin typeface="Cambria Math" panose="02040503050406030204" pitchFamily="18" charset="0"/>
                  </a:rPr>
                  <a:t>e</a:t>
                </a:r>
                <a:r>
                  <a:rPr lang="en-US"/>
                  <a:t>=17</a:t>
                </a:r>
              </a:p>
              <a:p>
                <a:pPr lvl="1"/>
                <a:r>
                  <a:rPr lang="en-US"/>
                  <a:t>Tăng tốc độ mã hóa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sSup>
                      <m:sSupPr>
                        <m:ctrlPr>
                          <a:rPr lang="en-US" b="0" i="1" smtClean="0">
                            <a:latin typeface="Cambria Math"/>
                          </a:rPr>
                        </m:ctrlPr>
                      </m:sSupPr>
                      <m:e>
                        <m:r>
                          <a:rPr lang="en-US" b="0" i="1" smtClean="0">
                            <a:latin typeface="Cambria Math" panose="02040503050406030204" pitchFamily="18" charset="0"/>
                          </a:rPr>
                          <m:t>𝑃</m:t>
                        </m:r>
                      </m:e>
                      <m:sup>
                        <m:r>
                          <a:rPr lang="en-US" b="0" i="1" smtClean="0">
                            <a:latin typeface="Cambria Math" panose="02040503050406030204" pitchFamily="18" charset="0"/>
                          </a:rPr>
                          <m:t>𝑒</m:t>
                        </m:r>
                      </m:sup>
                    </m:sSup>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𝑛</m:t>
                    </m:r>
                  </m:oMath>
                </a14:m>
                <a:endParaRPr lang="en-US"/>
              </a:p>
              <a:p>
                <a:pPr lvl="2"/>
                <a:r>
                  <a:rPr lang="en-US"/>
                  <a:t>Biểu diễn số nguyên </a:t>
                </a:r>
                <a:r>
                  <a:rPr lang="en-US" sz="2800">
                    <a:latin typeface="Cambria Math" panose="02040503050406030204" pitchFamily="18" charset="0"/>
                  </a:rPr>
                  <a:t>e dưới dạng nhị phân </a:t>
                </a:r>
              </a:p>
              <a:p>
                <a:pPr marL="1828800" lvl="4" indent="0">
                  <a:buNone/>
                </a:pPr>
                <a14:m>
                  <m:oMath xmlns:m="http://schemas.openxmlformats.org/officeDocument/2006/math">
                    <m:sSub>
                      <m:sSubPr>
                        <m:ctrlPr>
                          <a:rPr lang="en-US" sz="2800" i="1" smtClean="0">
                            <a:latin typeface="Cambria Math"/>
                          </a:rPr>
                        </m:ctrlPr>
                      </m:sSubPr>
                      <m:e>
                        <m:r>
                          <a:rPr lang="en-US" sz="2800" b="0" i="1" smtClean="0">
                            <a:latin typeface="Cambria Math" panose="02040503050406030204" pitchFamily="18" charset="0"/>
                          </a:rPr>
                          <m:t>𝑒</m:t>
                        </m:r>
                      </m:e>
                      <m:sub>
                        <m:r>
                          <a:rPr lang="en-US" sz="2800" b="0" i="1" smtClean="0">
                            <a:latin typeface="Cambria Math" panose="02040503050406030204" pitchFamily="18" charset="0"/>
                          </a:rPr>
                          <m:t>𝑘</m:t>
                        </m:r>
                      </m:sub>
                    </m:sSub>
                    <m:sSub>
                      <m:sSubPr>
                        <m:ctrlPr>
                          <a:rPr lang="en-US" sz="2800" i="1" smtClean="0">
                            <a:latin typeface="Cambria Math"/>
                          </a:rPr>
                        </m:ctrlPr>
                      </m:sSubPr>
                      <m:e>
                        <m:r>
                          <a:rPr lang="en-US" sz="2800" b="0" i="1" smtClean="0">
                            <a:latin typeface="Cambria Math" panose="02040503050406030204" pitchFamily="18" charset="0"/>
                          </a:rPr>
                          <m:t>𝑒</m:t>
                        </m:r>
                      </m:e>
                      <m:sub>
                        <m:r>
                          <a:rPr lang="en-US" sz="2800" b="0" i="1" smtClean="0">
                            <a:latin typeface="Cambria Math" panose="02040503050406030204" pitchFamily="18" charset="0"/>
                          </a:rPr>
                          <m:t>𝑘</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oMath>
                </a14:m>
                <a:r>
                  <a:rPr lang="en-US" sz="2800"/>
                  <a:t> </a:t>
                </a:r>
                <a14:m>
                  <m:oMath xmlns:m="http://schemas.openxmlformats.org/officeDocument/2006/math">
                    <m:sSub>
                      <m:sSubPr>
                        <m:ctrlPr>
                          <a:rPr lang="en-US" sz="2800" i="1">
                            <a:latin typeface="Cambria Math"/>
                          </a:rPr>
                        </m:ctrlPr>
                      </m:sSubPr>
                      <m:e>
                        <m:r>
                          <a:rPr lang="en-US" sz="2800" i="1">
                            <a:latin typeface="Cambria Math" panose="02040503050406030204" pitchFamily="18" charset="0"/>
                          </a:rPr>
                          <m:t>𝑒</m:t>
                        </m:r>
                      </m:e>
                      <m:sub>
                        <m:r>
                          <a:rPr lang="en-US" sz="2800" b="0" i="1" smtClean="0">
                            <a:latin typeface="Cambria Math" panose="02040503050406030204" pitchFamily="18" charset="0"/>
                          </a:rPr>
                          <m:t>0</m:t>
                        </m:r>
                      </m:sub>
                    </m:sSub>
                  </m:oMath>
                </a14:m>
                <a:r>
                  <a:rPr lang="en-US" sz="2800">
                    <a:latin typeface="Cambria Math" panose="02040503050406030204" pitchFamily="18" charset="0"/>
                  </a:rPr>
                  <a:t> hay </a:t>
                </a:r>
                <a14:m>
                  <m:oMath xmlns:m="http://schemas.openxmlformats.org/officeDocument/2006/math">
                    <m:r>
                      <a:rPr lang="en-US" sz="2800" b="0" i="1" smtClean="0">
                        <a:latin typeface="Cambria Math" panose="02040503050406030204" pitchFamily="18" charset="0"/>
                      </a:rPr>
                      <m:t>𝑒</m:t>
                    </m:r>
                    <m:r>
                      <a:rPr lang="en-US" sz="2800" b="0" i="1" smtClean="0">
                        <a:latin typeface="Cambria Math" panose="02040503050406030204" pitchFamily="18" charset="0"/>
                      </a:rPr>
                      <m:t>=</m:t>
                    </m:r>
                    <m:nary>
                      <m:naryPr>
                        <m:chr m:val="∑"/>
                        <m:supHide m:val="on"/>
                        <m:ctrlPr>
                          <a:rPr lang="en-US" sz="2800" b="0" i="1" smtClean="0">
                            <a:latin typeface="Cambria Math"/>
                          </a:rPr>
                        </m:ctrlPr>
                      </m:naryPr>
                      <m:sub>
                        <m:sSub>
                          <m:sSubPr>
                            <m:ctrlPr>
                              <a:rPr lang="en-US" sz="2800" b="0" i="1" smtClean="0">
                                <a:latin typeface="Cambria Math"/>
                              </a:rPr>
                            </m:ctrlPr>
                          </m:sSubPr>
                          <m:e>
                            <m:r>
                              <a:rPr lang="en-US" sz="2800" b="0" i="1" smtClean="0">
                                <a:latin typeface="Cambria Math" panose="02040503050406030204" pitchFamily="18" charset="0"/>
                              </a:rPr>
                              <m:t>𝑒</m:t>
                            </m:r>
                          </m:e>
                          <m:sub>
                            <m:r>
                              <a:rPr lang="en-US" sz="2800" b="0" i="1" smtClean="0">
                                <a:latin typeface="Cambria Math" panose="02040503050406030204" pitchFamily="18" charset="0"/>
                              </a:rPr>
                              <m:t>𝑖</m:t>
                            </m:r>
                          </m:sub>
                        </m:sSub>
                        <m:r>
                          <m:rPr>
                            <m:brk m:alnAt="7"/>
                          </m:rP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0</m:t>
                        </m:r>
                      </m:sub>
                      <m:sup/>
                      <m:e>
                        <m:sSup>
                          <m:sSupPr>
                            <m:ctrlPr>
                              <a:rPr lang="en-US" sz="2800" b="0" i="1" smtClean="0">
                                <a:latin typeface="Cambria Math"/>
                              </a:rPr>
                            </m:ctrlPr>
                          </m:sSupPr>
                          <m:e>
                            <m:r>
                              <a:rPr lang="en-US" sz="2800" b="0" i="1" smtClean="0">
                                <a:latin typeface="Cambria Math" panose="02040503050406030204" pitchFamily="18" charset="0"/>
                              </a:rPr>
                              <m:t>2</m:t>
                            </m:r>
                          </m:e>
                          <m:sup>
                            <m:r>
                              <a:rPr lang="en-US" sz="2800" b="0" i="1" smtClean="0">
                                <a:latin typeface="Cambria Math" panose="02040503050406030204" pitchFamily="18" charset="0"/>
                              </a:rPr>
                              <m:t>𝑖</m:t>
                            </m:r>
                          </m:sup>
                        </m:sSup>
                      </m:e>
                    </m:nary>
                  </m:oMath>
                </a14:m>
                <a:endParaRPr lang="en-US" sz="2800">
                  <a:latin typeface="Cambria Math" panose="02040503050406030204" pitchFamily="18" charset="0"/>
                </a:endParaRPr>
              </a:p>
              <a:p>
                <a:pPr marL="1828800" lvl="4" indent="0">
                  <a:buNone/>
                </a:pPr>
                <a14:m>
                  <m:oMath xmlns:m="http://schemas.openxmlformats.org/officeDocument/2006/math">
                    <m:sSup>
                      <m:sSupPr>
                        <m:ctrlPr>
                          <a:rPr lang="vi-VN" sz="2800" i="1" smtClean="0">
                            <a:solidFill>
                              <a:schemeClr val="tx1"/>
                            </a:solidFill>
                            <a:latin typeface="Cambria Math"/>
                          </a:rPr>
                        </m:ctrlPr>
                      </m:sSupPr>
                      <m:e>
                        <m:r>
                          <a:rPr lang="vi-VN" sz="2800" i="1">
                            <a:solidFill>
                              <a:schemeClr val="tx1"/>
                            </a:solidFill>
                            <a:latin typeface="Cambria Math" panose="02040503050406030204" pitchFamily="18" charset="0"/>
                          </a:rPr>
                          <m:t>𝑃</m:t>
                        </m:r>
                      </m:e>
                      <m:sup>
                        <m:r>
                          <a:rPr lang="vi-VN" sz="2800" i="1">
                            <a:solidFill>
                              <a:schemeClr val="tx1"/>
                            </a:solidFill>
                            <a:latin typeface="Cambria Math" panose="02040503050406030204" pitchFamily="18" charset="0"/>
                          </a:rPr>
                          <m:t>𝑒</m:t>
                        </m:r>
                      </m:sup>
                    </m:sSup>
                    <m:r>
                      <a:rPr lang="vi-VN" sz="2800" i="1">
                        <a:solidFill>
                          <a:schemeClr val="tx1"/>
                        </a:solidFill>
                        <a:latin typeface="Cambria Math" panose="02040503050406030204" pitchFamily="18" charset="0"/>
                      </a:rPr>
                      <m:t>=</m:t>
                    </m:r>
                    <m:sSup>
                      <m:sSupPr>
                        <m:ctrlPr>
                          <a:rPr lang="vi-VN" sz="2800" i="1">
                            <a:solidFill>
                              <a:schemeClr val="tx1"/>
                            </a:solidFill>
                            <a:latin typeface="Cambria Math"/>
                          </a:rPr>
                        </m:ctrlPr>
                      </m:sSupPr>
                      <m:e>
                        <m:r>
                          <a:rPr lang="vi-VN" sz="2800" i="1">
                            <a:solidFill>
                              <a:schemeClr val="tx1"/>
                            </a:solidFill>
                            <a:latin typeface="Cambria Math" panose="02040503050406030204" pitchFamily="18" charset="0"/>
                          </a:rPr>
                          <m:t>𝑃</m:t>
                        </m:r>
                      </m:e>
                      <m:sup>
                        <m:nary>
                          <m:naryPr>
                            <m:chr m:val="∑"/>
                            <m:supHide m:val="on"/>
                            <m:ctrlPr>
                              <a:rPr lang="vi-VN" sz="2800" i="1">
                                <a:solidFill>
                                  <a:schemeClr val="tx1"/>
                                </a:solidFill>
                                <a:latin typeface="Cambria Math"/>
                              </a:rPr>
                            </m:ctrlPr>
                          </m:naryPr>
                          <m:sub>
                            <m:sSub>
                              <m:sSubPr>
                                <m:ctrlPr>
                                  <a:rPr lang="vi-VN" sz="2800" i="1">
                                    <a:solidFill>
                                      <a:schemeClr val="tx1"/>
                                    </a:solidFill>
                                    <a:latin typeface="Cambria Math"/>
                                  </a:rPr>
                                </m:ctrlPr>
                              </m:sSubPr>
                              <m:e>
                                <m:r>
                                  <a:rPr lang="vi-VN" sz="2800" i="1">
                                    <a:solidFill>
                                      <a:schemeClr val="tx1"/>
                                    </a:solidFill>
                                    <a:latin typeface="Cambria Math" panose="02040503050406030204" pitchFamily="18" charset="0"/>
                                  </a:rPr>
                                  <m:t>𝑒</m:t>
                                </m:r>
                              </m:e>
                              <m:sub>
                                <m:r>
                                  <a:rPr lang="vi-VN" sz="2800" i="1">
                                    <a:solidFill>
                                      <a:schemeClr val="tx1"/>
                                    </a:solidFill>
                                    <a:latin typeface="Cambria Math" panose="02040503050406030204" pitchFamily="18" charset="0"/>
                                  </a:rPr>
                                  <m:t>𝑖</m:t>
                                </m:r>
                              </m:sub>
                            </m:sSub>
                            <m:r>
                              <m:rPr>
                                <m:brk m:alnAt="7"/>
                              </m:rPr>
                              <a:rPr lang="vi-VN" sz="2800" i="1">
                                <a:solidFill>
                                  <a:schemeClr val="tx1"/>
                                </a:solidFill>
                                <a:latin typeface="Cambria Math" panose="02040503050406030204" pitchFamily="18" charset="0"/>
                                <a:ea typeface="Cambria Math" panose="02040503050406030204" pitchFamily="18" charset="0"/>
                              </a:rPr>
                              <m:t>≠</m:t>
                            </m:r>
                            <m:r>
                              <a:rPr lang="vi-VN" sz="2800" i="1">
                                <a:solidFill>
                                  <a:schemeClr val="tx1"/>
                                </a:solidFill>
                                <a:latin typeface="Cambria Math" panose="02040503050406030204" pitchFamily="18" charset="0"/>
                                <a:ea typeface="Cambria Math" panose="02040503050406030204" pitchFamily="18" charset="0"/>
                              </a:rPr>
                              <m:t>0</m:t>
                            </m:r>
                          </m:sub>
                          <m:sup/>
                          <m:e>
                            <m:sSup>
                              <m:sSupPr>
                                <m:ctrlPr>
                                  <a:rPr lang="vi-VN" sz="2800" i="1">
                                    <a:solidFill>
                                      <a:schemeClr val="tx1"/>
                                    </a:solidFill>
                                    <a:latin typeface="Cambria Math"/>
                                  </a:rPr>
                                </m:ctrlPr>
                              </m:sSupPr>
                              <m:e>
                                <m:r>
                                  <a:rPr lang="vi-VN" sz="2800" i="1">
                                    <a:solidFill>
                                      <a:schemeClr val="tx1"/>
                                    </a:solidFill>
                                    <a:latin typeface="Cambria Math" panose="02040503050406030204" pitchFamily="18" charset="0"/>
                                  </a:rPr>
                                  <m:t>2</m:t>
                                </m:r>
                              </m:e>
                              <m:sup>
                                <m:r>
                                  <a:rPr lang="vi-VN" sz="2800" i="1">
                                    <a:solidFill>
                                      <a:schemeClr val="tx1"/>
                                    </a:solidFill>
                                    <a:latin typeface="Cambria Math" panose="02040503050406030204" pitchFamily="18" charset="0"/>
                                  </a:rPr>
                                  <m:t>𝑖</m:t>
                                </m:r>
                              </m:sup>
                            </m:sSup>
                          </m:e>
                        </m:nary>
                      </m:sup>
                    </m:sSup>
                    <m:r>
                      <a:rPr lang="vi-VN" sz="2800" i="1">
                        <a:solidFill>
                          <a:schemeClr val="tx1"/>
                        </a:solidFill>
                        <a:latin typeface="Cambria Math" panose="02040503050406030204" pitchFamily="18" charset="0"/>
                      </a:rPr>
                      <m:t>=</m:t>
                    </m:r>
                    <m:nary>
                      <m:naryPr>
                        <m:chr m:val="∏"/>
                        <m:supHide m:val="on"/>
                        <m:ctrlPr>
                          <a:rPr lang="vi-VN" sz="2800" i="1">
                            <a:solidFill>
                              <a:schemeClr val="tx1"/>
                            </a:solidFill>
                            <a:latin typeface="Cambria Math"/>
                          </a:rPr>
                        </m:ctrlPr>
                      </m:naryPr>
                      <m:sub>
                        <m:sSub>
                          <m:sSubPr>
                            <m:ctrlPr>
                              <a:rPr lang="vi-VN" sz="2800" i="1">
                                <a:solidFill>
                                  <a:schemeClr val="tx1"/>
                                </a:solidFill>
                                <a:latin typeface="Cambria Math"/>
                              </a:rPr>
                            </m:ctrlPr>
                          </m:sSubPr>
                          <m:e>
                            <m:r>
                              <a:rPr lang="vi-VN" sz="2800" i="1">
                                <a:solidFill>
                                  <a:schemeClr val="tx1"/>
                                </a:solidFill>
                                <a:latin typeface="Cambria Math" panose="02040503050406030204" pitchFamily="18" charset="0"/>
                              </a:rPr>
                              <m:t>𝑒</m:t>
                            </m:r>
                          </m:e>
                          <m:sub>
                            <m:r>
                              <a:rPr lang="vi-VN" sz="2800" i="1">
                                <a:solidFill>
                                  <a:schemeClr val="tx1"/>
                                </a:solidFill>
                                <a:latin typeface="Cambria Math" panose="02040503050406030204" pitchFamily="18" charset="0"/>
                              </a:rPr>
                              <m:t>𝑖</m:t>
                            </m:r>
                          </m:sub>
                        </m:sSub>
                        <m:r>
                          <m:rPr>
                            <m:brk m:alnAt="7"/>
                          </m:rPr>
                          <a:rPr lang="vi-VN" sz="2800" i="1">
                            <a:solidFill>
                              <a:schemeClr val="tx1"/>
                            </a:solidFill>
                            <a:latin typeface="Cambria Math" panose="02040503050406030204" pitchFamily="18" charset="0"/>
                            <a:ea typeface="Cambria Math" panose="02040503050406030204" pitchFamily="18" charset="0"/>
                          </a:rPr>
                          <m:t>≠</m:t>
                        </m:r>
                        <m:r>
                          <a:rPr lang="vi-VN" sz="2800" i="1">
                            <a:solidFill>
                              <a:schemeClr val="tx1"/>
                            </a:solidFill>
                            <a:latin typeface="Cambria Math" panose="02040503050406030204" pitchFamily="18" charset="0"/>
                            <a:ea typeface="Cambria Math" panose="02040503050406030204" pitchFamily="18" charset="0"/>
                          </a:rPr>
                          <m:t>0</m:t>
                        </m:r>
                      </m:sub>
                      <m:sup/>
                      <m:e>
                        <m:sSup>
                          <m:sSupPr>
                            <m:ctrlPr>
                              <a:rPr lang="vi-VN" sz="2800" i="1">
                                <a:solidFill>
                                  <a:schemeClr val="tx1"/>
                                </a:solidFill>
                                <a:latin typeface="Cambria Math"/>
                              </a:rPr>
                            </m:ctrlPr>
                          </m:sSupPr>
                          <m:e>
                            <m:r>
                              <a:rPr lang="vi-VN" sz="2800" i="1">
                                <a:solidFill>
                                  <a:schemeClr val="tx1"/>
                                </a:solidFill>
                                <a:latin typeface="Cambria Math" panose="02040503050406030204" pitchFamily="18" charset="0"/>
                              </a:rPr>
                              <m:t>𝑃</m:t>
                            </m:r>
                          </m:e>
                          <m:sup>
                            <m:r>
                              <a:rPr lang="vi-VN" sz="2800" i="1">
                                <a:solidFill>
                                  <a:schemeClr val="tx1"/>
                                </a:solidFill>
                                <a:latin typeface="Cambria Math" panose="02040503050406030204" pitchFamily="18" charset="0"/>
                              </a:rPr>
                              <m:t>(</m:t>
                            </m:r>
                            <m:sSup>
                              <m:sSupPr>
                                <m:ctrlPr>
                                  <a:rPr lang="vi-VN" sz="2800" i="1">
                                    <a:solidFill>
                                      <a:schemeClr val="tx1"/>
                                    </a:solidFill>
                                    <a:latin typeface="Cambria Math"/>
                                  </a:rPr>
                                </m:ctrlPr>
                              </m:sSupPr>
                              <m:e>
                                <m:r>
                                  <a:rPr lang="vi-VN" sz="2800" i="1">
                                    <a:solidFill>
                                      <a:schemeClr val="tx1"/>
                                    </a:solidFill>
                                    <a:latin typeface="Cambria Math" panose="02040503050406030204" pitchFamily="18" charset="0"/>
                                  </a:rPr>
                                  <m:t>2</m:t>
                                </m:r>
                              </m:e>
                              <m:sup>
                                <m:r>
                                  <a:rPr lang="vi-VN" sz="2800" i="1">
                                    <a:solidFill>
                                      <a:schemeClr val="tx1"/>
                                    </a:solidFill>
                                    <a:latin typeface="Cambria Math" panose="02040503050406030204" pitchFamily="18" charset="0"/>
                                  </a:rPr>
                                  <m:t>𝑖</m:t>
                                </m:r>
                              </m:sup>
                            </m:sSup>
                            <m:r>
                              <a:rPr lang="vi-VN" sz="2800" i="1">
                                <a:solidFill>
                                  <a:schemeClr val="tx1"/>
                                </a:solidFill>
                                <a:latin typeface="Cambria Math" panose="02040503050406030204" pitchFamily="18" charset="0"/>
                              </a:rPr>
                              <m:t>)</m:t>
                            </m:r>
                          </m:sup>
                        </m:sSup>
                      </m:e>
                    </m:nary>
                  </m:oMath>
                </a14:m>
                <a:r>
                  <a:rPr lang="vi-VN" sz="2800" dirty="0">
                    <a:solidFill>
                      <a:schemeClr val="tx1"/>
                    </a:solidFill>
                  </a:rPr>
                  <a:t>		</a:t>
                </a:r>
              </a:p>
              <a:p>
                <a:pPr marL="1371600" lvl="3" indent="0">
                  <a:buNone/>
                </a:pPr>
                <a14:m>
                  <m:oMathPara xmlns:m="http://schemas.openxmlformats.org/officeDocument/2006/math">
                    <m:oMathParaPr>
                      <m:jc m:val="centerGroup"/>
                    </m:oMathParaPr>
                    <m:oMath xmlns:m="http://schemas.openxmlformats.org/officeDocument/2006/math">
                      <m:sSup>
                        <m:sSupPr>
                          <m:ctrlPr>
                            <a:rPr lang="vi-VN" i="1">
                              <a:solidFill>
                                <a:schemeClr val="tx1"/>
                              </a:solidFill>
                              <a:latin typeface="Cambria Math"/>
                            </a:rPr>
                          </m:ctrlPr>
                        </m:sSupPr>
                        <m:e>
                          <m:r>
                            <a:rPr lang="vi-VN" i="1">
                              <a:solidFill>
                                <a:schemeClr val="tx1"/>
                              </a:solidFill>
                              <a:latin typeface="Cambria Math" panose="02040503050406030204" pitchFamily="18" charset="0"/>
                            </a:rPr>
                            <m:t>𝑃</m:t>
                          </m:r>
                        </m:e>
                        <m:sup>
                          <m:r>
                            <a:rPr lang="vi-VN" i="1">
                              <a:solidFill>
                                <a:schemeClr val="tx1"/>
                              </a:solidFill>
                              <a:latin typeface="Cambria Math" panose="02040503050406030204" pitchFamily="18" charset="0"/>
                            </a:rPr>
                            <m:t>𝑒</m:t>
                          </m:r>
                        </m:sup>
                      </m:sSup>
                      <m:r>
                        <a:rPr lang="vi-VN" i="1">
                          <a:solidFill>
                            <a:schemeClr val="tx1"/>
                          </a:solidFill>
                          <a:latin typeface="Cambria Math" panose="02040503050406030204" pitchFamily="18" charset="0"/>
                        </a:rPr>
                        <m:t> </m:t>
                      </m:r>
                      <m:r>
                        <a:rPr lang="vi-VN" i="1">
                          <a:solidFill>
                            <a:schemeClr val="tx1"/>
                          </a:solidFill>
                          <a:latin typeface="Cambria Math" panose="02040503050406030204" pitchFamily="18" charset="0"/>
                        </a:rPr>
                        <m:t>𝑚𝑜𝑑</m:t>
                      </m:r>
                      <m:r>
                        <a:rPr lang="vi-VN" i="1">
                          <a:solidFill>
                            <a:schemeClr val="tx1"/>
                          </a:solidFill>
                          <a:latin typeface="Cambria Math" panose="02040503050406030204" pitchFamily="18" charset="0"/>
                        </a:rPr>
                        <m:t> </m:t>
                      </m:r>
                      <m:r>
                        <a:rPr lang="vi-VN" i="1">
                          <a:solidFill>
                            <a:schemeClr val="tx1"/>
                          </a:solidFill>
                          <a:latin typeface="Cambria Math" panose="02040503050406030204" pitchFamily="18" charset="0"/>
                        </a:rPr>
                        <m:t>𝑛</m:t>
                      </m:r>
                      <m:r>
                        <a:rPr lang="vi-VN" i="1">
                          <a:solidFill>
                            <a:schemeClr val="tx1"/>
                          </a:solidFill>
                          <a:latin typeface="Cambria Math" panose="02040503050406030204" pitchFamily="18" charset="0"/>
                        </a:rPr>
                        <m:t>=</m:t>
                      </m:r>
                      <m:d>
                        <m:dPr>
                          <m:begChr m:val="["/>
                          <m:endChr m:val="]"/>
                          <m:ctrlPr>
                            <a:rPr lang="vi-VN" i="1">
                              <a:solidFill>
                                <a:schemeClr val="tx1"/>
                              </a:solidFill>
                              <a:latin typeface="Cambria Math"/>
                            </a:rPr>
                          </m:ctrlPr>
                        </m:dPr>
                        <m:e>
                          <m:nary>
                            <m:naryPr>
                              <m:chr m:val="∏"/>
                              <m:supHide m:val="on"/>
                              <m:ctrlPr>
                                <a:rPr lang="vi-VN" i="1">
                                  <a:solidFill>
                                    <a:schemeClr val="tx1"/>
                                  </a:solidFill>
                                  <a:latin typeface="Cambria Math"/>
                                </a:rPr>
                              </m:ctrlPr>
                            </m:naryPr>
                            <m:sub>
                              <m:sSub>
                                <m:sSubPr>
                                  <m:ctrlPr>
                                    <a:rPr lang="vi-VN" i="1">
                                      <a:solidFill>
                                        <a:schemeClr val="tx1"/>
                                      </a:solidFill>
                                      <a:latin typeface="Cambria Math"/>
                                    </a:rPr>
                                  </m:ctrlPr>
                                </m:sSubPr>
                                <m:e>
                                  <m:r>
                                    <a:rPr lang="vi-VN" i="1">
                                      <a:solidFill>
                                        <a:schemeClr val="tx1"/>
                                      </a:solidFill>
                                      <a:latin typeface="Cambria Math" panose="02040503050406030204" pitchFamily="18" charset="0"/>
                                    </a:rPr>
                                    <m:t>𝑒</m:t>
                                  </m:r>
                                </m:e>
                                <m:sub>
                                  <m:r>
                                    <a:rPr lang="vi-VN" i="1">
                                      <a:solidFill>
                                        <a:schemeClr val="tx1"/>
                                      </a:solidFill>
                                      <a:latin typeface="Cambria Math" panose="02040503050406030204" pitchFamily="18" charset="0"/>
                                    </a:rPr>
                                    <m:t>𝑖</m:t>
                                  </m:r>
                                </m:sub>
                              </m:sSub>
                              <m:r>
                                <m:rPr>
                                  <m:brk m:alnAt="7"/>
                                </m:rPr>
                                <a:rPr lang="vi-VN" i="1">
                                  <a:solidFill>
                                    <a:schemeClr val="tx1"/>
                                  </a:solidFill>
                                  <a:latin typeface="Cambria Math" panose="02040503050406030204" pitchFamily="18" charset="0"/>
                                </a:rPr>
                                <m:t>≠</m:t>
                              </m:r>
                              <m:r>
                                <a:rPr lang="vi-VN" i="1">
                                  <a:solidFill>
                                    <a:schemeClr val="tx1"/>
                                  </a:solidFill>
                                  <a:latin typeface="Cambria Math" panose="02040503050406030204" pitchFamily="18" charset="0"/>
                                </a:rPr>
                                <m:t>0</m:t>
                              </m:r>
                            </m:sub>
                            <m:sup/>
                            <m:e>
                              <m:sSup>
                                <m:sSupPr>
                                  <m:ctrlPr>
                                    <a:rPr lang="vi-VN" i="1">
                                      <a:solidFill>
                                        <a:schemeClr val="tx1"/>
                                      </a:solidFill>
                                      <a:latin typeface="Cambria Math"/>
                                    </a:rPr>
                                  </m:ctrlPr>
                                </m:sSupPr>
                                <m:e>
                                  <m:r>
                                    <a:rPr lang="vi-VN" i="1">
                                      <a:solidFill>
                                        <a:schemeClr val="tx1"/>
                                      </a:solidFill>
                                      <a:latin typeface="Cambria Math" panose="02040503050406030204" pitchFamily="18" charset="0"/>
                                    </a:rPr>
                                    <m:t>𝑃</m:t>
                                  </m:r>
                                </m:e>
                                <m:sup>
                                  <m:r>
                                    <a:rPr lang="vi-VN" i="1">
                                      <a:solidFill>
                                        <a:schemeClr val="tx1"/>
                                      </a:solidFill>
                                      <a:latin typeface="Cambria Math" panose="02040503050406030204" pitchFamily="18" charset="0"/>
                                    </a:rPr>
                                    <m:t>(</m:t>
                                  </m:r>
                                  <m:sSup>
                                    <m:sSupPr>
                                      <m:ctrlPr>
                                        <a:rPr lang="vi-VN" i="1">
                                          <a:solidFill>
                                            <a:schemeClr val="tx1"/>
                                          </a:solidFill>
                                          <a:latin typeface="Cambria Math"/>
                                        </a:rPr>
                                      </m:ctrlPr>
                                    </m:sSupPr>
                                    <m:e>
                                      <m:r>
                                        <a:rPr lang="vi-VN" i="1">
                                          <a:solidFill>
                                            <a:schemeClr val="tx1"/>
                                          </a:solidFill>
                                          <a:latin typeface="Cambria Math" panose="02040503050406030204" pitchFamily="18" charset="0"/>
                                        </a:rPr>
                                        <m:t>2</m:t>
                                      </m:r>
                                    </m:e>
                                    <m:sup>
                                      <m:r>
                                        <a:rPr lang="vi-VN" i="1">
                                          <a:solidFill>
                                            <a:schemeClr val="tx1"/>
                                          </a:solidFill>
                                          <a:latin typeface="Cambria Math" panose="02040503050406030204" pitchFamily="18" charset="0"/>
                                        </a:rPr>
                                        <m:t>𝑖</m:t>
                                      </m:r>
                                    </m:sup>
                                  </m:sSup>
                                  <m:r>
                                    <a:rPr lang="vi-VN" i="1">
                                      <a:solidFill>
                                        <a:schemeClr val="tx1"/>
                                      </a:solidFill>
                                      <a:latin typeface="Cambria Math" panose="02040503050406030204" pitchFamily="18" charset="0"/>
                                    </a:rPr>
                                    <m:t>)</m:t>
                                  </m:r>
                                </m:sup>
                              </m:sSup>
                            </m:e>
                          </m:nary>
                        </m:e>
                      </m:d>
                      <m:r>
                        <a:rPr lang="vi-VN" i="1">
                          <a:solidFill>
                            <a:schemeClr val="tx1"/>
                          </a:solidFill>
                          <a:latin typeface="Cambria Math" panose="02040503050406030204" pitchFamily="18" charset="0"/>
                        </a:rPr>
                        <m:t>𝑚𝑜</m:t>
                      </m:r>
                      <m:r>
                        <a:rPr lang="en-US" i="1">
                          <a:solidFill>
                            <a:schemeClr val="tx1"/>
                          </a:solidFill>
                          <a:latin typeface="Cambria Math" panose="02040503050406030204" pitchFamily="18" charset="0"/>
                        </a:rPr>
                        <m:t>𝑑</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𝑛</m:t>
                      </m:r>
                      <m:r>
                        <a:rPr lang="vi-VN" i="1">
                          <a:solidFill>
                            <a:schemeClr val="tx1"/>
                          </a:solidFill>
                          <a:latin typeface="Cambria Math" panose="02040503050406030204" pitchFamily="18" charset="0"/>
                        </a:rPr>
                        <m:t>=</m:t>
                      </m:r>
                      <m:d>
                        <m:dPr>
                          <m:ctrlPr>
                            <a:rPr lang="vi-VN" i="1">
                              <a:solidFill>
                                <a:schemeClr val="tx1"/>
                              </a:solidFill>
                              <a:latin typeface="Cambria Math"/>
                            </a:rPr>
                          </m:ctrlPr>
                        </m:dPr>
                        <m:e>
                          <m:nary>
                            <m:naryPr>
                              <m:chr m:val="∏"/>
                              <m:supHide m:val="on"/>
                              <m:ctrlPr>
                                <a:rPr lang="vi-VN" i="1">
                                  <a:solidFill>
                                    <a:schemeClr val="tx1"/>
                                  </a:solidFill>
                                  <a:latin typeface="Cambria Math"/>
                                </a:rPr>
                              </m:ctrlPr>
                            </m:naryPr>
                            <m:sub>
                              <m:sSub>
                                <m:sSubPr>
                                  <m:ctrlPr>
                                    <a:rPr lang="vi-VN" i="1">
                                      <a:solidFill>
                                        <a:schemeClr val="tx1"/>
                                      </a:solidFill>
                                      <a:latin typeface="Cambria Math"/>
                                    </a:rPr>
                                  </m:ctrlPr>
                                </m:sSubPr>
                                <m:e>
                                  <m:r>
                                    <a:rPr lang="vi-VN" i="1">
                                      <a:solidFill>
                                        <a:schemeClr val="tx1"/>
                                      </a:solidFill>
                                      <a:latin typeface="Cambria Math" panose="02040503050406030204" pitchFamily="18" charset="0"/>
                                    </a:rPr>
                                    <m:t>𝑒</m:t>
                                  </m:r>
                                </m:e>
                                <m:sub>
                                  <m:r>
                                    <a:rPr lang="vi-VN" i="1">
                                      <a:solidFill>
                                        <a:schemeClr val="tx1"/>
                                      </a:solidFill>
                                      <a:latin typeface="Cambria Math" panose="02040503050406030204" pitchFamily="18" charset="0"/>
                                    </a:rPr>
                                    <m:t>𝑖</m:t>
                                  </m:r>
                                </m:sub>
                              </m:sSub>
                              <m:r>
                                <m:rPr>
                                  <m:brk m:alnAt="7"/>
                                </m:rPr>
                                <a:rPr lang="vi-VN" i="1">
                                  <a:solidFill>
                                    <a:schemeClr val="tx1"/>
                                  </a:solidFill>
                                  <a:latin typeface="Cambria Math" panose="02040503050406030204" pitchFamily="18" charset="0"/>
                                </a:rPr>
                                <m:t>≠</m:t>
                              </m:r>
                              <m:r>
                                <a:rPr lang="vi-VN" i="1">
                                  <a:solidFill>
                                    <a:schemeClr val="tx1"/>
                                  </a:solidFill>
                                  <a:latin typeface="Cambria Math" panose="02040503050406030204" pitchFamily="18" charset="0"/>
                                </a:rPr>
                                <m:t>0</m:t>
                              </m:r>
                            </m:sub>
                            <m:sup/>
                            <m:e>
                              <m:d>
                                <m:dPr>
                                  <m:begChr m:val="["/>
                                  <m:endChr m:val="]"/>
                                  <m:ctrlPr>
                                    <a:rPr lang="vi-VN" i="1">
                                      <a:solidFill>
                                        <a:schemeClr val="tx1"/>
                                      </a:solidFill>
                                      <a:latin typeface="Cambria Math"/>
                                    </a:rPr>
                                  </m:ctrlPr>
                                </m:dPr>
                                <m:e>
                                  <m:sSup>
                                    <m:sSupPr>
                                      <m:ctrlPr>
                                        <a:rPr lang="vi-VN" i="1">
                                          <a:solidFill>
                                            <a:schemeClr val="tx1"/>
                                          </a:solidFill>
                                          <a:latin typeface="Cambria Math"/>
                                        </a:rPr>
                                      </m:ctrlPr>
                                    </m:sSupPr>
                                    <m:e>
                                      <m:r>
                                        <a:rPr lang="vi-VN" i="1">
                                          <a:solidFill>
                                            <a:schemeClr val="tx1"/>
                                          </a:solidFill>
                                          <a:latin typeface="Cambria Math" panose="02040503050406030204" pitchFamily="18" charset="0"/>
                                        </a:rPr>
                                        <m:t>𝑃</m:t>
                                      </m:r>
                                    </m:e>
                                    <m:sup>
                                      <m:r>
                                        <a:rPr lang="vi-VN" i="1">
                                          <a:solidFill>
                                            <a:schemeClr val="tx1"/>
                                          </a:solidFill>
                                          <a:latin typeface="Cambria Math" panose="02040503050406030204" pitchFamily="18" charset="0"/>
                                        </a:rPr>
                                        <m:t>(</m:t>
                                      </m:r>
                                      <m:sSup>
                                        <m:sSupPr>
                                          <m:ctrlPr>
                                            <a:rPr lang="vi-VN" i="1">
                                              <a:solidFill>
                                                <a:schemeClr val="tx1"/>
                                              </a:solidFill>
                                              <a:latin typeface="Cambria Math"/>
                                            </a:rPr>
                                          </m:ctrlPr>
                                        </m:sSupPr>
                                        <m:e>
                                          <m:r>
                                            <a:rPr lang="vi-VN" i="1">
                                              <a:solidFill>
                                                <a:schemeClr val="tx1"/>
                                              </a:solidFill>
                                              <a:latin typeface="Cambria Math" panose="02040503050406030204" pitchFamily="18" charset="0"/>
                                            </a:rPr>
                                            <m:t>2</m:t>
                                          </m:r>
                                        </m:e>
                                        <m:sup>
                                          <m:r>
                                            <a:rPr lang="vi-VN" i="1">
                                              <a:solidFill>
                                                <a:schemeClr val="tx1"/>
                                              </a:solidFill>
                                              <a:latin typeface="Cambria Math" panose="02040503050406030204" pitchFamily="18" charset="0"/>
                                            </a:rPr>
                                            <m:t>𝑖</m:t>
                                          </m:r>
                                        </m:sup>
                                      </m:sSup>
                                      <m:r>
                                        <a:rPr lang="vi-VN" i="1">
                                          <a:solidFill>
                                            <a:schemeClr val="tx1"/>
                                          </a:solidFill>
                                          <a:latin typeface="Cambria Math" panose="02040503050406030204" pitchFamily="18" charset="0"/>
                                        </a:rPr>
                                        <m:t>)</m:t>
                                      </m:r>
                                    </m:sup>
                                  </m:sSup>
                                  <m:r>
                                    <a:rPr lang="vi-VN" i="1">
                                      <a:solidFill>
                                        <a:schemeClr val="tx1"/>
                                      </a:solidFill>
                                      <a:latin typeface="Cambria Math" panose="02040503050406030204" pitchFamily="18" charset="0"/>
                                    </a:rPr>
                                    <m:t>𝑚𝑜𝑑</m:t>
                                  </m:r>
                                  <m:r>
                                    <a:rPr lang="vi-VN" i="1">
                                      <a:solidFill>
                                        <a:schemeClr val="tx1"/>
                                      </a:solidFill>
                                      <a:latin typeface="Cambria Math" panose="02040503050406030204" pitchFamily="18" charset="0"/>
                                    </a:rPr>
                                    <m:t> </m:t>
                                  </m:r>
                                  <m:r>
                                    <a:rPr lang="vi-VN" i="1">
                                      <a:solidFill>
                                        <a:schemeClr val="tx1"/>
                                      </a:solidFill>
                                      <a:latin typeface="Cambria Math" panose="02040503050406030204" pitchFamily="18" charset="0"/>
                                    </a:rPr>
                                    <m:t>𝑛</m:t>
                                  </m:r>
                                </m:e>
                              </m:d>
                            </m:e>
                          </m:nary>
                        </m:e>
                      </m:d>
                      <m:r>
                        <a:rPr lang="vi-VN" i="1">
                          <a:solidFill>
                            <a:schemeClr val="tx1"/>
                          </a:solidFill>
                          <a:latin typeface="Cambria Math" panose="02040503050406030204" pitchFamily="18" charset="0"/>
                        </a:rPr>
                        <m:t>𝑚𝑜𝑑</m:t>
                      </m:r>
                      <m:r>
                        <a:rPr lang="vi-VN" i="1">
                          <a:solidFill>
                            <a:schemeClr val="tx1"/>
                          </a:solidFill>
                          <a:latin typeface="Cambria Math" panose="02040503050406030204" pitchFamily="18" charset="0"/>
                        </a:rPr>
                        <m:t> </m:t>
                      </m:r>
                      <m:r>
                        <a:rPr lang="vi-VN" i="1">
                          <a:solidFill>
                            <a:schemeClr val="tx1"/>
                          </a:solidFill>
                          <a:latin typeface="Cambria Math" panose="02040503050406030204" pitchFamily="18" charset="0"/>
                        </a:rPr>
                        <m:t>𝑛</m:t>
                      </m:r>
                    </m:oMath>
                  </m:oMathPara>
                </a14:m>
                <a:endParaRPr lang="vi-VN" i="1" dirty="0">
                  <a:solidFill>
                    <a:schemeClr val="tx1"/>
                  </a:solidFill>
                  <a:latin typeface="Cambria Math" panose="02040503050406030204" pitchFamily="18" charset="0"/>
                </a:endParaRPr>
              </a:p>
              <a:p>
                <a:pPr marL="1828800" lvl="4" indent="0">
                  <a:buNone/>
                </a:pPr>
                <a:endParaRPr lang="vi-VN" sz="2800" dirty="0"/>
              </a:p>
              <a:p>
                <a:pPr marL="1828800" lvl="4" indent="0">
                  <a:buNone/>
                </a:pPr>
                <a:endParaRPr lang="vi-VN" sz="2800" dirty="0"/>
              </a:p>
              <a:p>
                <a:pPr marL="1828800" lvl="4" indent="0">
                  <a:buNone/>
                </a:pPr>
                <a:endParaRPr lang="en-US" sz="2800">
                  <a:latin typeface="Cambria Math" panose="02040503050406030204" pitchFamily="18" charset="0"/>
                </a:endParaRPr>
              </a:p>
              <a:p>
                <a:pPr lvl="2"/>
                <a:endParaRPr lang="en-US"/>
              </a:p>
              <a:p>
                <a:pPr lvl="2"/>
                <a:endParaRPr lang="en-US" sz="2000" i="1">
                  <a:latin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704" t="-1506"/>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DF78284D-5FDC-4396-97E9-EA2DB91CCBAD}" type="slidenum">
              <a:rPr lang="en-US" altLang="vi-VN" smtClean="0"/>
              <a:pPr/>
              <a:t>24</a:t>
            </a:fld>
            <a:endParaRPr lang="en-US" altLang="vi-VN"/>
          </a:p>
        </p:txBody>
      </p:sp>
    </p:spTree>
    <p:extLst>
      <p:ext uri="{BB962C8B-B14F-4D97-AF65-F5344CB8AC3E}">
        <p14:creationId xmlns:p14="http://schemas.microsoft.com/office/powerpoint/2010/main" val="20277665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t>Hệ mã RSA</a:t>
                </a:r>
              </a:p>
              <a:p>
                <a:pPr lvl="1"/>
                <a:r>
                  <a:rPr lang="en-US"/>
                  <a:t>Chọn e?</a:t>
                </a:r>
              </a:p>
              <a:p>
                <a:pPr lvl="2"/>
                <a:r>
                  <a:rPr lang="en-US"/>
                  <a:t>Biểu diễn số nguyên </a:t>
                </a:r>
                <a:r>
                  <a:rPr lang="en-US" sz="2800">
                    <a:latin typeface="Cambria Math" panose="02040503050406030204" pitchFamily="18" charset="0"/>
                  </a:rPr>
                  <a:t>e dưới dạng nhị phân </a:t>
                </a:r>
              </a:p>
              <a:p>
                <a:pPr marL="1828800" lvl="4" indent="0">
                  <a:buNone/>
                </a:pPr>
                <a14:m>
                  <m:oMath xmlns:m="http://schemas.openxmlformats.org/officeDocument/2006/math">
                    <m:sSub>
                      <m:sSubPr>
                        <m:ctrlPr>
                          <a:rPr lang="en-US" sz="2800" i="1" smtClean="0">
                            <a:latin typeface="Cambria Math"/>
                          </a:rPr>
                        </m:ctrlPr>
                      </m:sSubPr>
                      <m:e>
                        <m:r>
                          <a:rPr lang="en-US" sz="2800" b="0" i="1" smtClean="0">
                            <a:latin typeface="Cambria Math" panose="02040503050406030204" pitchFamily="18" charset="0"/>
                          </a:rPr>
                          <m:t>𝑒</m:t>
                        </m:r>
                      </m:e>
                      <m:sub>
                        <m:r>
                          <a:rPr lang="en-US" sz="2800" b="0" i="1" smtClean="0">
                            <a:latin typeface="Cambria Math" panose="02040503050406030204" pitchFamily="18" charset="0"/>
                          </a:rPr>
                          <m:t>𝑘</m:t>
                        </m:r>
                      </m:sub>
                    </m:sSub>
                    <m:sSub>
                      <m:sSubPr>
                        <m:ctrlPr>
                          <a:rPr lang="en-US" sz="2800" i="1" smtClean="0">
                            <a:latin typeface="Cambria Math"/>
                          </a:rPr>
                        </m:ctrlPr>
                      </m:sSubPr>
                      <m:e>
                        <m:r>
                          <a:rPr lang="en-US" sz="2800" b="0" i="1" smtClean="0">
                            <a:latin typeface="Cambria Math" panose="02040503050406030204" pitchFamily="18" charset="0"/>
                          </a:rPr>
                          <m:t>𝑒</m:t>
                        </m:r>
                      </m:e>
                      <m:sub>
                        <m:r>
                          <a:rPr lang="en-US" sz="2800" b="0" i="1" smtClean="0">
                            <a:latin typeface="Cambria Math" panose="02040503050406030204" pitchFamily="18" charset="0"/>
                          </a:rPr>
                          <m:t>𝑘</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oMath>
                </a14:m>
                <a:r>
                  <a:rPr lang="en-US" sz="2800"/>
                  <a:t> </a:t>
                </a:r>
                <a14:m>
                  <m:oMath xmlns:m="http://schemas.openxmlformats.org/officeDocument/2006/math">
                    <m:sSub>
                      <m:sSubPr>
                        <m:ctrlPr>
                          <a:rPr lang="en-US" sz="2800" i="1">
                            <a:latin typeface="Cambria Math"/>
                          </a:rPr>
                        </m:ctrlPr>
                      </m:sSubPr>
                      <m:e>
                        <m:r>
                          <a:rPr lang="en-US" sz="2800" i="1">
                            <a:latin typeface="Cambria Math" panose="02040503050406030204" pitchFamily="18" charset="0"/>
                          </a:rPr>
                          <m:t>𝑒</m:t>
                        </m:r>
                      </m:e>
                      <m:sub>
                        <m:r>
                          <a:rPr lang="en-US" sz="2800" b="0" i="1" smtClean="0">
                            <a:latin typeface="Cambria Math" panose="02040503050406030204" pitchFamily="18" charset="0"/>
                          </a:rPr>
                          <m:t>0</m:t>
                        </m:r>
                      </m:sub>
                    </m:sSub>
                  </m:oMath>
                </a14:m>
                <a:r>
                  <a:rPr lang="en-US" sz="2800">
                    <a:latin typeface="Cambria Math" panose="02040503050406030204" pitchFamily="18" charset="0"/>
                  </a:rPr>
                  <a:t> hay </a:t>
                </a:r>
                <a14:m>
                  <m:oMath xmlns:m="http://schemas.openxmlformats.org/officeDocument/2006/math">
                    <m:r>
                      <a:rPr lang="en-US" sz="2800" b="0" i="1" smtClean="0">
                        <a:latin typeface="Cambria Math" panose="02040503050406030204" pitchFamily="18" charset="0"/>
                      </a:rPr>
                      <m:t>𝑒</m:t>
                    </m:r>
                    <m:r>
                      <a:rPr lang="en-US" sz="2800" b="0" i="1" smtClean="0">
                        <a:latin typeface="Cambria Math" panose="02040503050406030204" pitchFamily="18" charset="0"/>
                      </a:rPr>
                      <m:t>=</m:t>
                    </m:r>
                    <m:nary>
                      <m:naryPr>
                        <m:chr m:val="∑"/>
                        <m:supHide m:val="on"/>
                        <m:ctrlPr>
                          <a:rPr lang="en-US" sz="2800" b="0" i="1" smtClean="0">
                            <a:latin typeface="Cambria Math"/>
                          </a:rPr>
                        </m:ctrlPr>
                      </m:naryPr>
                      <m:sub>
                        <m:sSub>
                          <m:sSubPr>
                            <m:ctrlPr>
                              <a:rPr lang="en-US" sz="2800" b="0" i="1" smtClean="0">
                                <a:latin typeface="Cambria Math"/>
                              </a:rPr>
                            </m:ctrlPr>
                          </m:sSubPr>
                          <m:e>
                            <m:r>
                              <a:rPr lang="en-US" sz="2800" b="0" i="1" smtClean="0">
                                <a:latin typeface="Cambria Math" panose="02040503050406030204" pitchFamily="18" charset="0"/>
                              </a:rPr>
                              <m:t>𝑒</m:t>
                            </m:r>
                          </m:e>
                          <m:sub>
                            <m:r>
                              <a:rPr lang="en-US" sz="2800" b="0" i="1" smtClean="0">
                                <a:latin typeface="Cambria Math" panose="02040503050406030204" pitchFamily="18" charset="0"/>
                              </a:rPr>
                              <m:t>𝑖</m:t>
                            </m:r>
                          </m:sub>
                        </m:sSub>
                        <m:r>
                          <m:rPr>
                            <m:brk m:alnAt="7"/>
                          </m:rP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0</m:t>
                        </m:r>
                      </m:sub>
                      <m:sup/>
                      <m:e>
                        <m:sSup>
                          <m:sSupPr>
                            <m:ctrlPr>
                              <a:rPr lang="en-US" sz="2800" b="0" i="1" smtClean="0">
                                <a:latin typeface="Cambria Math"/>
                              </a:rPr>
                            </m:ctrlPr>
                          </m:sSupPr>
                          <m:e>
                            <m:r>
                              <a:rPr lang="en-US" sz="2800" b="0" i="1" smtClean="0">
                                <a:latin typeface="Cambria Math" panose="02040503050406030204" pitchFamily="18" charset="0"/>
                              </a:rPr>
                              <m:t>2</m:t>
                            </m:r>
                          </m:e>
                          <m:sup>
                            <m:r>
                              <a:rPr lang="en-US" sz="2800" b="0" i="1" smtClean="0">
                                <a:latin typeface="Cambria Math" panose="02040503050406030204" pitchFamily="18" charset="0"/>
                              </a:rPr>
                              <m:t>𝑖</m:t>
                            </m:r>
                          </m:sup>
                        </m:sSup>
                      </m:e>
                    </m:nary>
                  </m:oMath>
                </a14:m>
                <a:endParaRPr lang="en-US" sz="2800">
                  <a:latin typeface="Cambria Math" panose="02040503050406030204" pitchFamily="18" charset="0"/>
                </a:endParaRPr>
              </a:p>
              <a:p>
                <a:pPr marL="1828800" lvl="4" indent="0">
                  <a:buNone/>
                </a:pPr>
                <a14:m>
                  <m:oMath xmlns:m="http://schemas.openxmlformats.org/officeDocument/2006/math">
                    <m:sSup>
                      <m:sSupPr>
                        <m:ctrlPr>
                          <a:rPr lang="vi-VN" sz="2800" i="1" smtClean="0">
                            <a:solidFill>
                              <a:schemeClr val="tx1"/>
                            </a:solidFill>
                            <a:latin typeface="Cambria Math"/>
                          </a:rPr>
                        </m:ctrlPr>
                      </m:sSupPr>
                      <m:e>
                        <m:r>
                          <a:rPr lang="vi-VN" sz="2800" i="1">
                            <a:solidFill>
                              <a:schemeClr val="tx1"/>
                            </a:solidFill>
                            <a:latin typeface="Cambria Math" panose="02040503050406030204" pitchFamily="18" charset="0"/>
                          </a:rPr>
                          <m:t>𝑃</m:t>
                        </m:r>
                      </m:e>
                      <m:sup>
                        <m:r>
                          <a:rPr lang="vi-VN" sz="2800" i="1">
                            <a:solidFill>
                              <a:schemeClr val="tx1"/>
                            </a:solidFill>
                            <a:latin typeface="Cambria Math" panose="02040503050406030204" pitchFamily="18" charset="0"/>
                          </a:rPr>
                          <m:t>𝑒</m:t>
                        </m:r>
                      </m:sup>
                    </m:sSup>
                    <m:r>
                      <a:rPr lang="vi-VN" sz="2800" i="1">
                        <a:solidFill>
                          <a:schemeClr val="tx1"/>
                        </a:solidFill>
                        <a:latin typeface="Cambria Math" panose="02040503050406030204" pitchFamily="18" charset="0"/>
                      </a:rPr>
                      <m:t>=</m:t>
                    </m:r>
                    <m:sSup>
                      <m:sSupPr>
                        <m:ctrlPr>
                          <a:rPr lang="vi-VN" sz="2800" i="1">
                            <a:solidFill>
                              <a:schemeClr val="tx1"/>
                            </a:solidFill>
                            <a:latin typeface="Cambria Math"/>
                          </a:rPr>
                        </m:ctrlPr>
                      </m:sSupPr>
                      <m:e>
                        <m:r>
                          <a:rPr lang="vi-VN" sz="2800" i="1">
                            <a:solidFill>
                              <a:schemeClr val="tx1"/>
                            </a:solidFill>
                            <a:latin typeface="Cambria Math" panose="02040503050406030204" pitchFamily="18" charset="0"/>
                          </a:rPr>
                          <m:t>𝑃</m:t>
                        </m:r>
                      </m:e>
                      <m:sup>
                        <m:nary>
                          <m:naryPr>
                            <m:chr m:val="∑"/>
                            <m:supHide m:val="on"/>
                            <m:ctrlPr>
                              <a:rPr lang="vi-VN" sz="2800" i="1">
                                <a:solidFill>
                                  <a:schemeClr val="tx1"/>
                                </a:solidFill>
                                <a:latin typeface="Cambria Math"/>
                              </a:rPr>
                            </m:ctrlPr>
                          </m:naryPr>
                          <m:sub>
                            <m:sSub>
                              <m:sSubPr>
                                <m:ctrlPr>
                                  <a:rPr lang="vi-VN" sz="2800" i="1">
                                    <a:solidFill>
                                      <a:schemeClr val="tx1"/>
                                    </a:solidFill>
                                    <a:latin typeface="Cambria Math"/>
                                  </a:rPr>
                                </m:ctrlPr>
                              </m:sSubPr>
                              <m:e>
                                <m:r>
                                  <a:rPr lang="vi-VN" sz="2800" i="1">
                                    <a:solidFill>
                                      <a:schemeClr val="tx1"/>
                                    </a:solidFill>
                                    <a:latin typeface="Cambria Math" panose="02040503050406030204" pitchFamily="18" charset="0"/>
                                  </a:rPr>
                                  <m:t>𝑒</m:t>
                                </m:r>
                              </m:e>
                              <m:sub>
                                <m:r>
                                  <a:rPr lang="vi-VN" sz="2800" i="1">
                                    <a:solidFill>
                                      <a:schemeClr val="tx1"/>
                                    </a:solidFill>
                                    <a:latin typeface="Cambria Math" panose="02040503050406030204" pitchFamily="18" charset="0"/>
                                  </a:rPr>
                                  <m:t>𝑖</m:t>
                                </m:r>
                              </m:sub>
                            </m:sSub>
                            <m:r>
                              <m:rPr>
                                <m:brk m:alnAt="7"/>
                              </m:rPr>
                              <a:rPr lang="vi-VN" sz="2800" i="1">
                                <a:solidFill>
                                  <a:schemeClr val="tx1"/>
                                </a:solidFill>
                                <a:latin typeface="Cambria Math" panose="02040503050406030204" pitchFamily="18" charset="0"/>
                                <a:ea typeface="Cambria Math" panose="02040503050406030204" pitchFamily="18" charset="0"/>
                              </a:rPr>
                              <m:t>≠</m:t>
                            </m:r>
                            <m:r>
                              <a:rPr lang="vi-VN" sz="2800" i="1">
                                <a:solidFill>
                                  <a:schemeClr val="tx1"/>
                                </a:solidFill>
                                <a:latin typeface="Cambria Math" panose="02040503050406030204" pitchFamily="18" charset="0"/>
                                <a:ea typeface="Cambria Math" panose="02040503050406030204" pitchFamily="18" charset="0"/>
                              </a:rPr>
                              <m:t>0</m:t>
                            </m:r>
                          </m:sub>
                          <m:sup/>
                          <m:e>
                            <m:sSup>
                              <m:sSupPr>
                                <m:ctrlPr>
                                  <a:rPr lang="vi-VN" sz="2800" i="1">
                                    <a:solidFill>
                                      <a:schemeClr val="tx1"/>
                                    </a:solidFill>
                                    <a:latin typeface="Cambria Math"/>
                                  </a:rPr>
                                </m:ctrlPr>
                              </m:sSupPr>
                              <m:e>
                                <m:r>
                                  <a:rPr lang="vi-VN" sz="2800" i="1">
                                    <a:solidFill>
                                      <a:schemeClr val="tx1"/>
                                    </a:solidFill>
                                    <a:latin typeface="Cambria Math" panose="02040503050406030204" pitchFamily="18" charset="0"/>
                                  </a:rPr>
                                  <m:t>2</m:t>
                                </m:r>
                              </m:e>
                              <m:sup>
                                <m:r>
                                  <a:rPr lang="vi-VN" sz="2800" i="1">
                                    <a:solidFill>
                                      <a:schemeClr val="tx1"/>
                                    </a:solidFill>
                                    <a:latin typeface="Cambria Math" panose="02040503050406030204" pitchFamily="18" charset="0"/>
                                  </a:rPr>
                                  <m:t>𝑖</m:t>
                                </m:r>
                              </m:sup>
                            </m:sSup>
                          </m:e>
                        </m:nary>
                      </m:sup>
                    </m:sSup>
                    <m:r>
                      <a:rPr lang="vi-VN" sz="2800" i="1">
                        <a:solidFill>
                          <a:schemeClr val="tx1"/>
                        </a:solidFill>
                        <a:latin typeface="Cambria Math" panose="02040503050406030204" pitchFamily="18" charset="0"/>
                      </a:rPr>
                      <m:t>=</m:t>
                    </m:r>
                    <m:nary>
                      <m:naryPr>
                        <m:chr m:val="∏"/>
                        <m:supHide m:val="on"/>
                        <m:ctrlPr>
                          <a:rPr lang="vi-VN" sz="2800" i="1">
                            <a:solidFill>
                              <a:schemeClr val="tx1"/>
                            </a:solidFill>
                            <a:latin typeface="Cambria Math"/>
                          </a:rPr>
                        </m:ctrlPr>
                      </m:naryPr>
                      <m:sub>
                        <m:sSub>
                          <m:sSubPr>
                            <m:ctrlPr>
                              <a:rPr lang="vi-VN" sz="2800" i="1">
                                <a:solidFill>
                                  <a:schemeClr val="tx1"/>
                                </a:solidFill>
                                <a:latin typeface="Cambria Math"/>
                              </a:rPr>
                            </m:ctrlPr>
                          </m:sSubPr>
                          <m:e>
                            <m:r>
                              <a:rPr lang="vi-VN" sz="2800" i="1">
                                <a:solidFill>
                                  <a:schemeClr val="tx1"/>
                                </a:solidFill>
                                <a:latin typeface="Cambria Math" panose="02040503050406030204" pitchFamily="18" charset="0"/>
                              </a:rPr>
                              <m:t>𝑒</m:t>
                            </m:r>
                          </m:e>
                          <m:sub>
                            <m:r>
                              <a:rPr lang="vi-VN" sz="2800" i="1">
                                <a:solidFill>
                                  <a:schemeClr val="tx1"/>
                                </a:solidFill>
                                <a:latin typeface="Cambria Math" panose="02040503050406030204" pitchFamily="18" charset="0"/>
                              </a:rPr>
                              <m:t>𝑖</m:t>
                            </m:r>
                          </m:sub>
                        </m:sSub>
                        <m:r>
                          <m:rPr>
                            <m:brk m:alnAt="7"/>
                          </m:rPr>
                          <a:rPr lang="vi-VN" sz="2800" i="1">
                            <a:solidFill>
                              <a:schemeClr val="tx1"/>
                            </a:solidFill>
                            <a:latin typeface="Cambria Math" panose="02040503050406030204" pitchFamily="18" charset="0"/>
                            <a:ea typeface="Cambria Math" panose="02040503050406030204" pitchFamily="18" charset="0"/>
                          </a:rPr>
                          <m:t>≠</m:t>
                        </m:r>
                        <m:r>
                          <a:rPr lang="vi-VN" sz="2800" i="1">
                            <a:solidFill>
                              <a:schemeClr val="tx1"/>
                            </a:solidFill>
                            <a:latin typeface="Cambria Math" panose="02040503050406030204" pitchFamily="18" charset="0"/>
                            <a:ea typeface="Cambria Math" panose="02040503050406030204" pitchFamily="18" charset="0"/>
                          </a:rPr>
                          <m:t>0</m:t>
                        </m:r>
                      </m:sub>
                      <m:sup/>
                      <m:e>
                        <m:sSup>
                          <m:sSupPr>
                            <m:ctrlPr>
                              <a:rPr lang="vi-VN" sz="2800" i="1">
                                <a:solidFill>
                                  <a:schemeClr val="tx1"/>
                                </a:solidFill>
                                <a:latin typeface="Cambria Math"/>
                              </a:rPr>
                            </m:ctrlPr>
                          </m:sSupPr>
                          <m:e>
                            <m:r>
                              <a:rPr lang="vi-VN" sz="2800" i="1">
                                <a:solidFill>
                                  <a:schemeClr val="tx1"/>
                                </a:solidFill>
                                <a:latin typeface="Cambria Math" panose="02040503050406030204" pitchFamily="18" charset="0"/>
                              </a:rPr>
                              <m:t>𝑃</m:t>
                            </m:r>
                          </m:e>
                          <m:sup>
                            <m:r>
                              <a:rPr lang="vi-VN" sz="2800" i="1">
                                <a:solidFill>
                                  <a:schemeClr val="tx1"/>
                                </a:solidFill>
                                <a:latin typeface="Cambria Math" panose="02040503050406030204" pitchFamily="18" charset="0"/>
                              </a:rPr>
                              <m:t>(</m:t>
                            </m:r>
                            <m:sSup>
                              <m:sSupPr>
                                <m:ctrlPr>
                                  <a:rPr lang="vi-VN" sz="2800" i="1">
                                    <a:solidFill>
                                      <a:schemeClr val="tx1"/>
                                    </a:solidFill>
                                    <a:latin typeface="Cambria Math"/>
                                  </a:rPr>
                                </m:ctrlPr>
                              </m:sSupPr>
                              <m:e>
                                <m:r>
                                  <a:rPr lang="vi-VN" sz="2800" i="1">
                                    <a:solidFill>
                                      <a:schemeClr val="tx1"/>
                                    </a:solidFill>
                                    <a:latin typeface="Cambria Math" panose="02040503050406030204" pitchFamily="18" charset="0"/>
                                  </a:rPr>
                                  <m:t>2</m:t>
                                </m:r>
                              </m:e>
                              <m:sup>
                                <m:r>
                                  <a:rPr lang="vi-VN" sz="2800" i="1">
                                    <a:solidFill>
                                      <a:schemeClr val="tx1"/>
                                    </a:solidFill>
                                    <a:latin typeface="Cambria Math" panose="02040503050406030204" pitchFamily="18" charset="0"/>
                                  </a:rPr>
                                  <m:t>𝑖</m:t>
                                </m:r>
                              </m:sup>
                            </m:sSup>
                            <m:r>
                              <a:rPr lang="vi-VN" sz="2800" i="1">
                                <a:solidFill>
                                  <a:schemeClr val="tx1"/>
                                </a:solidFill>
                                <a:latin typeface="Cambria Math" panose="02040503050406030204" pitchFamily="18" charset="0"/>
                              </a:rPr>
                              <m:t>)</m:t>
                            </m:r>
                          </m:sup>
                        </m:sSup>
                      </m:e>
                    </m:nary>
                  </m:oMath>
                </a14:m>
                <a:r>
                  <a:rPr lang="vi-VN" sz="2800" dirty="0">
                    <a:solidFill>
                      <a:schemeClr val="tx1"/>
                    </a:solidFill>
                  </a:rPr>
                  <a:t>		</a:t>
                </a:r>
              </a:p>
              <a:p>
                <a:pPr marL="1371600" lvl="3" indent="0">
                  <a:buNone/>
                </a:pPr>
                <a14:m>
                  <m:oMathPara xmlns:m="http://schemas.openxmlformats.org/officeDocument/2006/math">
                    <m:oMathParaPr>
                      <m:jc m:val="centerGroup"/>
                    </m:oMathParaPr>
                    <m:oMath xmlns:m="http://schemas.openxmlformats.org/officeDocument/2006/math">
                      <m:sSup>
                        <m:sSupPr>
                          <m:ctrlPr>
                            <a:rPr lang="vi-VN" i="1">
                              <a:solidFill>
                                <a:schemeClr val="tx1"/>
                              </a:solidFill>
                              <a:latin typeface="Cambria Math"/>
                            </a:rPr>
                          </m:ctrlPr>
                        </m:sSupPr>
                        <m:e>
                          <m:r>
                            <a:rPr lang="vi-VN" i="1">
                              <a:solidFill>
                                <a:schemeClr val="tx1"/>
                              </a:solidFill>
                              <a:latin typeface="Cambria Math" panose="02040503050406030204" pitchFamily="18" charset="0"/>
                            </a:rPr>
                            <m:t>𝑃</m:t>
                          </m:r>
                        </m:e>
                        <m:sup>
                          <m:r>
                            <a:rPr lang="vi-VN" i="1">
                              <a:solidFill>
                                <a:schemeClr val="tx1"/>
                              </a:solidFill>
                              <a:latin typeface="Cambria Math" panose="02040503050406030204" pitchFamily="18" charset="0"/>
                            </a:rPr>
                            <m:t>𝑒</m:t>
                          </m:r>
                        </m:sup>
                      </m:sSup>
                      <m:r>
                        <a:rPr lang="vi-VN" i="1">
                          <a:solidFill>
                            <a:schemeClr val="tx1"/>
                          </a:solidFill>
                          <a:latin typeface="Cambria Math" panose="02040503050406030204" pitchFamily="18" charset="0"/>
                        </a:rPr>
                        <m:t> </m:t>
                      </m:r>
                      <m:r>
                        <a:rPr lang="vi-VN" i="1">
                          <a:solidFill>
                            <a:schemeClr val="tx1"/>
                          </a:solidFill>
                          <a:latin typeface="Cambria Math" panose="02040503050406030204" pitchFamily="18" charset="0"/>
                        </a:rPr>
                        <m:t>𝑚𝑜𝑑</m:t>
                      </m:r>
                      <m:r>
                        <a:rPr lang="vi-VN" i="1">
                          <a:solidFill>
                            <a:schemeClr val="tx1"/>
                          </a:solidFill>
                          <a:latin typeface="Cambria Math" panose="02040503050406030204" pitchFamily="18" charset="0"/>
                        </a:rPr>
                        <m:t> </m:t>
                      </m:r>
                      <m:r>
                        <a:rPr lang="vi-VN" i="1">
                          <a:solidFill>
                            <a:schemeClr val="tx1"/>
                          </a:solidFill>
                          <a:latin typeface="Cambria Math" panose="02040503050406030204" pitchFamily="18" charset="0"/>
                        </a:rPr>
                        <m:t>𝑛</m:t>
                      </m:r>
                      <m:r>
                        <a:rPr lang="vi-VN" i="1">
                          <a:solidFill>
                            <a:schemeClr val="tx1"/>
                          </a:solidFill>
                          <a:latin typeface="Cambria Math" panose="02040503050406030204" pitchFamily="18" charset="0"/>
                        </a:rPr>
                        <m:t>=</m:t>
                      </m:r>
                      <m:d>
                        <m:dPr>
                          <m:begChr m:val="["/>
                          <m:endChr m:val="]"/>
                          <m:ctrlPr>
                            <a:rPr lang="vi-VN" i="1">
                              <a:solidFill>
                                <a:schemeClr val="tx1"/>
                              </a:solidFill>
                              <a:latin typeface="Cambria Math"/>
                            </a:rPr>
                          </m:ctrlPr>
                        </m:dPr>
                        <m:e>
                          <m:nary>
                            <m:naryPr>
                              <m:chr m:val="∏"/>
                              <m:supHide m:val="on"/>
                              <m:ctrlPr>
                                <a:rPr lang="vi-VN" i="1">
                                  <a:solidFill>
                                    <a:schemeClr val="tx1"/>
                                  </a:solidFill>
                                  <a:latin typeface="Cambria Math"/>
                                </a:rPr>
                              </m:ctrlPr>
                            </m:naryPr>
                            <m:sub>
                              <m:sSub>
                                <m:sSubPr>
                                  <m:ctrlPr>
                                    <a:rPr lang="vi-VN" i="1">
                                      <a:solidFill>
                                        <a:schemeClr val="tx1"/>
                                      </a:solidFill>
                                      <a:latin typeface="Cambria Math"/>
                                    </a:rPr>
                                  </m:ctrlPr>
                                </m:sSubPr>
                                <m:e>
                                  <m:r>
                                    <a:rPr lang="vi-VN" i="1">
                                      <a:solidFill>
                                        <a:schemeClr val="tx1"/>
                                      </a:solidFill>
                                      <a:latin typeface="Cambria Math" panose="02040503050406030204" pitchFamily="18" charset="0"/>
                                    </a:rPr>
                                    <m:t>𝑒</m:t>
                                  </m:r>
                                </m:e>
                                <m:sub>
                                  <m:r>
                                    <a:rPr lang="vi-VN" i="1">
                                      <a:solidFill>
                                        <a:schemeClr val="tx1"/>
                                      </a:solidFill>
                                      <a:latin typeface="Cambria Math" panose="02040503050406030204" pitchFamily="18" charset="0"/>
                                    </a:rPr>
                                    <m:t>𝑖</m:t>
                                  </m:r>
                                </m:sub>
                              </m:sSub>
                              <m:r>
                                <m:rPr>
                                  <m:brk m:alnAt="7"/>
                                </m:rPr>
                                <a:rPr lang="vi-VN" i="1">
                                  <a:solidFill>
                                    <a:schemeClr val="tx1"/>
                                  </a:solidFill>
                                  <a:latin typeface="Cambria Math" panose="02040503050406030204" pitchFamily="18" charset="0"/>
                                </a:rPr>
                                <m:t>≠</m:t>
                              </m:r>
                              <m:r>
                                <a:rPr lang="vi-VN" i="1">
                                  <a:solidFill>
                                    <a:schemeClr val="tx1"/>
                                  </a:solidFill>
                                  <a:latin typeface="Cambria Math" panose="02040503050406030204" pitchFamily="18" charset="0"/>
                                </a:rPr>
                                <m:t>0</m:t>
                              </m:r>
                            </m:sub>
                            <m:sup/>
                            <m:e>
                              <m:sSup>
                                <m:sSupPr>
                                  <m:ctrlPr>
                                    <a:rPr lang="vi-VN" i="1">
                                      <a:solidFill>
                                        <a:schemeClr val="tx1"/>
                                      </a:solidFill>
                                      <a:latin typeface="Cambria Math"/>
                                    </a:rPr>
                                  </m:ctrlPr>
                                </m:sSupPr>
                                <m:e>
                                  <m:r>
                                    <a:rPr lang="vi-VN" i="1">
                                      <a:solidFill>
                                        <a:schemeClr val="tx1"/>
                                      </a:solidFill>
                                      <a:latin typeface="Cambria Math" panose="02040503050406030204" pitchFamily="18" charset="0"/>
                                    </a:rPr>
                                    <m:t>𝑃</m:t>
                                  </m:r>
                                </m:e>
                                <m:sup>
                                  <m:r>
                                    <a:rPr lang="vi-VN" i="1">
                                      <a:solidFill>
                                        <a:schemeClr val="tx1"/>
                                      </a:solidFill>
                                      <a:latin typeface="Cambria Math" panose="02040503050406030204" pitchFamily="18" charset="0"/>
                                    </a:rPr>
                                    <m:t>(</m:t>
                                  </m:r>
                                  <m:sSup>
                                    <m:sSupPr>
                                      <m:ctrlPr>
                                        <a:rPr lang="vi-VN" i="1">
                                          <a:solidFill>
                                            <a:schemeClr val="tx1"/>
                                          </a:solidFill>
                                          <a:latin typeface="Cambria Math"/>
                                        </a:rPr>
                                      </m:ctrlPr>
                                    </m:sSupPr>
                                    <m:e>
                                      <m:r>
                                        <a:rPr lang="vi-VN" i="1">
                                          <a:solidFill>
                                            <a:schemeClr val="tx1"/>
                                          </a:solidFill>
                                          <a:latin typeface="Cambria Math" panose="02040503050406030204" pitchFamily="18" charset="0"/>
                                        </a:rPr>
                                        <m:t>2</m:t>
                                      </m:r>
                                    </m:e>
                                    <m:sup>
                                      <m:r>
                                        <a:rPr lang="vi-VN" i="1">
                                          <a:solidFill>
                                            <a:schemeClr val="tx1"/>
                                          </a:solidFill>
                                          <a:latin typeface="Cambria Math" panose="02040503050406030204" pitchFamily="18" charset="0"/>
                                        </a:rPr>
                                        <m:t>𝑖</m:t>
                                      </m:r>
                                    </m:sup>
                                  </m:sSup>
                                  <m:r>
                                    <a:rPr lang="vi-VN" i="1">
                                      <a:solidFill>
                                        <a:schemeClr val="tx1"/>
                                      </a:solidFill>
                                      <a:latin typeface="Cambria Math" panose="02040503050406030204" pitchFamily="18" charset="0"/>
                                    </a:rPr>
                                    <m:t>)</m:t>
                                  </m:r>
                                </m:sup>
                              </m:sSup>
                            </m:e>
                          </m:nary>
                        </m:e>
                      </m:d>
                      <m:r>
                        <a:rPr lang="vi-VN" i="1">
                          <a:solidFill>
                            <a:schemeClr val="tx1"/>
                          </a:solidFill>
                          <a:latin typeface="Cambria Math" panose="02040503050406030204" pitchFamily="18" charset="0"/>
                        </a:rPr>
                        <m:t>𝑚𝑜</m:t>
                      </m:r>
                      <m:r>
                        <a:rPr lang="en-US" i="1">
                          <a:solidFill>
                            <a:schemeClr val="tx1"/>
                          </a:solidFill>
                          <a:latin typeface="Cambria Math" panose="02040503050406030204" pitchFamily="18" charset="0"/>
                        </a:rPr>
                        <m:t>𝑑</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𝑛</m:t>
                      </m:r>
                      <m:r>
                        <a:rPr lang="vi-VN" i="1">
                          <a:solidFill>
                            <a:schemeClr val="tx1"/>
                          </a:solidFill>
                          <a:latin typeface="Cambria Math" panose="02040503050406030204" pitchFamily="18" charset="0"/>
                        </a:rPr>
                        <m:t>=</m:t>
                      </m:r>
                      <m:d>
                        <m:dPr>
                          <m:ctrlPr>
                            <a:rPr lang="vi-VN" i="1">
                              <a:solidFill>
                                <a:schemeClr val="tx1"/>
                              </a:solidFill>
                              <a:latin typeface="Cambria Math"/>
                            </a:rPr>
                          </m:ctrlPr>
                        </m:dPr>
                        <m:e>
                          <m:nary>
                            <m:naryPr>
                              <m:chr m:val="∏"/>
                              <m:supHide m:val="on"/>
                              <m:ctrlPr>
                                <a:rPr lang="vi-VN" i="1">
                                  <a:solidFill>
                                    <a:schemeClr val="tx1"/>
                                  </a:solidFill>
                                  <a:latin typeface="Cambria Math"/>
                                </a:rPr>
                              </m:ctrlPr>
                            </m:naryPr>
                            <m:sub>
                              <m:sSub>
                                <m:sSubPr>
                                  <m:ctrlPr>
                                    <a:rPr lang="vi-VN" i="1">
                                      <a:solidFill>
                                        <a:schemeClr val="tx1"/>
                                      </a:solidFill>
                                      <a:latin typeface="Cambria Math"/>
                                    </a:rPr>
                                  </m:ctrlPr>
                                </m:sSubPr>
                                <m:e>
                                  <m:r>
                                    <a:rPr lang="vi-VN" i="1">
                                      <a:solidFill>
                                        <a:schemeClr val="tx1"/>
                                      </a:solidFill>
                                      <a:latin typeface="Cambria Math" panose="02040503050406030204" pitchFamily="18" charset="0"/>
                                    </a:rPr>
                                    <m:t>𝑒</m:t>
                                  </m:r>
                                </m:e>
                                <m:sub>
                                  <m:r>
                                    <a:rPr lang="vi-VN" i="1">
                                      <a:solidFill>
                                        <a:schemeClr val="tx1"/>
                                      </a:solidFill>
                                      <a:latin typeface="Cambria Math" panose="02040503050406030204" pitchFamily="18" charset="0"/>
                                    </a:rPr>
                                    <m:t>𝑖</m:t>
                                  </m:r>
                                </m:sub>
                              </m:sSub>
                              <m:r>
                                <m:rPr>
                                  <m:brk m:alnAt="7"/>
                                </m:rPr>
                                <a:rPr lang="vi-VN" i="1">
                                  <a:solidFill>
                                    <a:schemeClr val="tx1"/>
                                  </a:solidFill>
                                  <a:latin typeface="Cambria Math" panose="02040503050406030204" pitchFamily="18" charset="0"/>
                                </a:rPr>
                                <m:t>≠</m:t>
                              </m:r>
                              <m:r>
                                <a:rPr lang="vi-VN" i="1">
                                  <a:solidFill>
                                    <a:schemeClr val="tx1"/>
                                  </a:solidFill>
                                  <a:latin typeface="Cambria Math" panose="02040503050406030204" pitchFamily="18" charset="0"/>
                                </a:rPr>
                                <m:t>0</m:t>
                              </m:r>
                            </m:sub>
                            <m:sup/>
                            <m:e>
                              <m:d>
                                <m:dPr>
                                  <m:begChr m:val="["/>
                                  <m:endChr m:val="]"/>
                                  <m:ctrlPr>
                                    <a:rPr lang="vi-VN" i="1">
                                      <a:solidFill>
                                        <a:schemeClr val="tx1"/>
                                      </a:solidFill>
                                      <a:latin typeface="Cambria Math"/>
                                    </a:rPr>
                                  </m:ctrlPr>
                                </m:dPr>
                                <m:e>
                                  <m:sSup>
                                    <m:sSupPr>
                                      <m:ctrlPr>
                                        <a:rPr lang="vi-VN" i="1">
                                          <a:solidFill>
                                            <a:schemeClr val="tx1"/>
                                          </a:solidFill>
                                          <a:latin typeface="Cambria Math"/>
                                        </a:rPr>
                                      </m:ctrlPr>
                                    </m:sSupPr>
                                    <m:e>
                                      <m:r>
                                        <a:rPr lang="vi-VN" i="1">
                                          <a:solidFill>
                                            <a:schemeClr val="tx1"/>
                                          </a:solidFill>
                                          <a:latin typeface="Cambria Math" panose="02040503050406030204" pitchFamily="18" charset="0"/>
                                        </a:rPr>
                                        <m:t>𝑃</m:t>
                                      </m:r>
                                    </m:e>
                                    <m:sup>
                                      <m:r>
                                        <a:rPr lang="vi-VN" i="1">
                                          <a:solidFill>
                                            <a:schemeClr val="tx1"/>
                                          </a:solidFill>
                                          <a:latin typeface="Cambria Math" panose="02040503050406030204" pitchFamily="18" charset="0"/>
                                        </a:rPr>
                                        <m:t>(</m:t>
                                      </m:r>
                                      <m:sSup>
                                        <m:sSupPr>
                                          <m:ctrlPr>
                                            <a:rPr lang="vi-VN" i="1">
                                              <a:solidFill>
                                                <a:schemeClr val="tx1"/>
                                              </a:solidFill>
                                              <a:latin typeface="Cambria Math"/>
                                            </a:rPr>
                                          </m:ctrlPr>
                                        </m:sSupPr>
                                        <m:e>
                                          <m:r>
                                            <a:rPr lang="vi-VN" i="1">
                                              <a:solidFill>
                                                <a:schemeClr val="tx1"/>
                                              </a:solidFill>
                                              <a:latin typeface="Cambria Math" panose="02040503050406030204" pitchFamily="18" charset="0"/>
                                            </a:rPr>
                                            <m:t>2</m:t>
                                          </m:r>
                                        </m:e>
                                        <m:sup>
                                          <m:r>
                                            <a:rPr lang="vi-VN" i="1">
                                              <a:solidFill>
                                                <a:schemeClr val="tx1"/>
                                              </a:solidFill>
                                              <a:latin typeface="Cambria Math" panose="02040503050406030204" pitchFamily="18" charset="0"/>
                                            </a:rPr>
                                            <m:t>𝑖</m:t>
                                          </m:r>
                                        </m:sup>
                                      </m:sSup>
                                      <m:r>
                                        <a:rPr lang="vi-VN" i="1">
                                          <a:solidFill>
                                            <a:schemeClr val="tx1"/>
                                          </a:solidFill>
                                          <a:latin typeface="Cambria Math" panose="02040503050406030204" pitchFamily="18" charset="0"/>
                                        </a:rPr>
                                        <m:t>)</m:t>
                                      </m:r>
                                    </m:sup>
                                  </m:sSup>
                                  <m:r>
                                    <a:rPr lang="vi-VN" i="1">
                                      <a:solidFill>
                                        <a:schemeClr val="tx1"/>
                                      </a:solidFill>
                                      <a:latin typeface="Cambria Math" panose="02040503050406030204" pitchFamily="18" charset="0"/>
                                    </a:rPr>
                                    <m:t>𝑚𝑜𝑑</m:t>
                                  </m:r>
                                  <m:r>
                                    <a:rPr lang="vi-VN" i="1">
                                      <a:solidFill>
                                        <a:schemeClr val="tx1"/>
                                      </a:solidFill>
                                      <a:latin typeface="Cambria Math" panose="02040503050406030204" pitchFamily="18" charset="0"/>
                                    </a:rPr>
                                    <m:t> </m:t>
                                  </m:r>
                                  <m:r>
                                    <a:rPr lang="vi-VN" i="1">
                                      <a:solidFill>
                                        <a:schemeClr val="tx1"/>
                                      </a:solidFill>
                                      <a:latin typeface="Cambria Math" panose="02040503050406030204" pitchFamily="18" charset="0"/>
                                    </a:rPr>
                                    <m:t>𝑛</m:t>
                                  </m:r>
                                </m:e>
                              </m:d>
                            </m:e>
                          </m:nary>
                        </m:e>
                      </m:d>
                      <m:r>
                        <a:rPr lang="vi-VN" i="1">
                          <a:solidFill>
                            <a:schemeClr val="tx1"/>
                          </a:solidFill>
                          <a:latin typeface="Cambria Math" panose="02040503050406030204" pitchFamily="18" charset="0"/>
                        </a:rPr>
                        <m:t>𝑚𝑜𝑑</m:t>
                      </m:r>
                      <m:r>
                        <a:rPr lang="vi-VN" i="1">
                          <a:solidFill>
                            <a:schemeClr val="tx1"/>
                          </a:solidFill>
                          <a:latin typeface="Cambria Math" panose="02040503050406030204" pitchFamily="18" charset="0"/>
                        </a:rPr>
                        <m:t> </m:t>
                      </m:r>
                      <m:r>
                        <a:rPr lang="vi-VN" i="1">
                          <a:solidFill>
                            <a:schemeClr val="tx1"/>
                          </a:solidFill>
                          <a:latin typeface="Cambria Math" panose="02040503050406030204" pitchFamily="18" charset="0"/>
                        </a:rPr>
                        <m:t>𝑛</m:t>
                      </m:r>
                    </m:oMath>
                  </m:oMathPara>
                </a14:m>
                <a:endParaRPr lang="vi-VN" i="1" dirty="0">
                  <a:solidFill>
                    <a:schemeClr val="tx1"/>
                  </a:solidFill>
                  <a:latin typeface="Cambria Math" panose="02040503050406030204" pitchFamily="18" charset="0"/>
                </a:endParaRPr>
              </a:p>
              <a:p>
                <a:pPr marL="914400" lvl="2" indent="0">
                  <a:buNone/>
                </a:pPr>
                <a:r>
                  <a:rPr lang="en-US"/>
                  <a:t>=&gt; Thuật toán bình phương nhân</a:t>
                </a:r>
                <a:endParaRPr lang="vi-VN" dirty="0"/>
              </a:p>
              <a:p>
                <a:pPr marL="1828800" lvl="4" indent="0">
                  <a:buNone/>
                </a:pPr>
                <a:endParaRPr lang="vi-VN" sz="2800" dirty="0"/>
              </a:p>
              <a:p>
                <a:pPr marL="1828800" lvl="4" indent="0">
                  <a:buNone/>
                </a:pPr>
                <a:endParaRPr lang="en-US" sz="2800">
                  <a:latin typeface="Cambria Math" panose="02040503050406030204" pitchFamily="18" charset="0"/>
                </a:endParaRPr>
              </a:p>
              <a:p>
                <a:pPr lvl="2"/>
                <a:endParaRPr lang="en-US"/>
              </a:p>
              <a:p>
                <a:pPr lvl="2"/>
                <a:endParaRPr lang="en-US" sz="2000" i="1">
                  <a:latin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704" t="-1506"/>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DF78284D-5FDC-4396-97E9-EA2DB91CCBAD}" type="slidenum">
              <a:rPr lang="en-US" altLang="vi-VN" smtClean="0"/>
              <a:pPr/>
              <a:t>25</a:t>
            </a:fld>
            <a:endParaRPr lang="en-US" altLang="vi-VN"/>
          </a:p>
        </p:txBody>
      </p:sp>
    </p:spTree>
    <p:extLst>
      <p:ext uri="{BB962C8B-B14F-4D97-AF65-F5344CB8AC3E}">
        <p14:creationId xmlns:p14="http://schemas.microsoft.com/office/powerpoint/2010/main" val="27325016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p:sp>
        <p:nvSpPr>
          <p:cNvPr id="3" name="Content Placeholder 2"/>
          <p:cNvSpPr>
            <a:spLocks noGrp="1"/>
          </p:cNvSpPr>
          <p:nvPr>
            <p:ph idx="1"/>
          </p:nvPr>
        </p:nvSpPr>
        <p:spPr>
          <a:xfrm>
            <a:off x="304800" y="990600"/>
            <a:ext cx="8229600" cy="5257800"/>
          </a:xfrm>
        </p:spPr>
        <p:txBody>
          <a:bodyPr/>
          <a:lstStyle/>
          <a:p>
            <a:r>
              <a:rPr lang="en-US"/>
              <a:t>Hệ mã RSA</a:t>
            </a:r>
          </a:p>
          <a:p>
            <a:pPr lvl="1"/>
            <a:r>
              <a:rPr lang="en-US"/>
              <a:t>Thuật toán bình phương nhân tính </a:t>
            </a:r>
            <a:r>
              <a:rPr lang="vi-VN"/>
              <a:t>a</a:t>
            </a:r>
            <a:r>
              <a:rPr lang="vi-VN" baseline="30000">
                <a:latin typeface="TimesTenLTStd-Bold"/>
              </a:rPr>
              <a:t>b</a:t>
            </a:r>
            <a:r>
              <a:rPr lang="vi-VN">
                <a:latin typeface="TimesTenLTStd-Bold"/>
              </a:rPr>
              <a:t> mod n</a:t>
            </a:r>
            <a:endParaRPr lang="vi-VN"/>
          </a:p>
          <a:p>
            <a:pPr lvl="3"/>
            <a:endParaRPr lang="vi-VN"/>
          </a:p>
          <a:p>
            <a:pPr marL="1828800" lvl="4" indent="0">
              <a:buNone/>
            </a:pPr>
            <a:endParaRPr lang="vi-VN" sz="2800" dirty="0"/>
          </a:p>
          <a:p>
            <a:pPr marL="1828800" lvl="4" indent="0">
              <a:buNone/>
            </a:pPr>
            <a:endParaRPr lang="en-US" sz="2800">
              <a:latin typeface="Cambria Math" panose="02040503050406030204" pitchFamily="18" charset="0"/>
            </a:endParaRPr>
          </a:p>
          <a:p>
            <a:pPr lvl="2"/>
            <a:endParaRPr lang="en-US"/>
          </a:p>
          <a:p>
            <a:pPr lvl="2"/>
            <a:endParaRPr lang="en-US" sz="2000" i="1">
              <a:latin typeface="Cambria Math" panose="02040503050406030204" pitchFamily="18" charset="0"/>
            </a:endParaRPr>
          </a:p>
        </p:txBody>
      </p:sp>
      <p:sp>
        <p:nvSpPr>
          <p:cNvPr id="4" name="Slide Number Placeholder 3"/>
          <p:cNvSpPr>
            <a:spLocks noGrp="1"/>
          </p:cNvSpPr>
          <p:nvPr>
            <p:ph type="sldNum" sz="quarter" idx="10"/>
          </p:nvPr>
        </p:nvSpPr>
        <p:spPr/>
        <p:txBody>
          <a:bodyPr/>
          <a:lstStyle/>
          <a:p>
            <a:fld id="{DF78284D-5FDC-4396-97E9-EA2DB91CCBAD}" type="slidenum">
              <a:rPr lang="en-US" altLang="vi-VN" smtClean="0"/>
              <a:pPr/>
              <a:t>26</a:t>
            </a:fld>
            <a:endParaRPr lang="en-US" altLang="vi-VN"/>
          </a:p>
        </p:txBody>
      </p:sp>
      <p:pic>
        <p:nvPicPr>
          <p:cNvPr id="5" name="Picture 4"/>
          <p:cNvPicPr>
            <a:picLocks noChangeAspect="1"/>
          </p:cNvPicPr>
          <p:nvPr/>
        </p:nvPicPr>
        <p:blipFill>
          <a:blip r:embed="rId3"/>
          <a:stretch>
            <a:fillRect/>
          </a:stretch>
        </p:blipFill>
        <p:spPr>
          <a:xfrm>
            <a:off x="1450922" y="2098076"/>
            <a:ext cx="3610135" cy="2895257"/>
          </a:xfrm>
          <a:prstGeom prst="rect">
            <a:avLst/>
          </a:prstGeom>
        </p:spPr>
      </p:pic>
      <p:sp>
        <p:nvSpPr>
          <p:cNvPr id="6" name="Rectangle 5"/>
          <p:cNvSpPr/>
          <p:nvPr/>
        </p:nvSpPr>
        <p:spPr>
          <a:xfrm>
            <a:off x="1182312" y="4915661"/>
            <a:ext cx="4147354" cy="369332"/>
          </a:xfrm>
          <a:prstGeom prst="rect">
            <a:avLst/>
          </a:prstGeom>
        </p:spPr>
        <p:txBody>
          <a:bodyPr wrap="none">
            <a:spAutoFit/>
          </a:bodyPr>
          <a:lstStyle/>
          <a:p>
            <a:r>
              <a:rPr lang="en-US"/>
              <a:t>Fast Modular Exponentiation Algorithm</a:t>
            </a:r>
          </a:p>
        </p:txBody>
      </p:sp>
      <p:pic>
        <p:nvPicPr>
          <p:cNvPr id="7" name="Picture 6"/>
          <p:cNvPicPr>
            <a:picLocks noChangeAspect="1"/>
          </p:cNvPicPr>
          <p:nvPr/>
        </p:nvPicPr>
        <p:blipFill>
          <a:blip r:embed="rId4"/>
          <a:stretch>
            <a:fillRect/>
          </a:stretch>
        </p:blipFill>
        <p:spPr>
          <a:xfrm>
            <a:off x="646322" y="5374964"/>
            <a:ext cx="8022383" cy="1330636"/>
          </a:xfrm>
          <a:prstGeom prst="rect">
            <a:avLst/>
          </a:prstGeom>
        </p:spPr>
      </p:pic>
      <p:sp>
        <p:nvSpPr>
          <p:cNvPr id="8" name="Rectangle 7"/>
          <p:cNvSpPr/>
          <p:nvPr/>
        </p:nvSpPr>
        <p:spPr>
          <a:xfrm>
            <a:off x="5329666" y="2751925"/>
            <a:ext cx="3473344" cy="1569660"/>
          </a:xfrm>
          <a:prstGeom prst="rect">
            <a:avLst/>
          </a:prstGeom>
        </p:spPr>
        <p:txBody>
          <a:bodyPr wrap="square">
            <a:spAutoFit/>
          </a:bodyPr>
          <a:lstStyle/>
          <a:p>
            <a:r>
              <a:rPr lang="pt-BR" sz="2400"/>
              <a:t>Ví dụ: </a:t>
            </a:r>
          </a:p>
          <a:p>
            <a:r>
              <a:rPr lang="pt-BR" sz="2400"/>
              <a:t>a = 7,</a:t>
            </a:r>
          </a:p>
          <a:p>
            <a:r>
              <a:rPr lang="pt-BR" sz="2400"/>
              <a:t>b = 560 = 1000110000</a:t>
            </a:r>
          </a:p>
          <a:p>
            <a:r>
              <a:rPr lang="pt-BR" sz="2400"/>
              <a:t>n = 561</a:t>
            </a:r>
          </a:p>
        </p:txBody>
      </p:sp>
    </p:spTree>
    <p:extLst>
      <p:ext uri="{BB962C8B-B14F-4D97-AF65-F5344CB8AC3E}">
        <p14:creationId xmlns:p14="http://schemas.microsoft.com/office/powerpoint/2010/main" val="31921414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p:sp>
        <p:nvSpPr>
          <p:cNvPr id="3" name="Content Placeholder 2"/>
          <p:cNvSpPr>
            <a:spLocks noGrp="1"/>
          </p:cNvSpPr>
          <p:nvPr>
            <p:ph idx="1"/>
          </p:nvPr>
        </p:nvSpPr>
        <p:spPr/>
        <p:txBody>
          <a:bodyPr/>
          <a:lstStyle/>
          <a:p>
            <a:r>
              <a:rPr lang="en-US"/>
              <a:t>Hệ mã RSA</a:t>
            </a:r>
          </a:p>
          <a:p>
            <a:pPr lvl="1"/>
            <a:r>
              <a:rPr lang="vi-VN"/>
              <a:t>Chinese remainder theorem</a:t>
            </a:r>
          </a:p>
          <a:p>
            <a:endParaRPr lang="en-US"/>
          </a:p>
        </p:txBody>
      </p:sp>
      <p:sp>
        <p:nvSpPr>
          <p:cNvPr id="4" name="Slide Number Placeholder 3"/>
          <p:cNvSpPr>
            <a:spLocks noGrp="1"/>
          </p:cNvSpPr>
          <p:nvPr>
            <p:ph type="sldNum" sz="quarter" idx="10"/>
          </p:nvPr>
        </p:nvSpPr>
        <p:spPr/>
        <p:txBody>
          <a:bodyPr/>
          <a:lstStyle/>
          <a:p>
            <a:fld id="{DF78284D-5FDC-4396-97E9-EA2DB91CCBAD}" type="slidenum">
              <a:rPr lang="en-US" altLang="vi-VN" smtClean="0"/>
              <a:pPr/>
              <a:t>27</a:t>
            </a:fld>
            <a:endParaRPr lang="en-US" altLang="vi-VN"/>
          </a:p>
        </p:txBody>
      </p:sp>
      <mc:AlternateContent xmlns:mc="http://schemas.openxmlformats.org/markup-compatibility/2006" xmlns:a14="http://schemas.microsoft.com/office/drawing/2010/main">
        <mc:Choice Requires="a14">
          <p:sp>
            <p:nvSpPr>
              <p:cNvPr id="5" name="Rectangle 4"/>
              <p:cNvSpPr/>
              <p:nvPr/>
            </p:nvSpPr>
            <p:spPr>
              <a:xfrm>
                <a:off x="4514235" y="2216030"/>
                <a:ext cx="4629765" cy="12813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vi-VN" sz="2400" i="1">
                          <a:latin typeface="Cambria Math" panose="02040503050406030204" pitchFamily="18" charset="0"/>
                        </a:rPr>
                        <m:t>𝐴</m:t>
                      </m:r>
                      <m:r>
                        <a:rPr lang="vi-VN" sz="2400" i="1">
                          <a:latin typeface="Cambria Math" panose="02040503050406030204" pitchFamily="18" charset="0"/>
                        </a:rPr>
                        <m:t> </m:t>
                      </m:r>
                      <m:r>
                        <a:rPr lang="vi-VN" sz="2400" i="1">
                          <a:latin typeface="Cambria Math" panose="02040503050406030204" pitchFamily="18" charset="0"/>
                        </a:rPr>
                        <m:t>𝑚𝑜𝑑</m:t>
                      </m:r>
                      <m:r>
                        <a:rPr lang="vi-VN" sz="2400" i="1">
                          <a:latin typeface="Cambria Math" panose="02040503050406030204" pitchFamily="18" charset="0"/>
                        </a:rPr>
                        <m:t> </m:t>
                      </m:r>
                      <m:r>
                        <a:rPr lang="vi-VN" sz="2400" i="1">
                          <a:latin typeface="Cambria Math" panose="02040503050406030204" pitchFamily="18" charset="0"/>
                        </a:rPr>
                        <m:t>𝑀</m:t>
                      </m:r>
                      <m:r>
                        <a:rPr lang="vi-VN" sz="2400" i="1">
                          <a:latin typeface="Cambria Math" panose="02040503050406030204" pitchFamily="18" charset="0"/>
                        </a:rPr>
                        <m:t>= </m:t>
                      </m:r>
                      <m:d>
                        <m:dPr>
                          <m:ctrlPr>
                            <a:rPr lang="vi-VN" sz="2400" i="1">
                              <a:latin typeface="Cambria Math"/>
                            </a:rPr>
                          </m:ctrlPr>
                        </m:dPr>
                        <m:e>
                          <m:nary>
                            <m:naryPr>
                              <m:chr m:val="∑"/>
                              <m:ctrlPr>
                                <a:rPr lang="vi-VN" sz="2400" i="1">
                                  <a:latin typeface="Cambria Math"/>
                                </a:rPr>
                              </m:ctrlPr>
                            </m:naryPr>
                            <m:sub>
                              <m:r>
                                <m:rPr>
                                  <m:brk m:alnAt="23"/>
                                </m:rPr>
                                <a:rPr lang="vi-VN" sz="2400" i="1">
                                  <a:latin typeface="Cambria Math" panose="02040503050406030204" pitchFamily="18" charset="0"/>
                                </a:rPr>
                                <m:t>𝑖</m:t>
                              </m:r>
                              <m:r>
                                <a:rPr lang="vi-VN" sz="2400" i="1">
                                  <a:latin typeface="Cambria Math" panose="02040503050406030204" pitchFamily="18" charset="0"/>
                                </a:rPr>
                                <m:t>=1</m:t>
                              </m:r>
                            </m:sub>
                            <m:sup>
                              <m:r>
                                <a:rPr lang="vi-VN" sz="2400" i="1">
                                  <a:latin typeface="Cambria Math" panose="02040503050406030204" pitchFamily="18" charset="0"/>
                                </a:rPr>
                                <m:t>𝑘</m:t>
                              </m:r>
                            </m:sup>
                            <m:e>
                              <m:sSub>
                                <m:sSubPr>
                                  <m:ctrlPr>
                                    <a:rPr lang="vi-VN" sz="2400" i="1">
                                      <a:latin typeface="Cambria Math"/>
                                    </a:rPr>
                                  </m:ctrlPr>
                                </m:sSubPr>
                                <m:e>
                                  <m:r>
                                    <a:rPr lang="vi-VN" sz="2400" i="1">
                                      <a:latin typeface="Cambria Math" panose="02040503050406030204" pitchFamily="18" charset="0"/>
                                    </a:rPr>
                                    <m:t>𝑎</m:t>
                                  </m:r>
                                </m:e>
                                <m:sub>
                                  <m:r>
                                    <a:rPr lang="vi-VN" sz="2400" i="1">
                                      <a:latin typeface="Cambria Math" panose="02040503050406030204" pitchFamily="18" charset="0"/>
                                    </a:rPr>
                                    <m:t>𝑖</m:t>
                                  </m:r>
                                </m:sub>
                              </m:sSub>
                              <m:sSub>
                                <m:sSubPr>
                                  <m:ctrlPr>
                                    <a:rPr lang="vi-VN" sz="2400" i="1">
                                      <a:latin typeface="Cambria Math"/>
                                    </a:rPr>
                                  </m:ctrlPr>
                                </m:sSubPr>
                                <m:e>
                                  <m:r>
                                    <a:rPr lang="vi-VN" sz="2400" i="1">
                                      <a:latin typeface="Cambria Math" panose="02040503050406030204" pitchFamily="18" charset="0"/>
                                    </a:rPr>
                                    <m:t>𝑐</m:t>
                                  </m:r>
                                </m:e>
                                <m:sub>
                                  <m:r>
                                    <a:rPr lang="vi-VN" sz="2400" i="1">
                                      <a:latin typeface="Cambria Math" panose="02040503050406030204" pitchFamily="18" charset="0"/>
                                    </a:rPr>
                                    <m:t>𝑖</m:t>
                                  </m:r>
                                </m:sub>
                              </m:sSub>
                            </m:e>
                          </m:nary>
                        </m:e>
                      </m:d>
                      <m:r>
                        <a:rPr lang="vi-VN" sz="2400" i="1">
                          <a:latin typeface="Cambria Math" panose="02040503050406030204" pitchFamily="18" charset="0"/>
                        </a:rPr>
                        <m:t>𝑚𝑜𝑑</m:t>
                      </m:r>
                      <m:r>
                        <a:rPr lang="vi-VN" sz="2400" i="1">
                          <a:latin typeface="Cambria Math" panose="02040503050406030204" pitchFamily="18" charset="0"/>
                        </a:rPr>
                        <m:t> </m:t>
                      </m:r>
                      <m:r>
                        <a:rPr lang="vi-VN" sz="2400" i="1">
                          <a:latin typeface="Cambria Math" panose="02040503050406030204" pitchFamily="18" charset="0"/>
                        </a:rPr>
                        <m:t>𝑀</m:t>
                      </m:r>
                      <m:r>
                        <a:rPr lang="vi-VN" sz="2400" i="1">
                          <a:latin typeface="Cambria Math" panose="02040503050406030204" pitchFamily="18" charset="0"/>
                        </a:rPr>
                        <m:t>   </m:t>
                      </m:r>
                    </m:oMath>
                  </m:oMathPara>
                </a14:m>
                <a:endParaRPr lang="vi-VN" sz="2400" dirty="0"/>
              </a:p>
            </p:txBody>
          </p:sp>
        </mc:Choice>
        <mc:Fallback xmlns="">
          <p:sp>
            <p:nvSpPr>
              <p:cNvPr id="5" name="Rectangle 4"/>
              <p:cNvSpPr>
                <a:spLocks noRot="1" noChangeAspect="1" noMove="1" noResize="1" noEditPoints="1" noAdjustHandles="1" noChangeArrowheads="1" noChangeShapeType="1" noTextEdit="1"/>
              </p:cNvSpPr>
              <p:nvPr/>
            </p:nvSpPr>
            <p:spPr>
              <a:xfrm>
                <a:off x="4514235" y="2216030"/>
                <a:ext cx="4629765" cy="128137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4724400" y="3552587"/>
                <a:ext cx="4343400" cy="2381614"/>
              </a:xfrm>
              <a:prstGeom prst="rect">
                <a:avLst/>
              </a:prstGeom>
            </p:spPr>
            <p:txBody>
              <a:bodyPr wrap="square">
                <a:spAutoFit/>
              </a:bodyPr>
              <a:lstStyle/>
              <a:p>
                <a:pPr marL="914400" marR="0" lvl="1" indent="-45720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vi-VN" sz="2400" b="0" i="1" u="none" strike="noStrike" kern="0" cap="none" spc="0" normalizeH="0" baseline="0" noProof="0" dirty="0">
                    <a:ln>
                      <a:noFill/>
                    </a:ln>
                    <a:solidFill>
                      <a:prstClr val="black"/>
                    </a:solidFill>
                    <a:effectLst/>
                    <a:uLnTx/>
                    <a:uFillTx/>
                    <a:latin typeface="Cambria Math" panose="02040503050406030204" pitchFamily="18" charset="0"/>
                    <a:cs typeface="+mn-cs"/>
                  </a:rPr>
                  <a:t>M = </a:t>
                </a:r>
                <a14:m>
                  <m:oMath xmlns:m="http://schemas.openxmlformats.org/officeDocument/2006/math">
                    <m:nary>
                      <m:naryPr>
                        <m:chr m:val="∏"/>
                        <m:ctrlPr>
                          <a:rPr kumimoji="0" lang="vi-VN" sz="2400" b="0" i="1" u="none" strike="noStrike" kern="0" cap="none" spc="0" normalizeH="0" baseline="0" noProof="0" smtClean="0">
                            <a:ln>
                              <a:noFill/>
                            </a:ln>
                            <a:solidFill>
                              <a:prstClr val="black"/>
                            </a:solidFill>
                            <a:effectLst/>
                            <a:uLnTx/>
                            <a:uFillTx/>
                            <a:latin typeface="Cambria Math"/>
                            <a:cs typeface="+mn-cs"/>
                          </a:rPr>
                        </m:ctrlPr>
                      </m:naryPr>
                      <m:sub>
                        <m:r>
                          <m:rPr>
                            <m:brk m:alnAt="23"/>
                          </m:rPr>
                          <a:rPr kumimoji="0" lang="vi-VN" sz="2400" b="0" i="1" u="none" strike="noStrike" kern="0" cap="none" spc="0" normalizeH="0" baseline="0" noProof="0" smtClean="0">
                            <a:ln>
                              <a:noFill/>
                            </a:ln>
                            <a:solidFill>
                              <a:prstClr val="black"/>
                            </a:solidFill>
                            <a:effectLst/>
                            <a:uLnTx/>
                            <a:uFillTx/>
                            <a:latin typeface="Cambria Math" panose="02040503050406030204" pitchFamily="18" charset="0"/>
                            <a:cs typeface="+mn-cs"/>
                          </a:rPr>
                          <m:t>𝑖</m:t>
                        </m:r>
                        <m:r>
                          <a:rPr kumimoji="0" lang="vi-VN" sz="2400" b="0" i="1" u="none" strike="noStrike" kern="0" cap="none" spc="0" normalizeH="0" baseline="0" noProof="0" smtClean="0">
                            <a:ln>
                              <a:noFill/>
                            </a:ln>
                            <a:solidFill>
                              <a:prstClr val="black"/>
                            </a:solidFill>
                            <a:effectLst/>
                            <a:uLnTx/>
                            <a:uFillTx/>
                            <a:latin typeface="Cambria Math" panose="02040503050406030204" pitchFamily="18" charset="0"/>
                            <a:cs typeface="+mn-cs"/>
                          </a:rPr>
                          <m:t>=1</m:t>
                        </m:r>
                      </m:sub>
                      <m:sup>
                        <m:r>
                          <a:rPr kumimoji="0" lang="vi-VN" sz="2400" b="0" i="1" u="none" strike="noStrike" kern="0" cap="none" spc="0" normalizeH="0" baseline="0" noProof="0" smtClean="0">
                            <a:ln>
                              <a:noFill/>
                            </a:ln>
                            <a:solidFill>
                              <a:prstClr val="black"/>
                            </a:solidFill>
                            <a:effectLst/>
                            <a:uLnTx/>
                            <a:uFillTx/>
                            <a:latin typeface="Cambria Math" panose="02040503050406030204" pitchFamily="18" charset="0"/>
                            <a:cs typeface="+mn-cs"/>
                          </a:rPr>
                          <m:t>𝑘</m:t>
                        </m:r>
                      </m:sup>
                      <m:e>
                        <m:sSub>
                          <m:sSubPr>
                            <m:ctrlPr>
                              <a:rPr kumimoji="0" lang="vi-VN" sz="2400" b="0" i="1" u="none" strike="noStrike" kern="0" cap="none" spc="0" normalizeH="0" baseline="0" noProof="0" smtClean="0">
                                <a:ln>
                                  <a:noFill/>
                                </a:ln>
                                <a:solidFill>
                                  <a:prstClr val="black"/>
                                </a:solidFill>
                                <a:effectLst/>
                                <a:uLnTx/>
                                <a:uFillTx/>
                                <a:latin typeface="Cambria Math"/>
                                <a:cs typeface="+mn-cs"/>
                              </a:rPr>
                            </m:ctrlPr>
                          </m:sSubPr>
                          <m:e>
                            <m:r>
                              <a:rPr kumimoji="0" lang="vi-VN" sz="2400" b="0" i="1" u="none" strike="noStrike" kern="0" cap="none" spc="0" normalizeH="0" baseline="0" noProof="0" smtClean="0">
                                <a:ln>
                                  <a:noFill/>
                                </a:ln>
                                <a:solidFill>
                                  <a:prstClr val="black"/>
                                </a:solidFill>
                                <a:effectLst/>
                                <a:uLnTx/>
                                <a:uFillTx/>
                                <a:latin typeface="Cambria Math" panose="02040503050406030204" pitchFamily="18" charset="0"/>
                                <a:cs typeface="+mn-cs"/>
                              </a:rPr>
                              <m:t>𝑚</m:t>
                            </m:r>
                          </m:e>
                          <m:sub>
                            <m:r>
                              <a:rPr kumimoji="0" lang="vi-VN" sz="2400" b="0" i="1" u="none" strike="noStrike" kern="0" cap="none" spc="0" normalizeH="0" baseline="0" noProof="0" smtClean="0">
                                <a:ln>
                                  <a:noFill/>
                                </a:ln>
                                <a:solidFill>
                                  <a:prstClr val="black"/>
                                </a:solidFill>
                                <a:effectLst/>
                                <a:uLnTx/>
                                <a:uFillTx/>
                                <a:latin typeface="Cambria Math" panose="02040503050406030204" pitchFamily="18" charset="0"/>
                                <a:cs typeface="+mn-cs"/>
                              </a:rPr>
                              <m:t>𝑖</m:t>
                            </m:r>
                          </m:sub>
                        </m:sSub>
                      </m:e>
                    </m:nary>
                  </m:oMath>
                </a14:m>
                <a:endParaRPr kumimoji="0" lang="vi-VN" sz="2400" b="0" i="1" u="none" strike="noStrike" kern="0" cap="none" spc="0" normalizeH="0" baseline="0" noProof="0" dirty="0">
                  <a:ln>
                    <a:noFill/>
                  </a:ln>
                  <a:solidFill>
                    <a:prstClr val="black"/>
                  </a:solidFill>
                  <a:effectLst/>
                  <a:uLnTx/>
                  <a:uFillTx/>
                  <a:latin typeface="Cambria Math" panose="02040503050406030204" pitchFamily="18" charset="0"/>
                  <a:cs typeface="+mn-cs"/>
                </a:endParaRPr>
              </a:p>
              <a:p>
                <a:pPr marL="914400" marR="0" lvl="1" indent="-457200" defTabSz="914400" eaLnBrk="1" fontAlgn="auto" latinLnBrk="0" hangingPunct="1">
                  <a:lnSpc>
                    <a:spcPct val="150000"/>
                  </a:lnSpc>
                  <a:spcBef>
                    <a:spcPts val="0"/>
                  </a:spcBef>
                  <a:spcAft>
                    <a:spcPts val="0"/>
                  </a:spcAft>
                  <a:buClrTx/>
                  <a:buSzTx/>
                  <a:buFont typeface="Arial" panose="020B0604020202020204" pitchFamily="34" charset="0"/>
                  <a:buChar char="•"/>
                  <a:tabLst/>
                  <a:defRPr/>
                </a:pPr>
                <a14:m>
                  <m:oMath xmlns:m="http://schemas.openxmlformats.org/officeDocument/2006/math">
                    <m:sSub>
                      <m:sSubPr>
                        <m:ctrlPr>
                          <a:rPr kumimoji="0" lang="vi-VN" sz="2400" b="0" i="1" u="none" strike="noStrike" kern="0" cap="none" spc="0" normalizeH="0" baseline="0" noProof="0">
                            <a:ln>
                              <a:noFill/>
                            </a:ln>
                            <a:solidFill>
                              <a:prstClr val="black"/>
                            </a:solidFill>
                            <a:effectLst/>
                            <a:uLnTx/>
                            <a:uFillTx/>
                            <a:latin typeface="Cambria Math"/>
                            <a:cs typeface="+mn-cs"/>
                          </a:rPr>
                        </m:ctrlPr>
                      </m:sSubPr>
                      <m:e>
                        <m:r>
                          <a:rPr kumimoji="0" lang="vi-VN" sz="2400" b="0" i="1" u="none" strike="noStrike" kern="0" cap="none" spc="0" normalizeH="0" baseline="0" noProof="0">
                            <a:ln>
                              <a:noFill/>
                            </a:ln>
                            <a:solidFill>
                              <a:prstClr val="black"/>
                            </a:solidFill>
                            <a:effectLst/>
                            <a:uLnTx/>
                            <a:uFillTx/>
                            <a:latin typeface="Cambria Math" panose="02040503050406030204" pitchFamily="18" charset="0"/>
                            <a:cs typeface="+mn-cs"/>
                          </a:rPr>
                          <m:t>𝑎</m:t>
                        </m:r>
                      </m:e>
                      <m:sub>
                        <m:r>
                          <a:rPr kumimoji="0" lang="vi-VN" sz="2400" b="0" i="1" u="none" strike="noStrike" kern="0" cap="none" spc="0" normalizeH="0" baseline="0" noProof="0" smtClean="0">
                            <a:ln>
                              <a:noFill/>
                            </a:ln>
                            <a:solidFill>
                              <a:prstClr val="black"/>
                            </a:solidFill>
                            <a:effectLst/>
                            <a:uLnTx/>
                            <a:uFillTx/>
                            <a:latin typeface="Cambria Math" panose="02040503050406030204" pitchFamily="18" charset="0"/>
                            <a:cs typeface="+mn-cs"/>
                          </a:rPr>
                          <m:t>𝑖</m:t>
                        </m:r>
                      </m:sub>
                    </m:sSub>
                    <m:r>
                      <a:rPr kumimoji="0" lang="vi-VN" sz="2400" b="0" i="1" u="none" strike="noStrike" kern="0" cap="none" spc="0" normalizeH="0" baseline="0" noProof="0">
                        <a:ln>
                          <a:noFill/>
                        </a:ln>
                        <a:solidFill>
                          <a:prstClr val="black"/>
                        </a:solidFill>
                        <a:effectLst/>
                        <a:uLnTx/>
                        <a:uFillTx/>
                        <a:latin typeface="Cambria Math" panose="02040503050406030204" pitchFamily="18" charset="0"/>
                        <a:cs typeface="+mn-cs"/>
                      </a:rPr>
                      <m:t>=</m:t>
                    </m:r>
                    <m:r>
                      <a:rPr kumimoji="0" lang="vi-VN" sz="2400" b="0" i="1" u="none" strike="noStrike" kern="0" cap="none" spc="0" normalizeH="0" baseline="0" noProof="0">
                        <a:ln>
                          <a:noFill/>
                        </a:ln>
                        <a:solidFill>
                          <a:prstClr val="black"/>
                        </a:solidFill>
                        <a:effectLst/>
                        <a:uLnTx/>
                        <a:uFillTx/>
                        <a:latin typeface="Cambria Math" panose="02040503050406030204" pitchFamily="18" charset="0"/>
                        <a:cs typeface="+mn-cs"/>
                      </a:rPr>
                      <m:t>𝐴</m:t>
                    </m:r>
                    <m:r>
                      <a:rPr kumimoji="0" lang="vi-VN" sz="2400" b="0" i="1" u="none" strike="noStrike" kern="0" cap="none" spc="0" normalizeH="0" baseline="0" noProof="0">
                        <a:ln>
                          <a:noFill/>
                        </a:ln>
                        <a:solidFill>
                          <a:prstClr val="black"/>
                        </a:solidFill>
                        <a:effectLst/>
                        <a:uLnTx/>
                        <a:uFillTx/>
                        <a:latin typeface="Cambria Math" panose="02040503050406030204" pitchFamily="18" charset="0"/>
                        <a:cs typeface="+mn-cs"/>
                      </a:rPr>
                      <m:t> </m:t>
                    </m:r>
                    <m:r>
                      <a:rPr kumimoji="0" lang="vi-VN" sz="2400" b="0" i="1" u="none" strike="noStrike" kern="0" cap="none" spc="0" normalizeH="0" baseline="0" noProof="0">
                        <a:ln>
                          <a:noFill/>
                        </a:ln>
                        <a:solidFill>
                          <a:prstClr val="black"/>
                        </a:solidFill>
                        <a:effectLst/>
                        <a:uLnTx/>
                        <a:uFillTx/>
                        <a:latin typeface="Cambria Math" panose="02040503050406030204" pitchFamily="18" charset="0"/>
                        <a:cs typeface="+mn-cs"/>
                      </a:rPr>
                      <m:t>𝑚𝑜𝑑</m:t>
                    </m:r>
                    <m:r>
                      <a:rPr kumimoji="0" lang="vi-VN" sz="2400" b="0" i="1" u="none" strike="noStrike" kern="0" cap="none" spc="0" normalizeH="0" baseline="0" noProof="0">
                        <a:ln>
                          <a:noFill/>
                        </a:ln>
                        <a:solidFill>
                          <a:prstClr val="black"/>
                        </a:solidFill>
                        <a:effectLst/>
                        <a:uLnTx/>
                        <a:uFillTx/>
                        <a:latin typeface="Cambria Math" panose="02040503050406030204" pitchFamily="18" charset="0"/>
                        <a:cs typeface="+mn-cs"/>
                      </a:rPr>
                      <m:t> </m:t>
                    </m:r>
                    <m:sSub>
                      <m:sSubPr>
                        <m:ctrlPr>
                          <a:rPr kumimoji="0" lang="vi-VN" sz="2400" b="0" i="1" u="none" strike="noStrike" kern="0" cap="none" spc="0" normalizeH="0" baseline="0" noProof="0">
                            <a:ln>
                              <a:noFill/>
                            </a:ln>
                            <a:solidFill>
                              <a:prstClr val="black"/>
                            </a:solidFill>
                            <a:effectLst/>
                            <a:uLnTx/>
                            <a:uFillTx/>
                            <a:latin typeface="Cambria Math"/>
                            <a:cs typeface="+mn-cs"/>
                          </a:rPr>
                        </m:ctrlPr>
                      </m:sSubPr>
                      <m:e>
                        <m:r>
                          <a:rPr kumimoji="0" lang="vi-VN" sz="2400" b="0" i="1" u="none" strike="noStrike" kern="0" cap="none" spc="0" normalizeH="0" baseline="0" noProof="0">
                            <a:ln>
                              <a:noFill/>
                            </a:ln>
                            <a:solidFill>
                              <a:prstClr val="black"/>
                            </a:solidFill>
                            <a:effectLst/>
                            <a:uLnTx/>
                            <a:uFillTx/>
                            <a:latin typeface="Cambria Math" panose="02040503050406030204" pitchFamily="18" charset="0"/>
                            <a:cs typeface="+mn-cs"/>
                          </a:rPr>
                          <m:t>𝑚</m:t>
                        </m:r>
                      </m:e>
                      <m:sub>
                        <m:r>
                          <a:rPr kumimoji="0" lang="vi-VN" sz="2400" b="0" i="1" u="none" strike="noStrike" kern="0" cap="none" spc="0" normalizeH="0" baseline="0" noProof="0" smtClean="0">
                            <a:ln>
                              <a:noFill/>
                            </a:ln>
                            <a:solidFill>
                              <a:prstClr val="black"/>
                            </a:solidFill>
                            <a:effectLst/>
                            <a:uLnTx/>
                            <a:uFillTx/>
                            <a:latin typeface="Cambria Math" panose="02040503050406030204" pitchFamily="18" charset="0"/>
                            <a:cs typeface="+mn-cs"/>
                          </a:rPr>
                          <m:t>𝑖</m:t>
                        </m:r>
                      </m:sub>
                    </m:sSub>
                  </m:oMath>
                </a14:m>
                <a:r>
                  <a:rPr kumimoji="0" lang="vi-VN" sz="2400" b="0" i="0" u="none" strike="noStrike" kern="0" cap="none" spc="0" normalizeH="0" baseline="0" noProof="0" dirty="0">
                    <a:ln>
                      <a:noFill/>
                    </a:ln>
                    <a:solidFill>
                      <a:prstClr val="black"/>
                    </a:solidFill>
                    <a:effectLst/>
                    <a:uLnTx/>
                    <a:uFillTx/>
                    <a:cs typeface="+mn-cs"/>
                  </a:rPr>
                  <a:t> </a:t>
                </a:r>
              </a:p>
              <a:p>
                <a:pPr marL="914400" marR="0" lvl="1" indent="-457200" defTabSz="914400" eaLnBrk="1" fontAlgn="auto" latinLnBrk="0" hangingPunct="1">
                  <a:lnSpc>
                    <a:spcPct val="150000"/>
                  </a:lnSpc>
                  <a:spcBef>
                    <a:spcPts val="0"/>
                  </a:spcBef>
                  <a:spcAft>
                    <a:spcPts val="0"/>
                  </a:spcAft>
                  <a:buClrTx/>
                  <a:buSzTx/>
                  <a:buFont typeface="Arial" panose="020B0604020202020204" pitchFamily="34" charset="0"/>
                  <a:buChar char="•"/>
                  <a:tabLst/>
                  <a:defRPr/>
                </a:pPr>
                <a14:m>
                  <m:oMath xmlns:m="http://schemas.openxmlformats.org/officeDocument/2006/math">
                    <m:sSub>
                      <m:sSubPr>
                        <m:ctrlPr>
                          <a:rPr kumimoji="0" lang="vi-VN" sz="2400" b="0" i="1" u="none" strike="noStrike" kern="0" cap="none" spc="0" normalizeH="0" baseline="0" noProof="0" smtClean="0">
                            <a:ln>
                              <a:noFill/>
                            </a:ln>
                            <a:solidFill>
                              <a:prstClr val="black"/>
                            </a:solidFill>
                            <a:effectLst/>
                            <a:uLnTx/>
                            <a:uFillTx/>
                            <a:latin typeface="Cambria Math"/>
                            <a:cs typeface="+mn-cs"/>
                          </a:rPr>
                        </m:ctrlPr>
                      </m:sSubPr>
                      <m:e>
                        <m:r>
                          <a:rPr kumimoji="0" lang="vi-VN" sz="2400" b="0" i="1" u="none" strike="noStrike" kern="0" cap="none" spc="0" normalizeH="0" baseline="0" noProof="0" smtClean="0">
                            <a:ln>
                              <a:noFill/>
                            </a:ln>
                            <a:solidFill>
                              <a:prstClr val="black"/>
                            </a:solidFill>
                            <a:effectLst/>
                            <a:uLnTx/>
                            <a:uFillTx/>
                            <a:latin typeface="Cambria Math" panose="02040503050406030204" pitchFamily="18" charset="0"/>
                            <a:cs typeface="+mn-cs"/>
                          </a:rPr>
                          <m:t>𝑐</m:t>
                        </m:r>
                      </m:e>
                      <m:sub>
                        <m:r>
                          <a:rPr kumimoji="0" lang="vi-VN" sz="2400" b="0" i="1" u="none" strike="noStrike" kern="0" cap="none" spc="0" normalizeH="0" baseline="0" noProof="0" smtClean="0">
                            <a:ln>
                              <a:noFill/>
                            </a:ln>
                            <a:solidFill>
                              <a:prstClr val="black"/>
                            </a:solidFill>
                            <a:effectLst/>
                            <a:uLnTx/>
                            <a:uFillTx/>
                            <a:latin typeface="Cambria Math" panose="02040503050406030204" pitchFamily="18" charset="0"/>
                            <a:cs typeface="+mn-cs"/>
                          </a:rPr>
                          <m:t>𝑖</m:t>
                        </m:r>
                      </m:sub>
                    </m:sSub>
                    <m:r>
                      <a:rPr kumimoji="0" lang="vi-VN" sz="2400" b="0" i="1" u="none" strike="noStrike" kern="0" cap="none" spc="0" normalizeH="0" baseline="0" noProof="0">
                        <a:ln>
                          <a:noFill/>
                        </a:ln>
                        <a:solidFill>
                          <a:prstClr val="black"/>
                        </a:solidFill>
                        <a:effectLst/>
                        <a:uLnTx/>
                        <a:uFillTx/>
                        <a:latin typeface="Cambria Math" panose="02040503050406030204" pitchFamily="18" charset="0"/>
                        <a:cs typeface="+mn-cs"/>
                      </a:rPr>
                      <m:t>=</m:t>
                    </m:r>
                    <m:sSub>
                      <m:sSubPr>
                        <m:ctrlPr>
                          <a:rPr kumimoji="0" lang="vi-VN" sz="2400" b="0" i="1" u="none" strike="noStrike" kern="0" cap="none" spc="0" normalizeH="0" baseline="0" noProof="0">
                            <a:ln>
                              <a:noFill/>
                            </a:ln>
                            <a:solidFill>
                              <a:prstClr val="black"/>
                            </a:solidFill>
                            <a:effectLst/>
                            <a:uLnTx/>
                            <a:uFillTx/>
                            <a:latin typeface="Cambria Math"/>
                            <a:cs typeface="+mn-cs"/>
                          </a:rPr>
                        </m:ctrlPr>
                      </m:sSubPr>
                      <m:e>
                        <m:r>
                          <a:rPr kumimoji="0" lang="vi-VN" sz="2400" b="0" i="1" u="none" strike="noStrike" kern="0" cap="none" spc="0" normalizeH="0" baseline="0" noProof="0" smtClean="0">
                            <a:ln>
                              <a:noFill/>
                            </a:ln>
                            <a:solidFill>
                              <a:prstClr val="black"/>
                            </a:solidFill>
                            <a:effectLst/>
                            <a:uLnTx/>
                            <a:uFillTx/>
                            <a:latin typeface="Cambria Math" panose="02040503050406030204" pitchFamily="18" charset="0"/>
                            <a:cs typeface="+mn-cs"/>
                          </a:rPr>
                          <m:t>𝑀</m:t>
                        </m:r>
                      </m:e>
                      <m:sub>
                        <m:r>
                          <a:rPr kumimoji="0" lang="vi-VN" sz="2400" b="0" i="1" u="none" strike="noStrike" kern="0" cap="none" spc="0" normalizeH="0" baseline="0" noProof="0">
                            <a:ln>
                              <a:noFill/>
                            </a:ln>
                            <a:solidFill>
                              <a:prstClr val="black"/>
                            </a:solidFill>
                            <a:effectLst/>
                            <a:uLnTx/>
                            <a:uFillTx/>
                            <a:latin typeface="Cambria Math" panose="02040503050406030204" pitchFamily="18" charset="0"/>
                            <a:cs typeface="+mn-cs"/>
                          </a:rPr>
                          <m:t>𝑖</m:t>
                        </m:r>
                      </m:sub>
                    </m:sSub>
                    <m:r>
                      <a:rPr kumimoji="0" lang="vi-VN" sz="2400" b="0" i="1" u="none" strike="noStrike" kern="0" cap="none" spc="0" normalizeH="0" baseline="0" noProof="0">
                        <a:ln>
                          <a:noFill/>
                        </a:ln>
                        <a:solidFill>
                          <a:prstClr val="black"/>
                        </a:solidFill>
                        <a:effectLst/>
                        <a:uLnTx/>
                        <a:uFillTx/>
                        <a:latin typeface="Cambria Math" panose="02040503050406030204" pitchFamily="18" charset="0"/>
                        <a:cs typeface="+mn-cs"/>
                      </a:rPr>
                      <m:t> </m:t>
                    </m:r>
                    <m:r>
                      <m:rPr>
                        <m:sty m:val="p"/>
                      </m:rPr>
                      <a:rPr kumimoji="0" lang="vi-VN" sz="2400" b="0" i="0" u="none" strike="noStrike" kern="0" cap="none" spc="0" normalizeH="0" baseline="0" noProof="0" smtClean="0">
                        <a:ln>
                          <a:noFill/>
                        </a:ln>
                        <a:solidFill>
                          <a:prstClr val="black"/>
                        </a:solidFill>
                        <a:effectLst/>
                        <a:uLnTx/>
                        <a:uFillTx/>
                        <a:latin typeface="Cambria Math" panose="02040503050406030204" pitchFamily="18" charset="0"/>
                        <a:cs typeface="+mn-cs"/>
                      </a:rPr>
                      <m:t>x</m:t>
                    </m:r>
                    <m:r>
                      <a:rPr kumimoji="0" lang="vi-VN" sz="2400" b="0" i="0" u="none" strike="noStrike" kern="0" cap="none" spc="0" normalizeH="0" baseline="0" noProof="0" smtClean="0">
                        <a:ln>
                          <a:noFill/>
                        </a:ln>
                        <a:solidFill>
                          <a:prstClr val="black"/>
                        </a:solidFill>
                        <a:effectLst/>
                        <a:uLnTx/>
                        <a:uFillTx/>
                        <a:latin typeface="Cambria Math" panose="02040503050406030204" pitchFamily="18" charset="0"/>
                        <a:cs typeface="+mn-cs"/>
                      </a:rPr>
                      <m:t> (</m:t>
                    </m:r>
                    <m:sSubSup>
                      <m:sSubSupPr>
                        <m:ctrlPr>
                          <a:rPr kumimoji="0" lang="vi-VN" sz="2400" b="0" i="1" u="none" strike="noStrike" kern="0" cap="none" spc="0" normalizeH="0" baseline="0" noProof="0" smtClean="0">
                            <a:ln>
                              <a:noFill/>
                            </a:ln>
                            <a:solidFill>
                              <a:prstClr val="black"/>
                            </a:solidFill>
                            <a:effectLst/>
                            <a:uLnTx/>
                            <a:uFillTx/>
                            <a:latin typeface="Cambria Math"/>
                            <a:cs typeface="+mn-cs"/>
                          </a:rPr>
                        </m:ctrlPr>
                      </m:sSubSupPr>
                      <m:e>
                        <m:r>
                          <a:rPr kumimoji="0" lang="vi-VN" sz="2400" b="0" i="1" u="none" strike="noStrike" kern="0" cap="none" spc="0" normalizeH="0" baseline="0" noProof="0" smtClean="0">
                            <a:ln>
                              <a:noFill/>
                            </a:ln>
                            <a:solidFill>
                              <a:prstClr val="black"/>
                            </a:solidFill>
                            <a:effectLst/>
                            <a:uLnTx/>
                            <a:uFillTx/>
                            <a:latin typeface="Cambria Math" panose="02040503050406030204" pitchFamily="18" charset="0"/>
                            <a:cs typeface="+mn-cs"/>
                          </a:rPr>
                          <m:t>𝑀</m:t>
                        </m:r>
                      </m:e>
                      <m:sub>
                        <m:r>
                          <a:rPr kumimoji="0" lang="vi-VN" sz="2400" b="0" i="1" u="none" strike="noStrike" kern="0" cap="none" spc="0" normalizeH="0" baseline="0" noProof="0" smtClean="0">
                            <a:ln>
                              <a:noFill/>
                            </a:ln>
                            <a:solidFill>
                              <a:prstClr val="black"/>
                            </a:solidFill>
                            <a:effectLst/>
                            <a:uLnTx/>
                            <a:uFillTx/>
                            <a:latin typeface="Cambria Math" panose="02040503050406030204" pitchFamily="18" charset="0"/>
                            <a:cs typeface="+mn-cs"/>
                          </a:rPr>
                          <m:t>𝑖</m:t>
                        </m:r>
                      </m:sub>
                      <m:sup>
                        <m:r>
                          <a:rPr kumimoji="0" lang="vi-VN" sz="2400" b="0" i="1" u="none" strike="noStrike" kern="0" cap="none" spc="0" normalizeH="0" baseline="0" noProof="0" smtClean="0">
                            <a:ln>
                              <a:noFill/>
                            </a:ln>
                            <a:solidFill>
                              <a:prstClr val="black"/>
                            </a:solidFill>
                            <a:effectLst/>
                            <a:uLnTx/>
                            <a:uFillTx/>
                            <a:latin typeface="Cambria Math" panose="02040503050406030204" pitchFamily="18" charset="0"/>
                            <a:cs typeface="+mn-cs"/>
                          </a:rPr>
                          <m:t>−1</m:t>
                        </m:r>
                      </m:sup>
                    </m:sSubSup>
                    <m:r>
                      <a:rPr kumimoji="0" lang="vi-VN" sz="2400" b="0" i="1" u="none" strike="noStrike" kern="0" cap="none" spc="0" normalizeH="0" baseline="0" noProof="0" smtClean="0">
                        <a:ln>
                          <a:noFill/>
                        </a:ln>
                        <a:solidFill>
                          <a:prstClr val="black"/>
                        </a:solidFill>
                        <a:effectLst/>
                        <a:uLnTx/>
                        <a:uFillTx/>
                        <a:latin typeface="Cambria Math" panose="02040503050406030204" pitchFamily="18" charset="0"/>
                        <a:cs typeface="+mn-cs"/>
                      </a:rPr>
                      <m:t> </m:t>
                    </m:r>
                    <m:r>
                      <a:rPr kumimoji="0" lang="vi-VN" sz="2400" b="0" i="1" u="none" strike="noStrike" kern="0" cap="none" spc="0" normalizeH="0" baseline="0" noProof="0">
                        <a:ln>
                          <a:noFill/>
                        </a:ln>
                        <a:solidFill>
                          <a:prstClr val="black"/>
                        </a:solidFill>
                        <a:effectLst/>
                        <a:uLnTx/>
                        <a:uFillTx/>
                        <a:latin typeface="Cambria Math" panose="02040503050406030204" pitchFamily="18" charset="0"/>
                        <a:cs typeface="+mn-cs"/>
                      </a:rPr>
                      <m:t>𝑚𝑜𝑑</m:t>
                    </m:r>
                    <m:r>
                      <a:rPr kumimoji="0" lang="vi-VN" sz="2400" b="0" i="1" u="none" strike="noStrike" kern="0" cap="none" spc="0" normalizeH="0" baseline="0" noProof="0">
                        <a:ln>
                          <a:noFill/>
                        </a:ln>
                        <a:solidFill>
                          <a:prstClr val="black"/>
                        </a:solidFill>
                        <a:effectLst/>
                        <a:uLnTx/>
                        <a:uFillTx/>
                        <a:latin typeface="Cambria Math" panose="02040503050406030204" pitchFamily="18" charset="0"/>
                        <a:cs typeface="+mn-cs"/>
                      </a:rPr>
                      <m:t> </m:t>
                    </m:r>
                    <m:sSub>
                      <m:sSubPr>
                        <m:ctrlPr>
                          <a:rPr kumimoji="0" lang="vi-VN" sz="2400" b="0" i="1" u="none" strike="noStrike" kern="0" cap="none" spc="0" normalizeH="0" baseline="0" noProof="0">
                            <a:ln>
                              <a:noFill/>
                            </a:ln>
                            <a:solidFill>
                              <a:prstClr val="black"/>
                            </a:solidFill>
                            <a:effectLst/>
                            <a:uLnTx/>
                            <a:uFillTx/>
                            <a:latin typeface="Cambria Math"/>
                            <a:cs typeface="+mn-cs"/>
                          </a:rPr>
                        </m:ctrlPr>
                      </m:sSubPr>
                      <m:e>
                        <m:r>
                          <a:rPr kumimoji="0" lang="vi-VN" sz="2400" b="0" i="1" u="none" strike="noStrike" kern="0" cap="none" spc="0" normalizeH="0" baseline="0" noProof="0">
                            <a:ln>
                              <a:noFill/>
                            </a:ln>
                            <a:solidFill>
                              <a:prstClr val="black"/>
                            </a:solidFill>
                            <a:effectLst/>
                            <a:uLnTx/>
                            <a:uFillTx/>
                            <a:latin typeface="Cambria Math" panose="02040503050406030204" pitchFamily="18" charset="0"/>
                            <a:cs typeface="+mn-cs"/>
                          </a:rPr>
                          <m:t>𝑚</m:t>
                        </m:r>
                      </m:e>
                      <m:sub>
                        <m:r>
                          <a:rPr kumimoji="0" lang="vi-VN" sz="2400" b="0" i="1" u="none" strike="noStrike" kern="0" cap="none" spc="0" normalizeH="0" baseline="0" noProof="0" smtClean="0">
                            <a:ln>
                              <a:noFill/>
                            </a:ln>
                            <a:solidFill>
                              <a:prstClr val="black"/>
                            </a:solidFill>
                            <a:effectLst/>
                            <a:uLnTx/>
                            <a:uFillTx/>
                            <a:latin typeface="Cambria Math" panose="02040503050406030204" pitchFamily="18" charset="0"/>
                            <a:cs typeface="+mn-cs"/>
                          </a:rPr>
                          <m:t>𝑖</m:t>
                        </m:r>
                      </m:sub>
                    </m:sSub>
                    <m:r>
                      <a:rPr kumimoji="0" lang="vi-VN" sz="2400" b="0" i="1" u="none" strike="noStrike" kern="0" cap="none" spc="0" normalizeH="0" baseline="0" noProof="0" smtClean="0">
                        <a:ln>
                          <a:noFill/>
                        </a:ln>
                        <a:solidFill>
                          <a:prstClr val="black"/>
                        </a:solidFill>
                        <a:effectLst/>
                        <a:uLnTx/>
                        <a:uFillTx/>
                        <a:latin typeface="Cambria Math" panose="02040503050406030204" pitchFamily="18" charset="0"/>
                        <a:cs typeface="+mn-cs"/>
                      </a:rPr>
                      <m:t>)</m:t>
                    </m:r>
                  </m:oMath>
                </a14:m>
                <a:endParaRPr kumimoji="0" lang="vi-VN" sz="2400" b="0" i="0" u="none" strike="noStrike" kern="0" cap="none" spc="0" normalizeH="0" baseline="0" noProof="0" dirty="0">
                  <a:ln>
                    <a:noFill/>
                  </a:ln>
                  <a:solidFill>
                    <a:prstClr val="black"/>
                  </a:solidFill>
                  <a:effectLst/>
                  <a:uLnTx/>
                  <a:uFillTx/>
                  <a:cs typeface="+mn-cs"/>
                </a:endParaRPr>
              </a:p>
              <a:p>
                <a:pPr marL="914400" marR="0" lvl="1" indent="-457200" defTabSz="914400" eaLnBrk="1" fontAlgn="auto" latinLnBrk="0" hangingPunct="1">
                  <a:lnSpc>
                    <a:spcPct val="150000"/>
                  </a:lnSpc>
                  <a:spcBef>
                    <a:spcPts val="0"/>
                  </a:spcBef>
                  <a:spcAft>
                    <a:spcPts val="0"/>
                  </a:spcAft>
                  <a:buClrTx/>
                  <a:buSzTx/>
                  <a:buFont typeface="Arial" panose="020B0604020202020204" pitchFamily="34" charset="0"/>
                  <a:buChar char="•"/>
                  <a:tabLst/>
                  <a:defRPr/>
                </a:pPr>
                <a14:m>
                  <m:oMath xmlns:m="http://schemas.openxmlformats.org/officeDocument/2006/math">
                    <m:sSub>
                      <m:sSubPr>
                        <m:ctrlPr>
                          <a:rPr kumimoji="0" lang="vi-VN" sz="2400" b="0" i="1" u="none" strike="noStrike" kern="0" cap="none" spc="0" normalizeH="0" baseline="0" noProof="0">
                            <a:ln>
                              <a:noFill/>
                            </a:ln>
                            <a:solidFill>
                              <a:prstClr val="black"/>
                            </a:solidFill>
                            <a:effectLst/>
                            <a:uLnTx/>
                            <a:uFillTx/>
                            <a:latin typeface="Cambria Math"/>
                            <a:cs typeface="+mn-cs"/>
                          </a:rPr>
                        </m:ctrlPr>
                      </m:sSubPr>
                      <m:e>
                        <m:r>
                          <a:rPr kumimoji="0" lang="vi-VN" sz="2400" b="0" i="1" u="none" strike="noStrike" kern="0" cap="none" spc="0" normalizeH="0" baseline="0" noProof="0">
                            <a:ln>
                              <a:noFill/>
                            </a:ln>
                            <a:solidFill>
                              <a:prstClr val="black"/>
                            </a:solidFill>
                            <a:effectLst/>
                            <a:uLnTx/>
                            <a:uFillTx/>
                            <a:latin typeface="Cambria Math" panose="02040503050406030204" pitchFamily="18" charset="0"/>
                            <a:cs typeface="+mn-cs"/>
                          </a:rPr>
                          <m:t> </m:t>
                        </m:r>
                        <m:r>
                          <a:rPr kumimoji="0" lang="vi-VN" sz="2400" b="0" i="1" u="none" strike="noStrike" kern="0" cap="none" spc="0" normalizeH="0" baseline="0" noProof="0">
                            <a:ln>
                              <a:noFill/>
                            </a:ln>
                            <a:solidFill>
                              <a:prstClr val="black"/>
                            </a:solidFill>
                            <a:effectLst/>
                            <a:uLnTx/>
                            <a:uFillTx/>
                            <a:latin typeface="Cambria Math" panose="02040503050406030204" pitchFamily="18" charset="0"/>
                            <a:cs typeface="+mn-cs"/>
                          </a:rPr>
                          <m:t>𝑀</m:t>
                        </m:r>
                      </m:e>
                      <m:sub>
                        <m:r>
                          <a:rPr kumimoji="0" lang="vi-VN" sz="2400" b="0" i="1" u="none" strike="noStrike" kern="0" cap="none" spc="0" normalizeH="0" baseline="0" noProof="0">
                            <a:ln>
                              <a:noFill/>
                            </a:ln>
                            <a:solidFill>
                              <a:prstClr val="black"/>
                            </a:solidFill>
                            <a:effectLst/>
                            <a:uLnTx/>
                            <a:uFillTx/>
                            <a:latin typeface="Cambria Math" panose="02040503050406030204" pitchFamily="18" charset="0"/>
                            <a:cs typeface="+mn-cs"/>
                          </a:rPr>
                          <m:t>𝑖</m:t>
                        </m:r>
                      </m:sub>
                    </m:sSub>
                    <m:r>
                      <a:rPr kumimoji="0" lang="vi-VN" sz="2400" b="0" i="1" u="none" strike="noStrike" kern="0" cap="none" spc="0" normalizeH="0" baseline="0" noProof="0">
                        <a:ln>
                          <a:noFill/>
                        </a:ln>
                        <a:solidFill>
                          <a:prstClr val="black"/>
                        </a:solidFill>
                        <a:effectLst/>
                        <a:uLnTx/>
                        <a:uFillTx/>
                        <a:latin typeface="Cambria Math" panose="02040503050406030204" pitchFamily="18" charset="0"/>
                        <a:cs typeface="+mn-cs"/>
                      </a:rPr>
                      <m:t>=</m:t>
                    </m:r>
                    <m:r>
                      <a:rPr kumimoji="0" lang="vi-VN" sz="2400" b="0" i="1" u="none" strike="noStrike" kern="0" cap="none" spc="0" normalizeH="0" baseline="0" noProof="0">
                        <a:ln>
                          <a:noFill/>
                        </a:ln>
                        <a:solidFill>
                          <a:prstClr val="black"/>
                        </a:solidFill>
                        <a:effectLst/>
                        <a:uLnTx/>
                        <a:uFillTx/>
                        <a:latin typeface="Cambria Math" panose="02040503050406030204" pitchFamily="18" charset="0"/>
                        <a:cs typeface="+mn-cs"/>
                      </a:rPr>
                      <m:t>𝑀</m:t>
                    </m:r>
                    <m:r>
                      <a:rPr kumimoji="0" lang="vi-VN" sz="2400" b="0" i="1" u="none" strike="noStrike" kern="0" cap="none" spc="0" normalizeH="0" baseline="0" noProof="0">
                        <a:ln>
                          <a:noFill/>
                        </a:ln>
                        <a:solidFill>
                          <a:prstClr val="black"/>
                        </a:solidFill>
                        <a:effectLst/>
                        <a:uLnTx/>
                        <a:uFillTx/>
                        <a:latin typeface="Cambria Math" panose="02040503050406030204" pitchFamily="18" charset="0"/>
                        <a:cs typeface="+mn-cs"/>
                      </a:rPr>
                      <m:t>/</m:t>
                    </m:r>
                    <m:sSub>
                      <m:sSubPr>
                        <m:ctrlPr>
                          <a:rPr kumimoji="0" lang="vi-VN" sz="2400" b="0" i="1" u="none" strike="noStrike" kern="0" cap="none" spc="0" normalizeH="0" baseline="0" noProof="0">
                            <a:ln>
                              <a:noFill/>
                            </a:ln>
                            <a:solidFill>
                              <a:prstClr val="black"/>
                            </a:solidFill>
                            <a:effectLst/>
                            <a:uLnTx/>
                            <a:uFillTx/>
                            <a:latin typeface="Cambria Math"/>
                            <a:cs typeface="+mn-cs"/>
                          </a:rPr>
                        </m:ctrlPr>
                      </m:sSubPr>
                      <m:e>
                        <m:r>
                          <a:rPr kumimoji="0" lang="vi-VN" sz="2400" b="0" i="1" u="none" strike="noStrike" kern="0" cap="none" spc="0" normalizeH="0" baseline="0" noProof="0">
                            <a:ln>
                              <a:noFill/>
                            </a:ln>
                            <a:solidFill>
                              <a:prstClr val="black"/>
                            </a:solidFill>
                            <a:effectLst/>
                            <a:uLnTx/>
                            <a:uFillTx/>
                            <a:latin typeface="Cambria Math" panose="02040503050406030204" pitchFamily="18" charset="0"/>
                            <a:cs typeface="+mn-cs"/>
                          </a:rPr>
                          <m:t>𝑚</m:t>
                        </m:r>
                      </m:e>
                      <m:sub>
                        <m:r>
                          <a:rPr kumimoji="0" lang="vi-VN" sz="2400" b="0" i="1" u="none" strike="noStrike" kern="0" cap="none" spc="0" normalizeH="0" baseline="0" noProof="0">
                            <a:ln>
                              <a:noFill/>
                            </a:ln>
                            <a:solidFill>
                              <a:prstClr val="black"/>
                            </a:solidFill>
                            <a:effectLst/>
                            <a:uLnTx/>
                            <a:uFillTx/>
                            <a:latin typeface="Cambria Math" panose="02040503050406030204" pitchFamily="18" charset="0"/>
                            <a:cs typeface="+mn-cs"/>
                          </a:rPr>
                          <m:t>𝑖</m:t>
                        </m:r>
                      </m:sub>
                    </m:sSub>
                  </m:oMath>
                </a14:m>
                <a:endParaRPr kumimoji="0" lang="en-US" sz="2400" b="0" i="0" u="none" strike="noStrike" kern="0" cap="none" spc="0" normalizeH="0" baseline="0" noProof="0">
                  <a:ln>
                    <a:noFill/>
                  </a:ln>
                  <a:solidFill>
                    <a:sysClr val="windowText" lastClr="000000"/>
                  </a:solidFill>
                  <a:effectLst/>
                  <a:uLnTx/>
                  <a:uFillTx/>
                </a:endParaRPr>
              </a:p>
            </p:txBody>
          </p:sp>
        </mc:Choice>
        <mc:Fallback xmlns="">
          <p:sp>
            <p:nvSpPr>
              <p:cNvPr id="8" name="Rectangle 7"/>
              <p:cNvSpPr>
                <a:spLocks noRot="1" noChangeAspect="1" noMove="1" noResize="1" noEditPoints="1" noAdjustHandles="1" noChangeArrowheads="1" noChangeShapeType="1" noTextEdit="1"/>
              </p:cNvSpPr>
              <p:nvPr/>
            </p:nvSpPr>
            <p:spPr>
              <a:xfrm>
                <a:off x="4724400" y="3552587"/>
                <a:ext cx="4343400" cy="2381614"/>
              </a:xfrm>
              <a:prstGeom prst="rect">
                <a:avLst/>
              </a:prstGeom>
              <a:blipFill>
                <a:blip r:embed="rId4"/>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447368" y="2216030"/>
                <a:ext cx="4876800" cy="4415183"/>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p>
                        <m:sSupPr>
                          <m:ctrlPr>
                            <a:rPr kumimoji="0" lang="vi-VN" sz="2000" b="1" i="1" u="none" strike="noStrike" kern="0" cap="none" spc="0" normalizeH="0" baseline="0" noProof="0" smtClean="0">
                              <a:ln>
                                <a:noFill/>
                              </a:ln>
                              <a:solidFill>
                                <a:srgbClr val="0000FF"/>
                              </a:solidFill>
                              <a:effectLst/>
                              <a:uLnTx/>
                              <a:uFillTx/>
                              <a:latin typeface="Cambria Math"/>
                              <a:cs typeface="+mn-cs"/>
                            </a:rPr>
                          </m:ctrlPr>
                        </m:sSupPr>
                        <m:e>
                          <m:r>
                            <a:rPr kumimoji="0" lang="vi-VN" sz="2000" b="1" i="1" u="none" strike="noStrike" kern="0" cap="none" spc="0" normalizeH="0" baseline="0" noProof="0" smtClean="0">
                              <a:ln>
                                <a:noFill/>
                              </a:ln>
                              <a:solidFill>
                                <a:srgbClr val="0000FF"/>
                              </a:solidFill>
                              <a:effectLst/>
                              <a:uLnTx/>
                              <a:uFillTx/>
                              <a:latin typeface="Cambria Math" panose="02040503050406030204" pitchFamily="18" charset="0"/>
                              <a:cs typeface="+mn-cs"/>
                            </a:rPr>
                            <m:t>𝟏𝟕</m:t>
                          </m:r>
                        </m:e>
                        <m:sup>
                          <m:r>
                            <a:rPr kumimoji="0" lang="vi-VN" sz="2000" b="1" i="1" u="none" strike="noStrike" kern="0" cap="none" spc="0" normalizeH="0" baseline="0" noProof="0" smtClean="0">
                              <a:ln>
                                <a:noFill/>
                              </a:ln>
                              <a:solidFill>
                                <a:srgbClr val="0000FF"/>
                              </a:solidFill>
                              <a:effectLst/>
                              <a:uLnTx/>
                              <a:uFillTx/>
                              <a:latin typeface="Cambria Math" panose="02040503050406030204" pitchFamily="18" charset="0"/>
                              <a:cs typeface="+mn-cs"/>
                            </a:rPr>
                            <m:t>𝟖</m:t>
                          </m:r>
                        </m:sup>
                      </m:sSup>
                      <m:r>
                        <a:rPr kumimoji="0" lang="vi-VN" sz="2000" b="1" i="1" u="none" strike="noStrike" kern="0" cap="none" spc="0" normalizeH="0" baseline="0" noProof="0" smtClean="0">
                          <a:ln>
                            <a:noFill/>
                          </a:ln>
                          <a:solidFill>
                            <a:srgbClr val="0000FF"/>
                          </a:solidFill>
                          <a:effectLst/>
                          <a:uLnTx/>
                          <a:uFillTx/>
                          <a:latin typeface="Cambria Math" panose="02040503050406030204" pitchFamily="18" charset="0"/>
                          <a:cs typeface="+mn-cs"/>
                        </a:rPr>
                        <m:t> </m:t>
                      </m:r>
                      <m:r>
                        <a:rPr kumimoji="0" lang="vi-VN" sz="2000" b="1" i="1" u="none" strike="noStrike" kern="0" cap="none" spc="0" normalizeH="0" baseline="0" noProof="0" smtClean="0">
                          <a:ln>
                            <a:noFill/>
                          </a:ln>
                          <a:solidFill>
                            <a:srgbClr val="0000FF"/>
                          </a:solidFill>
                          <a:effectLst/>
                          <a:uLnTx/>
                          <a:uFillTx/>
                          <a:latin typeface="Cambria Math" panose="02040503050406030204" pitchFamily="18" charset="0"/>
                          <a:cs typeface="+mn-cs"/>
                        </a:rPr>
                        <m:t>𝒎𝒐𝒅</m:t>
                      </m:r>
                      <m:r>
                        <a:rPr kumimoji="0" lang="vi-VN" sz="2000" b="1" i="1" u="none" strike="noStrike" kern="0" cap="none" spc="0" normalizeH="0" baseline="0" noProof="0" smtClean="0">
                          <a:ln>
                            <a:noFill/>
                          </a:ln>
                          <a:solidFill>
                            <a:srgbClr val="0000FF"/>
                          </a:solidFill>
                          <a:effectLst/>
                          <a:uLnTx/>
                          <a:uFillTx/>
                          <a:latin typeface="Cambria Math" panose="02040503050406030204" pitchFamily="18" charset="0"/>
                          <a:cs typeface="+mn-cs"/>
                        </a:rPr>
                        <m:t> </m:t>
                      </m:r>
                      <m:r>
                        <a:rPr kumimoji="0" lang="vi-VN" sz="2000" b="1" i="1" u="none" strike="noStrike" kern="0" cap="none" spc="0" normalizeH="0" baseline="0" noProof="0" smtClean="0">
                          <a:ln>
                            <a:noFill/>
                          </a:ln>
                          <a:solidFill>
                            <a:srgbClr val="0000FF"/>
                          </a:solidFill>
                          <a:effectLst/>
                          <a:uLnTx/>
                          <a:uFillTx/>
                          <a:latin typeface="Cambria Math" panose="02040503050406030204" pitchFamily="18" charset="0"/>
                          <a:cs typeface="+mn-cs"/>
                        </a:rPr>
                        <m:t>𝟕𝟕</m:t>
                      </m:r>
                    </m:oMath>
                  </m:oMathPara>
                </a14:m>
                <a:endParaRPr kumimoji="0" lang="vi-VN" sz="2000" b="1" i="0" u="none" strike="noStrike" kern="0" cap="none" spc="0" normalizeH="0" baseline="0" noProof="0" dirty="0">
                  <a:ln>
                    <a:noFill/>
                  </a:ln>
                  <a:solidFill>
                    <a:prstClr val="black"/>
                  </a:solidFill>
                  <a:effectLst/>
                  <a:uLnTx/>
                  <a:uFillTx/>
                  <a:cs typeface="+mn-cs"/>
                </a:endParaRPr>
              </a:p>
              <a:p>
                <a:pPr marL="0" marR="0" lvl="0" indent="0" defTabSz="91440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vi-VN" sz="2000" b="0" i="1" u="none" strike="noStrike" kern="0" cap="none" spc="0" normalizeH="0" baseline="0" noProof="0">
                        <a:ln>
                          <a:noFill/>
                        </a:ln>
                        <a:solidFill>
                          <a:prstClr val="black"/>
                        </a:solidFill>
                        <a:effectLst/>
                        <a:uLnTx/>
                        <a:uFillTx/>
                        <a:latin typeface="Cambria Math" panose="02040503050406030204" pitchFamily="18" charset="0"/>
                        <a:cs typeface="+mn-cs"/>
                      </a:rPr>
                      <m:t>𝐴</m:t>
                    </m:r>
                  </m:oMath>
                </a14:m>
                <a:r>
                  <a:rPr kumimoji="0" lang="vi-VN" sz="2000" b="0" i="0" u="none" strike="noStrike" kern="0" cap="none" spc="0" normalizeH="0" baseline="0" noProof="0" dirty="0">
                    <a:ln>
                      <a:noFill/>
                    </a:ln>
                    <a:solidFill>
                      <a:prstClr val="black"/>
                    </a:solidFill>
                    <a:effectLst/>
                    <a:uLnTx/>
                    <a:uFillTx/>
                    <a:cs typeface="+mn-cs"/>
                  </a:rPr>
                  <a:t> = </a:t>
                </a:r>
                <a14:m>
                  <m:oMath xmlns:m="http://schemas.openxmlformats.org/officeDocument/2006/math">
                    <m:sSup>
                      <m:sSupPr>
                        <m:ctrlPr>
                          <a:rPr kumimoji="0" lang="vi-VN" sz="2000" b="0" i="1" u="none" strike="noStrike" kern="0" cap="none" spc="0" normalizeH="0" baseline="0" noProof="0">
                            <a:ln>
                              <a:noFill/>
                            </a:ln>
                            <a:solidFill>
                              <a:prstClr val="black"/>
                            </a:solidFill>
                            <a:effectLst/>
                            <a:uLnTx/>
                            <a:uFillTx/>
                            <a:latin typeface="Cambria Math"/>
                            <a:cs typeface="+mn-cs"/>
                          </a:rPr>
                        </m:ctrlPr>
                      </m:sSupPr>
                      <m:e>
                        <m:r>
                          <a:rPr kumimoji="0" lang="vi-VN" sz="2000" b="0" i="1" u="none" strike="noStrike" kern="0" cap="none" spc="0" normalizeH="0" baseline="0" noProof="0">
                            <a:ln>
                              <a:noFill/>
                            </a:ln>
                            <a:solidFill>
                              <a:prstClr val="black"/>
                            </a:solidFill>
                            <a:effectLst/>
                            <a:uLnTx/>
                            <a:uFillTx/>
                            <a:latin typeface="Cambria Math" panose="02040503050406030204" pitchFamily="18" charset="0"/>
                            <a:cs typeface="+mn-cs"/>
                          </a:rPr>
                          <m:t>17</m:t>
                        </m:r>
                      </m:e>
                      <m:sup>
                        <m:r>
                          <a:rPr kumimoji="0" lang="vi-VN" sz="2000" b="0" i="1" u="none" strike="noStrike" kern="0" cap="none" spc="0" normalizeH="0" baseline="0" noProof="0">
                            <a:ln>
                              <a:noFill/>
                            </a:ln>
                            <a:solidFill>
                              <a:prstClr val="black"/>
                            </a:solidFill>
                            <a:effectLst/>
                            <a:uLnTx/>
                            <a:uFillTx/>
                            <a:latin typeface="Cambria Math" panose="02040503050406030204" pitchFamily="18" charset="0"/>
                            <a:cs typeface="+mn-cs"/>
                          </a:rPr>
                          <m:t>8</m:t>
                        </m:r>
                      </m:sup>
                    </m:sSup>
                  </m:oMath>
                </a14:m>
                <a:r>
                  <a:rPr kumimoji="0" lang="vi-VN" sz="2000" b="0" i="0" u="none" strike="noStrike" kern="0" cap="none" spc="0" normalizeH="0" baseline="0" noProof="0" dirty="0">
                    <a:ln>
                      <a:noFill/>
                    </a:ln>
                    <a:solidFill>
                      <a:prstClr val="black"/>
                    </a:solidFill>
                    <a:effectLst/>
                    <a:uLnTx/>
                    <a:uFillTx/>
                    <a:cs typeface="+mn-cs"/>
                  </a:rPr>
                  <a:t>, </a:t>
                </a:r>
                <a14:m>
                  <m:oMath xmlns:m="http://schemas.openxmlformats.org/officeDocument/2006/math">
                    <m:r>
                      <a:rPr kumimoji="0" lang="vi-VN" sz="2000" b="0" i="1" u="none" strike="noStrike" kern="0" cap="none" spc="0" normalizeH="0" baseline="0" noProof="0">
                        <a:ln>
                          <a:noFill/>
                        </a:ln>
                        <a:solidFill>
                          <a:prstClr val="black"/>
                        </a:solidFill>
                        <a:effectLst/>
                        <a:uLnTx/>
                        <a:uFillTx/>
                        <a:latin typeface="Cambria Math" panose="02040503050406030204" pitchFamily="18" charset="0"/>
                        <a:cs typeface="+mn-cs"/>
                      </a:rPr>
                      <m:t>𝑀</m:t>
                    </m:r>
                  </m:oMath>
                </a14:m>
                <a:r>
                  <a:rPr kumimoji="0" lang="vi-VN" sz="2000" b="0" i="0" u="none" strike="noStrike" kern="0" cap="none" spc="0" normalizeH="0" baseline="0" noProof="0" dirty="0">
                    <a:ln>
                      <a:noFill/>
                    </a:ln>
                    <a:solidFill>
                      <a:prstClr val="black"/>
                    </a:solidFill>
                    <a:effectLst/>
                    <a:uLnTx/>
                    <a:uFillTx/>
                    <a:cs typeface="+mn-cs"/>
                  </a:rPr>
                  <a:t> = </a:t>
                </a:r>
                <a:r>
                  <a:rPr kumimoji="0" lang="vi-VN" sz="2000" b="0" i="0" u="none" strike="noStrike" kern="0" cap="none" spc="0" normalizeH="0" baseline="0" noProof="0" dirty="0">
                    <a:ln>
                      <a:noFill/>
                    </a:ln>
                    <a:solidFill>
                      <a:prstClr val="black"/>
                    </a:solidFill>
                    <a:effectLst/>
                    <a:uLnTx/>
                    <a:uFillTx/>
                    <a:latin typeface="Cambria Math" panose="02040503050406030204" pitchFamily="18" charset="0"/>
                    <a:cs typeface="+mn-cs"/>
                  </a:rPr>
                  <a:t>77</a:t>
                </a:r>
              </a:p>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prstClr val="black"/>
                    </a:solidFill>
                    <a:effectLst/>
                    <a:uLnTx/>
                    <a:uFillTx/>
                    <a:latin typeface="Cambria Math" panose="02040503050406030204" pitchFamily="18" charset="0"/>
                    <a:cs typeface="+mn-cs"/>
                  </a:rPr>
                  <a:t>77 = 7 x 11 = </a:t>
                </a:r>
                <a14:m>
                  <m:oMath xmlns:m="http://schemas.openxmlformats.org/officeDocument/2006/math">
                    <m:sSub>
                      <m:sSubPr>
                        <m:ctrlPr>
                          <a:rPr kumimoji="0" lang="vi-VN" sz="2000" b="0" i="1" u="none" strike="noStrike" kern="0" cap="none" spc="0" normalizeH="0" baseline="0" noProof="0">
                            <a:ln>
                              <a:noFill/>
                            </a:ln>
                            <a:solidFill>
                              <a:prstClr val="black"/>
                            </a:solidFill>
                            <a:effectLst/>
                            <a:uLnTx/>
                            <a:uFillTx/>
                            <a:latin typeface="Cambria Math"/>
                            <a:cs typeface="+mn-cs"/>
                          </a:rPr>
                        </m:ctrlPr>
                      </m:sSubPr>
                      <m:e>
                        <m:r>
                          <a:rPr kumimoji="0" lang="vi-VN" sz="2000" b="0" i="1" u="none" strike="noStrike" kern="0" cap="none" spc="0" normalizeH="0" baseline="0" noProof="0" smtClean="0">
                            <a:ln>
                              <a:noFill/>
                            </a:ln>
                            <a:solidFill>
                              <a:prstClr val="black"/>
                            </a:solidFill>
                            <a:effectLst/>
                            <a:uLnTx/>
                            <a:uFillTx/>
                            <a:latin typeface="Cambria Math" panose="02040503050406030204" pitchFamily="18" charset="0"/>
                            <a:cs typeface="+mn-cs"/>
                          </a:rPr>
                          <m:t>𝑚</m:t>
                        </m:r>
                      </m:e>
                      <m:sub>
                        <m:r>
                          <a:rPr kumimoji="0" lang="vi-VN" sz="2000" b="0" i="1" u="none" strike="noStrike" kern="0" cap="none" spc="0" normalizeH="0" baseline="0" noProof="0">
                            <a:ln>
                              <a:noFill/>
                            </a:ln>
                            <a:solidFill>
                              <a:prstClr val="black"/>
                            </a:solidFill>
                            <a:effectLst/>
                            <a:uLnTx/>
                            <a:uFillTx/>
                            <a:latin typeface="Cambria Math" panose="02040503050406030204" pitchFamily="18" charset="0"/>
                            <a:cs typeface="+mn-cs"/>
                          </a:rPr>
                          <m:t>1</m:t>
                        </m:r>
                      </m:sub>
                    </m:sSub>
                  </m:oMath>
                </a14:m>
                <a:r>
                  <a:rPr kumimoji="0" lang="vi-VN" sz="2000" b="0" i="1" u="none" strike="noStrike" kern="0" cap="none" spc="0" normalizeH="0" baseline="0" noProof="0" dirty="0">
                    <a:ln>
                      <a:noFill/>
                    </a:ln>
                    <a:solidFill>
                      <a:prstClr val="black"/>
                    </a:solidFill>
                    <a:effectLst/>
                    <a:uLnTx/>
                    <a:uFillTx/>
                    <a:latin typeface="Cambria Math" panose="02040503050406030204" pitchFamily="18" charset="0"/>
                    <a:cs typeface="+mn-cs"/>
                  </a:rPr>
                  <a:t>x </a:t>
                </a:r>
                <a14:m>
                  <m:oMath xmlns:m="http://schemas.openxmlformats.org/officeDocument/2006/math">
                    <m:sSub>
                      <m:sSubPr>
                        <m:ctrlPr>
                          <a:rPr kumimoji="0" lang="vi-VN" sz="2000" b="0" i="1" u="none" strike="noStrike" kern="0" cap="none" spc="0" normalizeH="0" baseline="0" noProof="0">
                            <a:ln>
                              <a:noFill/>
                            </a:ln>
                            <a:solidFill>
                              <a:prstClr val="black"/>
                            </a:solidFill>
                            <a:effectLst/>
                            <a:uLnTx/>
                            <a:uFillTx/>
                            <a:latin typeface="Cambria Math"/>
                            <a:cs typeface="+mn-cs"/>
                          </a:rPr>
                        </m:ctrlPr>
                      </m:sSubPr>
                      <m:e>
                        <m:r>
                          <a:rPr kumimoji="0" lang="vi-VN" sz="2000" b="0" i="1" u="none" strike="noStrike" kern="0" cap="none" spc="0" normalizeH="0" baseline="0" noProof="0" smtClean="0">
                            <a:ln>
                              <a:noFill/>
                            </a:ln>
                            <a:solidFill>
                              <a:prstClr val="black"/>
                            </a:solidFill>
                            <a:effectLst/>
                            <a:uLnTx/>
                            <a:uFillTx/>
                            <a:latin typeface="Cambria Math" panose="02040503050406030204" pitchFamily="18" charset="0"/>
                            <a:cs typeface="+mn-cs"/>
                          </a:rPr>
                          <m:t>𝑚</m:t>
                        </m:r>
                      </m:e>
                      <m:sub>
                        <m:r>
                          <a:rPr kumimoji="0" lang="vi-VN" sz="2000" b="0" i="1" u="none" strike="noStrike" kern="0" cap="none" spc="0" normalizeH="0" baseline="0" noProof="0" smtClean="0">
                            <a:ln>
                              <a:noFill/>
                            </a:ln>
                            <a:solidFill>
                              <a:prstClr val="black"/>
                            </a:solidFill>
                            <a:effectLst/>
                            <a:uLnTx/>
                            <a:uFillTx/>
                            <a:latin typeface="Cambria Math" panose="02040503050406030204" pitchFamily="18" charset="0"/>
                            <a:cs typeface="+mn-cs"/>
                          </a:rPr>
                          <m:t>2</m:t>
                        </m:r>
                      </m:sub>
                    </m:sSub>
                  </m:oMath>
                </a14:m>
                <a:endParaRPr kumimoji="0" lang="vi-VN" sz="2000" b="0" i="1" u="none" strike="noStrike" kern="0" cap="none" spc="0" normalizeH="0" baseline="0" noProof="0" dirty="0">
                  <a:ln>
                    <a:noFill/>
                  </a:ln>
                  <a:solidFill>
                    <a:prstClr val="black"/>
                  </a:solidFill>
                  <a:effectLst/>
                  <a:uLnTx/>
                  <a:uFillTx/>
                  <a:latin typeface="Cambria Math" panose="02040503050406030204" pitchFamily="18" charset="0"/>
                  <a:cs typeface="+mn-cs"/>
                </a:endParaRPr>
              </a:p>
              <a:p>
                <a:pPr marL="0" marR="0" lvl="0" indent="0" defTabSz="91440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vi-VN" sz="2000" b="0" i="1" u="none" strike="noStrike" kern="0" cap="none" spc="0" normalizeH="0" baseline="0" noProof="0">
                            <a:ln>
                              <a:noFill/>
                            </a:ln>
                            <a:solidFill>
                              <a:prstClr val="black"/>
                            </a:solidFill>
                            <a:effectLst/>
                            <a:uLnTx/>
                            <a:uFillTx/>
                            <a:latin typeface="Cambria Math"/>
                            <a:cs typeface="+mn-cs"/>
                          </a:rPr>
                        </m:ctrlPr>
                      </m:sSubPr>
                      <m:e>
                        <m:r>
                          <a:rPr kumimoji="0" lang="vi-VN" sz="2000" b="0" i="1" u="none" strike="noStrike" kern="0" cap="none" spc="0" normalizeH="0" baseline="0" noProof="0">
                            <a:ln>
                              <a:noFill/>
                            </a:ln>
                            <a:solidFill>
                              <a:prstClr val="black"/>
                            </a:solidFill>
                            <a:effectLst/>
                            <a:uLnTx/>
                            <a:uFillTx/>
                            <a:latin typeface="Cambria Math" panose="02040503050406030204" pitchFamily="18" charset="0"/>
                            <a:cs typeface="+mn-cs"/>
                          </a:rPr>
                          <m:t>𝑎</m:t>
                        </m:r>
                      </m:e>
                      <m:sub>
                        <m:r>
                          <a:rPr kumimoji="0" lang="vi-VN" sz="2000" b="0" i="1" u="none" strike="noStrike" kern="0" cap="none" spc="0" normalizeH="0" baseline="0" noProof="0">
                            <a:ln>
                              <a:noFill/>
                            </a:ln>
                            <a:solidFill>
                              <a:prstClr val="black"/>
                            </a:solidFill>
                            <a:effectLst/>
                            <a:uLnTx/>
                            <a:uFillTx/>
                            <a:latin typeface="Cambria Math" panose="02040503050406030204" pitchFamily="18" charset="0"/>
                            <a:cs typeface="+mn-cs"/>
                          </a:rPr>
                          <m:t>1</m:t>
                        </m:r>
                      </m:sub>
                    </m:sSub>
                    <m:r>
                      <a:rPr kumimoji="0" lang="vi-VN" sz="2000" b="0" i="1" u="none" strike="noStrike" kern="0" cap="none" spc="0" normalizeH="0" baseline="0" noProof="0">
                        <a:ln>
                          <a:noFill/>
                        </a:ln>
                        <a:solidFill>
                          <a:prstClr val="black"/>
                        </a:solidFill>
                        <a:effectLst/>
                        <a:uLnTx/>
                        <a:uFillTx/>
                        <a:latin typeface="Cambria Math" panose="02040503050406030204" pitchFamily="18" charset="0"/>
                        <a:cs typeface="+mn-cs"/>
                      </a:rPr>
                      <m:t>=</m:t>
                    </m:r>
                    <m:sSup>
                      <m:sSupPr>
                        <m:ctrlPr>
                          <a:rPr kumimoji="0" lang="vi-VN" sz="2000" b="0" i="1" u="none" strike="noStrike" kern="0" cap="none" spc="0" normalizeH="0" baseline="0" noProof="0">
                            <a:ln>
                              <a:noFill/>
                            </a:ln>
                            <a:solidFill>
                              <a:prstClr val="black"/>
                            </a:solidFill>
                            <a:effectLst/>
                            <a:uLnTx/>
                            <a:uFillTx/>
                            <a:latin typeface="Cambria Math"/>
                            <a:cs typeface="+mn-cs"/>
                          </a:rPr>
                        </m:ctrlPr>
                      </m:sSupPr>
                      <m:e>
                        <m:r>
                          <a:rPr kumimoji="0" lang="vi-VN" sz="2000" b="0" i="1" u="none" strike="noStrike" kern="0" cap="none" spc="0" normalizeH="0" baseline="0" noProof="0">
                            <a:ln>
                              <a:noFill/>
                            </a:ln>
                            <a:solidFill>
                              <a:prstClr val="black"/>
                            </a:solidFill>
                            <a:effectLst/>
                            <a:uLnTx/>
                            <a:uFillTx/>
                            <a:latin typeface="Cambria Math" panose="02040503050406030204" pitchFamily="18" charset="0"/>
                            <a:cs typeface="+mn-cs"/>
                          </a:rPr>
                          <m:t>17</m:t>
                        </m:r>
                      </m:e>
                      <m:sup>
                        <m:r>
                          <a:rPr kumimoji="0" lang="vi-VN" sz="2000" b="0" i="1" u="none" strike="noStrike" kern="0" cap="none" spc="0" normalizeH="0" baseline="0" noProof="0">
                            <a:ln>
                              <a:noFill/>
                            </a:ln>
                            <a:solidFill>
                              <a:prstClr val="black"/>
                            </a:solidFill>
                            <a:effectLst/>
                            <a:uLnTx/>
                            <a:uFillTx/>
                            <a:latin typeface="Cambria Math" panose="02040503050406030204" pitchFamily="18" charset="0"/>
                            <a:cs typeface="+mn-cs"/>
                          </a:rPr>
                          <m:t>8</m:t>
                        </m:r>
                      </m:sup>
                    </m:sSup>
                    <m:r>
                      <a:rPr kumimoji="0" lang="vi-VN" sz="2000" b="0" i="1" u="none" strike="noStrike" kern="0" cap="none" spc="0" normalizeH="0" baseline="0" noProof="0">
                        <a:ln>
                          <a:noFill/>
                        </a:ln>
                        <a:solidFill>
                          <a:prstClr val="black"/>
                        </a:solidFill>
                        <a:effectLst/>
                        <a:uLnTx/>
                        <a:uFillTx/>
                        <a:latin typeface="Cambria Math" panose="02040503050406030204" pitchFamily="18" charset="0"/>
                        <a:cs typeface="+mn-cs"/>
                      </a:rPr>
                      <m:t> </m:t>
                    </m:r>
                    <m:r>
                      <a:rPr kumimoji="0" lang="vi-VN" sz="2000" b="0" i="1" u="none" strike="noStrike" kern="0" cap="none" spc="0" normalizeH="0" baseline="0" noProof="0">
                        <a:ln>
                          <a:noFill/>
                        </a:ln>
                        <a:solidFill>
                          <a:prstClr val="black"/>
                        </a:solidFill>
                        <a:effectLst/>
                        <a:uLnTx/>
                        <a:uFillTx/>
                        <a:latin typeface="Cambria Math" panose="02040503050406030204" pitchFamily="18" charset="0"/>
                        <a:cs typeface="+mn-cs"/>
                      </a:rPr>
                      <m:t>𝑚𝑜𝑑</m:t>
                    </m:r>
                    <m:r>
                      <a:rPr kumimoji="0" lang="vi-VN" sz="2000" b="0" i="1" u="none" strike="noStrike" kern="0" cap="none" spc="0" normalizeH="0" baseline="0" noProof="0">
                        <a:ln>
                          <a:noFill/>
                        </a:ln>
                        <a:solidFill>
                          <a:prstClr val="black"/>
                        </a:solidFill>
                        <a:effectLst/>
                        <a:uLnTx/>
                        <a:uFillTx/>
                        <a:latin typeface="Cambria Math" panose="02040503050406030204" pitchFamily="18" charset="0"/>
                        <a:cs typeface="+mn-cs"/>
                      </a:rPr>
                      <m:t> 7</m:t>
                    </m:r>
                  </m:oMath>
                </a14:m>
                <a:r>
                  <a:rPr kumimoji="0" lang="vi-VN" sz="2000" b="0" i="1" u="none" strike="noStrike" kern="0" cap="none" spc="0" normalizeH="0" baseline="0" noProof="0" dirty="0">
                    <a:ln>
                      <a:noFill/>
                    </a:ln>
                    <a:solidFill>
                      <a:prstClr val="black"/>
                    </a:solidFill>
                    <a:effectLst/>
                    <a:uLnTx/>
                    <a:uFillTx/>
                    <a:latin typeface="Cambria Math" panose="02040503050406030204" pitchFamily="18" charset="0"/>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1" u="none" strike="noStrike" kern="0" cap="none" spc="0" normalizeH="0" baseline="0" noProof="0" dirty="0">
                    <a:ln>
                      <a:noFill/>
                    </a:ln>
                    <a:solidFill>
                      <a:prstClr val="black"/>
                    </a:solidFill>
                    <a:effectLst/>
                    <a:uLnTx/>
                    <a:uFillTx/>
                    <a:latin typeface="Cambria Math" panose="02040503050406030204" pitchFamily="18" charset="0"/>
                    <a:cs typeface="+mn-cs"/>
                  </a:rPr>
                  <a:t>     </a:t>
                </a:r>
                <a:r>
                  <a:rPr kumimoji="0" lang="vi-VN" sz="2000" b="0" i="0" u="none" strike="noStrike" kern="0" cap="none" spc="0" normalizeH="0" baseline="0" noProof="0" dirty="0">
                    <a:ln>
                      <a:noFill/>
                    </a:ln>
                    <a:solidFill>
                      <a:prstClr val="black"/>
                    </a:solidFill>
                    <a:effectLst/>
                    <a:uLnTx/>
                    <a:uFillTx/>
                    <a:latin typeface="Cambria Math" panose="02040503050406030204" pitchFamily="18" charset="0"/>
                    <a:cs typeface="+mn-cs"/>
                  </a:rPr>
                  <a:t>= </a:t>
                </a:r>
                <a14:m>
                  <m:oMath xmlns:m="http://schemas.openxmlformats.org/officeDocument/2006/math">
                    <m:sSup>
                      <m:sSupPr>
                        <m:ctrlPr>
                          <a:rPr kumimoji="0" lang="vi-VN" sz="2000" b="0" i="1" u="none" strike="noStrike" kern="0" cap="none" spc="0" normalizeH="0" baseline="0" noProof="0" smtClean="0">
                            <a:ln>
                              <a:noFill/>
                            </a:ln>
                            <a:solidFill>
                              <a:prstClr val="black"/>
                            </a:solidFill>
                            <a:effectLst/>
                            <a:uLnTx/>
                            <a:uFillTx/>
                            <a:latin typeface="Cambria Math"/>
                            <a:cs typeface="+mn-cs"/>
                          </a:rPr>
                        </m:ctrlPr>
                      </m:sSupPr>
                      <m:e>
                        <m:r>
                          <m:rPr>
                            <m:nor/>
                          </m:rPr>
                          <a:rPr kumimoji="0" lang="vi-VN" sz="2000" b="0" i="0" u="none" strike="noStrike" kern="0" cap="none" spc="0" normalizeH="0" baseline="0" noProof="0" dirty="0">
                            <a:ln>
                              <a:noFill/>
                            </a:ln>
                            <a:solidFill>
                              <a:prstClr val="black"/>
                            </a:solidFill>
                            <a:effectLst/>
                            <a:uLnTx/>
                            <a:uFillTx/>
                            <a:latin typeface="Cambria Math" panose="02040503050406030204" pitchFamily="18" charset="0"/>
                            <a:cs typeface="+mn-cs"/>
                          </a:rPr>
                          <m:t>(17 </m:t>
                        </m:r>
                        <m:r>
                          <m:rPr>
                            <m:nor/>
                          </m:rPr>
                          <a:rPr kumimoji="0" lang="vi-VN" sz="2000" b="0" i="0" u="none" strike="noStrike" kern="0" cap="none" spc="0" normalizeH="0" baseline="0" noProof="0" dirty="0">
                            <a:ln>
                              <a:noFill/>
                            </a:ln>
                            <a:solidFill>
                              <a:prstClr val="black"/>
                            </a:solidFill>
                            <a:effectLst/>
                            <a:uLnTx/>
                            <a:uFillTx/>
                            <a:latin typeface="Cambria Math" panose="02040503050406030204" pitchFamily="18" charset="0"/>
                            <a:cs typeface="+mn-cs"/>
                          </a:rPr>
                          <m:t>mod</m:t>
                        </m:r>
                        <m:r>
                          <m:rPr>
                            <m:nor/>
                          </m:rPr>
                          <a:rPr kumimoji="0" lang="vi-VN" sz="2000" b="0" i="0" u="none" strike="noStrike" kern="0" cap="none" spc="0" normalizeH="0" baseline="0" noProof="0" dirty="0">
                            <a:ln>
                              <a:noFill/>
                            </a:ln>
                            <a:solidFill>
                              <a:prstClr val="black"/>
                            </a:solidFill>
                            <a:effectLst/>
                            <a:uLnTx/>
                            <a:uFillTx/>
                            <a:latin typeface="Cambria Math" panose="02040503050406030204" pitchFamily="18" charset="0"/>
                            <a:cs typeface="+mn-cs"/>
                          </a:rPr>
                          <m:t> 7)</m:t>
                        </m:r>
                      </m:e>
                      <m:sup>
                        <m:r>
                          <a:rPr kumimoji="0" lang="vi-VN" sz="2000" b="0" i="1" u="none" strike="noStrike" kern="0" cap="none" spc="0" normalizeH="0" baseline="0" noProof="0">
                            <a:ln>
                              <a:noFill/>
                            </a:ln>
                            <a:solidFill>
                              <a:prstClr val="black"/>
                            </a:solidFill>
                            <a:effectLst/>
                            <a:uLnTx/>
                            <a:uFillTx/>
                            <a:latin typeface="Cambria Math" panose="02040503050406030204" pitchFamily="18" charset="0"/>
                            <a:cs typeface="+mn-cs"/>
                          </a:rPr>
                          <m:t>8</m:t>
                        </m:r>
                      </m:sup>
                    </m:sSup>
                  </m:oMath>
                </a14:m>
                <a:r>
                  <a:rPr kumimoji="0" lang="vi-VN" sz="2000" b="0" i="0" u="none" strike="noStrike" kern="0" cap="none" spc="0" normalizeH="0" baseline="0" noProof="0" dirty="0">
                    <a:ln>
                      <a:noFill/>
                    </a:ln>
                    <a:solidFill>
                      <a:prstClr val="black"/>
                    </a:solidFill>
                    <a:effectLst/>
                    <a:uLnTx/>
                    <a:uFillTx/>
                    <a:latin typeface="Cambria Math" panose="02040503050406030204" pitchFamily="18" charset="0"/>
                    <a:cs typeface="+mn-cs"/>
                  </a:rPr>
                  <a:t> mod 7</a:t>
                </a:r>
              </a:p>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prstClr val="black"/>
                    </a:solidFill>
                    <a:effectLst/>
                    <a:uLnTx/>
                    <a:uFillTx/>
                    <a:latin typeface="Cambria Math" panose="02040503050406030204" pitchFamily="18" charset="0"/>
                    <a:cs typeface="+mn-cs"/>
                  </a:rPr>
                  <a:t>     = </a:t>
                </a:r>
                <a14:m>
                  <m:oMath xmlns:m="http://schemas.openxmlformats.org/officeDocument/2006/math">
                    <m:sSup>
                      <m:sSupPr>
                        <m:ctrlPr>
                          <a:rPr kumimoji="0" lang="vi-VN" sz="2000" b="0" i="1" u="none" strike="noStrike" kern="0" cap="none" spc="0" normalizeH="0" baseline="0" noProof="0">
                            <a:ln>
                              <a:noFill/>
                            </a:ln>
                            <a:solidFill>
                              <a:prstClr val="black"/>
                            </a:solidFill>
                            <a:effectLst/>
                            <a:uLnTx/>
                            <a:uFillTx/>
                            <a:latin typeface="Cambria Math"/>
                            <a:cs typeface="+mn-cs"/>
                          </a:rPr>
                        </m:ctrlPr>
                      </m:sSupPr>
                      <m:e>
                        <m:r>
                          <a:rPr kumimoji="0" lang="vi-VN" sz="2000" b="0" i="1" u="none" strike="noStrike" kern="0" cap="none" spc="0" normalizeH="0" baseline="0" noProof="0" smtClean="0">
                            <a:ln>
                              <a:noFill/>
                            </a:ln>
                            <a:solidFill>
                              <a:prstClr val="black"/>
                            </a:solidFill>
                            <a:effectLst/>
                            <a:uLnTx/>
                            <a:uFillTx/>
                            <a:latin typeface="Cambria Math" panose="02040503050406030204" pitchFamily="18" charset="0"/>
                            <a:cs typeface="+mn-cs"/>
                          </a:rPr>
                          <m:t>3</m:t>
                        </m:r>
                      </m:e>
                      <m:sup>
                        <m:r>
                          <a:rPr kumimoji="0" lang="vi-VN" sz="2000" b="0" i="1" u="none" strike="noStrike" kern="0" cap="none" spc="0" normalizeH="0" baseline="0" noProof="0">
                            <a:ln>
                              <a:noFill/>
                            </a:ln>
                            <a:solidFill>
                              <a:prstClr val="black"/>
                            </a:solidFill>
                            <a:effectLst/>
                            <a:uLnTx/>
                            <a:uFillTx/>
                            <a:latin typeface="Cambria Math" panose="02040503050406030204" pitchFamily="18" charset="0"/>
                            <a:cs typeface="+mn-cs"/>
                          </a:rPr>
                          <m:t>8</m:t>
                        </m:r>
                      </m:sup>
                    </m:sSup>
                    <m:r>
                      <a:rPr kumimoji="0" lang="vi-VN" sz="2000" b="0" i="1" u="none" strike="noStrike" kern="0" cap="none" spc="0" normalizeH="0" baseline="0" noProof="0" smtClean="0">
                        <a:ln>
                          <a:noFill/>
                        </a:ln>
                        <a:solidFill>
                          <a:prstClr val="black"/>
                        </a:solidFill>
                        <a:effectLst/>
                        <a:uLnTx/>
                        <a:uFillTx/>
                        <a:latin typeface="Cambria Math" panose="02040503050406030204" pitchFamily="18" charset="0"/>
                        <a:cs typeface="+mn-cs"/>
                      </a:rPr>
                      <m:t> </m:t>
                    </m:r>
                    <m:r>
                      <a:rPr kumimoji="0" lang="vi-VN" sz="2000" b="0" i="1" u="none" strike="noStrike" kern="0" cap="none" spc="0" normalizeH="0" baseline="0" noProof="0" smtClean="0">
                        <a:ln>
                          <a:noFill/>
                        </a:ln>
                        <a:solidFill>
                          <a:prstClr val="black"/>
                        </a:solidFill>
                        <a:effectLst/>
                        <a:uLnTx/>
                        <a:uFillTx/>
                        <a:latin typeface="Cambria Math" panose="02040503050406030204" pitchFamily="18" charset="0"/>
                        <a:cs typeface="+mn-cs"/>
                      </a:rPr>
                      <m:t>𝑚𝑜𝑑</m:t>
                    </m:r>
                    <m:r>
                      <a:rPr kumimoji="0" lang="vi-VN" sz="2000" b="0" i="1" u="none" strike="noStrike" kern="0" cap="none" spc="0" normalizeH="0" baseline="0" noProof="0" smtClean="0">
                        <a:ln>
                          <a:noFill/>
                        </a:ln>
                        <a:solidFill>
                          <a:prstClr val="black"/>
                        </a:solidFill>
                        <a:effectLst/>
                        <a:uLnTx/>
                        <a:uFillTx/>
                        <a:latin typeface="Cambria Math" panose="02040503050406030204" pitchFamily="18" charset="0"/>
                        <a:cs typeface="+mn-cs"/>
                      </a:rPr>
                      <m:t> 7</m:t>
                    </m:r>
                  </m:oMath>
                </a14:m>
                <a:endParaRPr kumimoji="0" lang="vi-VN" sz="2000" b="0" i="0" u="none" strike="noStrike" kern="0" cap="none" spc="0" normalizeH="0" baseline="0" noProof="0" dirty="0">
                  <a:ln>
                    <a:noFill/>
                  </a:ln>
                  <a:solidFill>
                    <a:prstClr val="black"/>
                  </a:solidFill>
                  <a:effectLst/>
                  <a:uLnTx/>
                  <a:uFillTx/>
                  <a:latin typeface="Cambria Math" panose="02040503050406030204" pitchFamily="18" charset="0"/>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prstClr val="black"/>
                    </a:solidFill>
                    <a:effectLst/>
                    <a:uLnTx/>
                    <a:uFillTx/>
                    <a:latin typeface="Cambria Math" panose="02040503050406030204" pitchFamily="18" charset="0"/>
                    <a:cs typeface="+mn-cs"/>
                  </a:rPr>
                  <a:t>     = </a:t>
                </a:r>
                <a14:m>
                  <m:oMath xmlns:m="http://schemas.openxmlformats.org/officeDocument/2006/math">
                    <m:sSup>
                      <m:sSupPr>
                        <m:ctrlPr>
                          <a:rPr kumimoji="0" lang="vi-VN" sz="2000" b="0" i="1" u="none" strike="noStrike" kern="0" cap="none" spc="0" normalizeH="0" baseline="0" noProof="0">
                            <a:ln>
                              <a:noFill/>
                            </a:ln>
                            <a:solidFill>
                              <a:prstClr val="black"/>
                            </a:solidFill>
                            <a:effectLst/>
                            <a:uLnTx/>
                            <a:uFillTx/>
                            <a:latin typeface="Cambria Math"/>
                            <a:cs typeface="+mn-cs"/>
                          </a:rPr>
                        </m:ctrlPr>
                      </m:sSupPr>
                      <m:e>
                        <m:r>
                          <m:rPr>
                            <m:nor/>
                          </m:rPr>
                          <a:rPr kumimoji="0" lang="vi-VN" sz="2000" b="0" i="0" u="none" strike="noStrike" kern="0" cap="none" spc="0" normalizeH="0" baseline="0" noProof="0" dirty="0">
                            <a:ln>
                              <a:noFill/>
                            </a:ln>
                            <a:solidFill>
                              <a:prstClr val="black"/>
                            </a:solidFill>
                            <a:effectLst/>
                            <a:uLnTx/>
                            <a:uFillTx/>
                            <a:latin typeface="Cambria Math" panose="02040503050406030204" pitchFamily="18" charset="0"/>
                            <a:cs typeface="+mn-cs"/>
                          </a:rPr>
                          <m:t>(</m:t>
                        </m:r>
                        <m:sSup>
                          <m:sSupPr>
                            <m:ctrlPr>
                              <a:rPr kumimoji="0" lang="vi-VN" sz="2000" b="0" i="1" u="none" strike="noStrike" kern="0" cap="none" spc="0" normalizeH="0" baseline="0" noProof="0">
                                <a:ln>
                                  <a:noFill/>
                                </a:ln>
                                <a:solidFill>
                                  <a:prstClr val="black"/>
                                </a:solidFill>
                                <a:effectLst/>
                                <a:uLnTx/>
                                <a:uFillTx/>
                                <a:latin typeface="Cambria Math"/>
                                <a:cs typeface="+mn-cs"/>
                              </a:rPr>
                            </m:ctrlPr>
                          </m:sSupPr>
                          <m:e>
                            <m:r>
                              <a:rPr kumimoji="0" lang="vi-VN" sz="2000" b="0" i="1" u="none" strike="noStrike" kern="0" cap="none" spc="0" normalizeH="0" baseline="0" noProof="0">
                                <a:ln>
                                  <a:noFill/>
                                </a:ln>
                                <a:solidFill>
                                  <a:prstClr val="black"/>
                                </a:solidFill>
                                <a:effectLst/>
                                <a:uLnTx/>
                                <a:uFillTx/>
                                <a:latin typeface="Cambria Math" panose="02040503050406030204" pitchFamily="18" charset="0"/>
                                <a:cs typeface="+mn-cs"/>
                              </a:rPr>
                              <m:t>3</m:t>
                            </m:r>
                          </m:e>
                          <m:sup>
                            <m:r>
                              <a:rPr kumimoji="0" lang="vi-VN" sz="2000" b="0" i="1" u="none" strike="noStrike" kern="0" cap="none" spc="0" normalizeH="0" baseline="0" noProof="0" smtClean="0">
                                <a:ln>
                                  <a:noFill/>
                                </a:ln>
                                <a:solidFill>
                                  <a:prstClr val="black"/>
                                </a:solidFill>
                                <a:effectLst/>
                                <a:uLnTx/>
                                <a:uFillTx/>
                                <a:latin typeface="Cambria Math" panose="02040503050406030204" pitchFamily="18" charset="0"/>
                                <a:cs typeface="+mn-cs"/>
                              </a:rPr>
                              <m:t>2</m:t>
                            </m:r>
                          </m:sup>
                        </m:sSup>
                        <m:r>
                          <m:rPr>
                            <m:nor/>
                          </m:rPr>
                          <a:rPr kumimoji="0" lang="vi-VN" sz="2000" b="0" i="0" u="none" strike="noStrike" kern="0" cap="none" spc="0" normalizeH="0" baseline="0" noProof="0" smtClean="0">
                            <a:ln>
                              <a:noFill/>
                            </a:ln>
                            <a:solidFill>
                              <a:prstClr val="black"/>
                            </a:solidFill>
                            <a:effectLst/>
                            <a:uLnTx/>
                            <a:uFillTx/>
                            <a:latin typeface="Cambria Math" panose="02040503050406030204" pitchFamily="18" charset="0"/>
                            <a:cs typeface="+mn-cs"/>
                          </a:rPr>
                          <m:t> </m:t>
                        </m:r>
                        <m:r>
                          <m:rPr>
                            <m:nor/>
                          </m:rPr>
                          <a:rPr kumimoji="0" lang="vi-VN" sz="2000" b="0" i="0" u="none" strike="noStrike" kern="0" cap="none" spc="0" normalizeH="0" baseline="0" noProof="0" dirty="0">
                            <a:ln>
                              <a:noFill/>
                            </a:ln>
                            <a:solidFill>
                              <a:prstClr val="black"/>
                            </a:solidFill>
                            <a:effectLst/>
                            <a:uLnTx/>
                            <a:uFillTx/>
                            <a:latin typeface="Cambria Math" panose="02040503050406030204" pitchFamily="18" charset="0"/>
                            <a:cs typeface="+mn-cs"/>
                          </a:rPr>
                          <m:t>mod</m:t>
                        </m:r>
                        <m:r>
                          <m:rPr>
                            <m:nor/>
                          </m:rPr>
                          <a:rPr kumimoji="0" lang="vi-VN" sz="2000" b="0" i="0" u="none" strike="noStrike" kern="0" cap="none" spc="0" normalizeH="0" baseline="0" noProof="0" dirty="0">
                            <a:ln>
                              <a:noFill/>
                            </a:ln>
                            <a:solidFill>
                              <a:prstClr val="black"/>
                            </a:solidFill>
                            <a:effectLst/>
                            <a:uLnTx/>
                            <a:uFillTx/>
                            <a:latin typeface="Cambria Math" panose="02040503050406030204" pitchFamily="18" charset="0"/>
                            <a:cs typeface="+mn-cs"/>
                          </a:rPr>
                          <m:t> 7)</m:t>
                        </m:r>
                      </m:e>
                      <m:sup>
                        <m:r>
                          <a:rPr kumimoji="0" lang="vi-VN" sz="2000" b="0" i="1" u="none" strike="noStrike" kern="0" cap="none" spc="0" normalizeH="0" baseline="0" noProof="0" smtClean="0">
                            <a:ln>
                              <a:noFill/>
                            </a:ln>
                            <a:solidFill>
                              <a:prstClr val="black"/>
                            </a:solidFill>
                            <a:effectLst/>
                            <a:uLnTx/>
                            <a:uFillTx/>
                            <a:latin typeface="Cambria Math" panose="02040503050406030204" pitchFamily="18" charset="0"/>
                            <a:cs typeface="+mn-cs"/>
                          </a:rPr>
                          <m:t>4</m:t>
                        </m:r>
                      </m:sup>
                    </m:sSup>
                  </m:oMath>
                </a14:m>
                <a:r>
                  <a:rPr kumimoji="0" lang="vi-VN" sz="2000" b="0" i="0" u="none" strike="noStrike" kern="0" cap="none" spc="0" normalizeH="0" baseline="0" noProof="0" dirty="0">
                    <a:ln>
                      <a:noFill/>
                    </a:ln>
                    <a:solidFill>
                      <a:prstClr val="black"/>
                    </a:solidFill>
                    <a:effectLst/>
                    <a:uLnTx/>
                    <a:uFillTx/>
                    <a:latin typeface="Cambria Math" panose="02040503050406030204" pitchFamily="18" charset="0"/>
                    <a:cs typeface="+mn-cs"/>
                  </a:rPr>
                  <a:t> mod 7</a:t>
                </a:r>
              </a:p>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prstClr val="black"/>
                    </a:solidFill>
                    <a:effectLst/>
                    <a:uLnTx/>
                    <a:uFillTx/>
                    <a:latin typeface="Cambria Math" panose="02040503050406030204" pitchFamily="18" charset="0"/>
                    <a:cs typeface="+mn-cs"/>
                  </a:rPr>
                  <a:t>     = </a:t>
                </a:r>
                <a14:m>
                  <m:oMath xmlns:m="http://schemas.openxmlformats.org/officeDocument/2006/math">
                    <m:sSup>
                      <m:sSupPr>
                        <m:ctrlPr>
                          <a:rPr kumimoji="0" lang="vi-VN" sz="2000" b="0" i="1" u="none" strike="noStrike" kern="0" cap="none" spc="0" normalizeH="0" baseline="0" noProof="0">
                            <a:ln>
                              <a:noFill/>
                            </a:ln>
                            <a:solidFill>
                              <a:prstClr val="black"/>
                            </a:solidFill>
                            <a:effectLst/>
                            <a:uLnTx/>
                            <a:uFillTx/>
                            <a:latin typeface="Cambria Math"/>
                            <a:cs typeface="+mn-cs"/>
                          </a:rPr>
                        </m:ctrlPr>
                      </m:sSupPr>
                      <m:e>
                        <m:r>
                          <a:rPr kumimoji="0" lang="vi-VN" sz="2000" b="0" i="1" u="none" strike="noStrike" kern="0" cap="none" spc="0" normalizeH="0" baseline="0" noProof="0" smtClean="0">
                            <a:ln>
                              <a:noFill/>
                            </a:ln>
                            <a:solidFill>
                              <a:prstClr val="black"/>
                            </a:solidFill>
                            <a:effectLst/>
                            <a:uLnTx/>
                            <a:uFillTx/>
                            <a:latin typeface="Cambria Math" panose="02040503050406030204" pitchFamily="18" charset="0"/>
                            <a:cs typeface="+mn-cs"/>
                          </a:rPr>
                          <m:t>2</m:t>
                        </m:r>
                      </m:e>
                      <m:sup>
                        <m:r>
                          <a:rPr kumimoji="0" lang="vi-VN" sz="2000" b="0" i="1" u="none" strike="noStrike" kern="0" cap="none" spc="0" normalizeH="0" baseline="0" noProof="0" smtClean="0">
                            <a:ln>
                              <a:noFill/>
                            </a:ln>
                            <a:solidFill>
                              <a:prstClr val="black"/>
                            </a:solidFill>
                            <a:effectLst/>
                            <a:uLnTx/>
                            <a:uFillTx/>
                            <a:latin typeface="Cambria Math" panose="02040503050406030204" pitchFamily="18" charset="0"/>
                            <a:cs typeface="+mn-cs"/>
                          </a:rPr>
                          <m:t>4</m:t>
                        </m:r>
                      </m:sup>
                    </m:sSup>
                    <m:r>
                      <a:rPr kumimoji="0" lang="vi-VN" sz="2000" b="0" i="1" u="none" strike="noStrike" kern="0" cap="none" spc="0" normalizeH="0" baseline="0" noProof="0" smtClean="0">
                        <a:ln>
                          <a:noFill/>
                        </a:ln>
                        <a:solidFill>
                          <a:prstClr val="black"/>
                        </a:solidFill>
                        <a:effectLst/>
                        <a:uLnTx/>
                        <a:uFillTx/>
                        <a:latin typeface="Cambria Math" panose="02040503050406030204" pitchFamily="18" charset="0"/>
                        <a:cs typeface="+mn-cs"/>
                      </a:rPr>
                      <m:t> </m:t>
                    </m:r>
                    <m:r>
                      <a:rPr kumimoji="0" lang="vi-VN" sz="2000" b="0" i="1" u="none" strike="noStrike" kern="0" cap="none" spc="0" normalizeH="0" baseline="0" noProof="0" smtClean="0">
                        <a:ln>
                          <a:noFill/>
                        </a:ln>
                        <a:solidFill>
                          <a:prstClr val="black"/>
                        </a:solidFill>
                        <a:effectLst/>
                        <a:uLnTx/>
                        <a:uFillTx/>
                        <a:latin typeface="Cambria Math" panose="02040503050406030204" pitchFamily="18" charset="0"/>
                        <a:cs typeface="+mn-cs"/>
                      </a:rPr>
                      <m:t>𝑚𝑜𝑑</m:t>
                    </m:r>
                    <m:r>
                      <a:rPr kumimoji="0" lang="vi-VN" sz="2000" b="0" i="1" u="none" strike="noStrike" kern="0" cap="none" spc="0" normalizeH="0" baseline="0" noProof="0" smtClean="0">
                        <a:ln>
                          <a:noFill/>
                        </a:ln>
                        <a:solidFill>
                          <a:prstClr val="black"/>
                        </a:solidFill>
                        <a:effectLst/>
                        <a:uLnTx/>
                        <a:uFillTx/>
                        <a:latin typeface="Cambria Math" panose="02040503050406030204" pitchFamily="18" charset="0"/>
                        <a:cs typeface="+mn-cs"/>
                      </a:rPr>
                      <m:t> 7=2</m:t>
                    </m:r>
                  </m:oMath>
                </a14:m>
                <a:endParaRPr kumimoji="0" lang="en-US" sz="2000" b="0" i="0" u="none" strike="noStrike" kern="0" cap="none" spc="0" normalizeH="0" baseline="0" noProof="0" dirty="0">
                  <a:ln>
                    <a:noFill/>
                  </a:ln>
                  <a:solidFill>
                    <a:prstClr val="black"/>
                  </a:solidFill>
                  <a:effectLst/>
                  <a:uLnTx/>
                  <a:uFillTx/>
                  <a:latin typeface="Cambria Math" panose="02040503050406030204" pitchFamily="18" charset="0"/>
                  <a:cs typeface="+mn-cs"/>
                </a:endParaRPr>
              </a:p>
              <a:p>
                <a:pPr marL="0" marR="0" lvl="0" indent="0" defTabSz="91440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vi-VN" sz="2000" i="1" kern="0">
                            <a:solidFill>
                              <a:prstClr val="black"/>
                            </a:solidFill>
                            <a:latin typeface="Cambria Math"/>
                          </a:rPr>
                        </m:ctrlPr>
                      </m:sSubPr>
                      <m:e>
                        <m:r>
                          <a:rPr lang="vi-VN" sz="2000" i="1" kern="0">
                            <a:solidFill>
                              <a:prstClr val="black"/>
                            </a:solidFill>
                            <a:latin typeface="Cambria Math" panose="02040503050406030204" pitchFamily="18" charset="0"/>
                          </a:rPr>
                          <m:t>𝑎</m:t>
                        </m:r>
                      </m:e>
                      <m:sub>
                        <m:r>
                          <a:rPr lang="vi-VN" sz="2000" i="1" kern="0">
                            <a:solidFill>
                              <a:prstClr val="black"/>
                            </a:solidFill>
                            <a:latin typeface="Cambria Math" panose="02040503050406030204" pitchFamily="18" charset="0"/>
                          </a:rPr>
                          <m:t>2</m:t>
                        </m:r>
                      </m:sub>
                    </m:sSub>
                  </m:oMath>
                </a14:m>
                <a:r>
                  <a:rPr lang="vi-VN" sz="2000" kern="0" dirty="0">
                    <a:solidFill>
                      <a:prstClr val="black"/>
                    </a:solidFill>
                    <a:latin typeface="Cambria Math" panose="02040503050406030204" pitchFamily="18" charset="0"/>
                  </a:rPr>
                  <a:t> = 4</a:t>
                </a:r>
              </a:p>
              <a:p>
                <a:pPr marL="0" marR="0" lvl="0" indent="0" defTabSz="91440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vi-VN" sz="2000" i="1" kern="0">
                            <a:solidFill>
                              <a:prstClr val="black"/>
                            </a:solidFill>
                            <a:latin typeface="Cambria Math"/>
                          </a:rPr>
                        </m:ctrlPr>
                      </m:sSubPr>
                      <m:e>
                        <m:r>
                          <a:rPr lang="vi-VN" sz="2000" i="1" kern="0">
                            <a:solidFill>
                              <a:prstClr val="black"/>
                            </a:solidFill>
                            <a:latin typeface="Cambria Math" panose="02040503050406030204" pitchFamily="18" charset="0"/>
                          </a:rPr>
                          <m:t>𝑐</m:t>
                        </m:r>
                      </m:e>
                      <m:sub>
                        <m:r>
                          <a:rPr lang="vi-VN" sz="2000" i="1" kern="0">
                            <a:solidFill>
                              <a:prstClr val="black"/>
                            </a:solidFill>
                            <a:latin typeface="Cambria Math" panose="02040503050406030204" pitchFamily="18" charset="0"/>
                          </a:rPr>
                          <m:t>1</m:t>
                        </m:r>
                      </m:sub>
                    </m:sSub>
                  </m:oMath>
                </a14:m>
                <a:r>
                  <a:rPr lang="vi-VN" sz="2000" kern="0" dirty="0">
                    <a:solidFill>
                      <a:prstClr val="black"/>
                    </a:solidFill>
                    <a:latin typeface="Cambria Math" panose="02040503050406030204" pitchFamily="18" charset="0"/>
                  </a:rPr>
                  <a:t> = 11 x (</a:t>
                </a:r>
                <a14:m>
                  <m:oMath xmlns:m="http://schemas.openxmlformats.org/officeDocument/2006/math">
                    <m:sSup>
                      <m:sSupPr>
                        <m:ctrlPr>
                          <a:rPr lang="vi-VN" sz="2000" i="1" kern="0">
                            <a:solidFill>
                              <a:prstClr val="black"/>
                            </a:solidFill>
                            <a:latin typeface="Cambria Math"/>
                          </a:rPr>
                        </m:ctrlPr>
                      </m:sSupPr>
                      <m:e>
                        <m:r>
                          <a:rPr lang="vi-VN" sz="2000" i="1" kern="0">
                            <a:solidFill>
                              <a:prstClr val="black"/>
                            </a:solidFill>
                            <a:latin typeface="Cambria Math" panose="02040503050406030204" pitchFamily="18" charset="0"/>
                          </a:rPr>
                          <m:t>11</m:t>
                        </m:r>
                      </m:e>
                      <m:sup>
                        <m:r>
                          <a:rPr lang="vi-VN" sz="2000" i="1" kern="0">
                            <a:solidFill>
                              <a:prstClr val="black"/>
                            </a:solidFill>
                            <a:latin typeface="Cambria Math" panose="02040503050406030204" pitchFamily="18" charset="0"/>
                          </a:rPr>
                          <m:t>−1</m:t>
                        </m:r>
                      </m:sup>
                    </m:sSup>
                    <m:r>
                      <a:rPr lang="vi-VN" sz="2000" i="1" kern="0">
                        <a:solidFill>
                          <a:prstClr val="black"/>
                        </a:solidFill>
                        <a:latin typeface="Cambria Math" panose="02040503050406030204" pitchFamily="18" charset="0"/>
                      </a:rPr>
                      <m:t> </m:t>
                    </m:r>
                    <m:r>
                      <a:rPr lang="vi-VN" sz="2000" i="1" kern="0">
                        <a:solidFill>
                          <a:prstClr val="black"/>
                        </a:solidFill>
                        <a:latin typeface="Cambria Math" panose="02040503050406030204" pitchFamily="18" charset="0"/>
                      </a:rPr>
                      <m:t>𝑚𝑜𝑑</m:t>
                    </m:r>
                    <m:r>
                      <a:rPr lang="vi-VN" sz="2000" i="1" kern="0">
                        <a:solidFill>
                          <a:prstClr val="black"/>
                        </a:solidFill>
                        <a:latin typeface="Cambria Math" panose="02040503050406030204" pitchFamily="18" charset="0"/>
                      </a:rPr>
                      <m:t> 7) </m:t>
                    </m:r>
                  </m:oMath>
                </a14:m>
                <a:endParaRPr lang="vi-VN" sz="2000" kern="0" dirty="0">
                  <a:solidFill>
                    <a:prstClr val="black"/>
                  </a:solidFill>
                  <a:latin typeface="Cambria Math" panose="020405030504060302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lang="vi-VN" sz="2000" kern="0" dirty="0">
                    <a:solidFill>
                      <a:prstClr val="black"/>
                    </a:solidFill>
                    <a:latin typeface="Cambria Math" panose="02040503050406030204" pitchFamily="18" charset="0"/>
                  </a:rPr>
                  <a:t>     = 11 x (</a:t>
                </a:r>
                <a14:m>
                  <m:oMath xmlns:m="http://schemas.openxmlformats.org/officeDocument/2006/math">
                    <m:sSup>
                      <m:sSupPr>
                        <m:ctrlPr>
                          <a:rPr lang="vi-VN" sz="2000" i="1" kern="0">
                            <a:solidFill>
                              <a:prstClr val="black"/>
                            </a:solidFill>
                            <a:latin typeface="Cambria Math"/>
                          </a:rPr>
                        </m:ctrlPr>
                      </m:sSupPr>
                      <m:e>
                        <m:r>
                          <a:rPr lang="vi-VN" sz="2000" i="1" kern="0">
                            <a:solidFill>
                              <a:prstClr val="black"/>
                            </a:solidFill>
                            <a:latin typeface="Cambria Math" panose="02040503050406030204" pitchFamily="18" charset="0"/>
                          </a:rPr>
                          <m:t>4</m:t>
                        </m:r>
                      </m:e>
                      <m:sup>
                        <m:r>
                          <a:rPr lang="vi-VN" sz="2000" i="1" kern="0">
                            <a:solidFill>
                              <a:prstClr val="black"/>
                            </a:solidFill>
                            <a:latin typeface="Cambria Math" panose="02040503050406030204" pitchFamily="18" charset="0"/>
                          </a:rPr>
                          <m:t>−1</m:t>
                        </m:r>
                      </m:sup>
                    </m:sSup>
                    <m:r>
                      <a:rPr lang="vi-VN" sz="2000" i="1" kern="0">
                        <a:solidFill>
                          <a:prstClr val="black"/>
                        </a:solidFill>
                        <a:latin typeface="Cambria Math" panose="02040503050406030204" pitchFamily="18" charset="0"/>
                      </a:rPr>
                      <m:t> </m:t>
                    </m:r>
                    <m:r>
                      <a:rPr lang="vi-VN" sz="2000" i="1" kern="0">
                        <a:solidFill>
                          <a:prstClr val="black"/>
                        </a:solidFill>
                        <a:latin typeface="Cambria Math" panose="02040503050406030204" pitchFamily="18" charset="0"/>
                      </a:rPr>
                      <m:t>𝑚𝑜𝑑</m:t>
                    </m:r>
                    <m:r>
                      <a:rPr lang="vi-VN" sz="2000" i="1" kern="0">
                        <a:solidFill>
                          <a:prstClr val="black"/>
                        </a:solidFill>
                        <a:latin typeface="Cambria Math" panose="02040503050406030204" pitchFamily="18" charset="0"/>
                      </a:rPr>
                      <m:t> 7</m:t>
                    </m:r>
                  </m:oMath>
                </a14:m>
                <a:r>
                  <a:rPr lang="vi-VN" sz="2000" kern="0" dirty="0">
                    <a:solidFill>
                      <a:prstClr val="black"/>
                    </a:solidFill>
                    <a:latin typeface="Cambria Math" panose="02040503050406030204" pitchFamily="18" charset="0"/>
                  </a:rPr>
                  <a:t>)</a:t>
                </a:r>
              </a:p>
              <a:p>
                <a:pPr marL="0" marR="0" lvl="0" indent="0" defTabSz="914400" eaLnBrk="1" fontAlgn="auto" latinLnBrk="0" hangingPunct="1">
                  <a:lnSpc>
                    <a:spcPct val="100000"/>
                  </a:lnSpc>
                  <a:spcBef>
                    <a:spcPts val="0"/>
                  </a:spcBef>
                  <a:spcAft>
                    <a:spcPts val="0"/>
                  </a:spcAft>
                  <a:buClrTx/>
                  <a:buSzTx/>
                  <a:buFontTx/>
                  <a:buNone/>
                  <a:tabLst/>
                  <a:defRPr/>
                </a:pPr>
                <a:r>
                  <a:rPr lang="vi-VN" sz="2000" kern="0" dirty="0">
                    <a:solidFill>
                      <a:prstClr val="black"/>
                    </a:solidFill>
                    <a:latin typeface="Cambria Math" panose="02040503050406030204" pitchFamily="18" charset="0"/>
                  </a:rPr>
                  <a:t>     = 11 x 2 = 22</a:t>
                </a:r>
              </a:p>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vi-VN" sz="2000" i="1" kern="0">
                              <a:solidFill>
                                <a:prstClr val="black"/>
                              </a:solidFill>
                              <a:latin typeface="Cambria Math"/>
                            </a:rPr>
                          </m:ctrlPr>
                        </m:sSubPr>
                        <m:e>
                          <m:r>
                            <a:rPr lang="vi-VN" sz="2000" i="1" kern="0">
                              <a:solidFill>
                                <a:prstClr val="black"/>
                              </a:solidFill>
                              <a:latin typeface="Cambria Math" panose="02040503050406030204" pitchFamily="18" charset="0"/>
                            </a:rPr>
                            <m:t>𝑐</m:t>
                          </m:r>
                        </m:e>
                        <m:sub>
                          <m:r>
                            <a:rPr lang="vi-VN" sz="2000" i="1" kern="0">
                              <a:solidFill>
                                <a:prstClr val="black"/>
                              </a:solidFill>
                              <a:latin typeface="Cambria Math" panose="02040503050406030204" pitchFamily="18" charset="0"/>
                            </a:rPr>
                            <m:t>2</m:t>
                          </m:r>
                        </m:sub>
                      </m:sSub>
                      <m:r>
                        <a:rPr lang="vi-VN" sz="2000" i="1" kern="0">
                          <a:solidFill>
                            <a:prstClr val="black"/>
                          </a:solidFill>
                          <a:latin typeface="Cambria Math" panose="02040503050406030204" pitchFamily="18" charset="0"/>
                        </a:rPr>
                        <m:t>=56</m:t>
                      </m:r>
                    </m:oMath>
                  </m:oMathPara>
                </a14:m>
                <a:endParaRPr lang="vi-VN" sz="2000" kern="0" dirty="0">
                  <a:solidFill>
                    <a:prstClr val="black"/>
                  </a:solidFill>
                  <a:latin typeface="Cambria Math" panose="020405030504060302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vi-VN" sz="2000" b="1" i="1" u="none" strike="noStrike" kern="0" cap="none" spc="0" normalizeH="0" baseline="0" noProof="0">
                            <a:ln>
                              <a:noFill/>
                            </a:ln>
                            <a:solidFill>
                              <a:srgbClr val="0000FF"/>
                            </a:solidFill>
                            <a:effectLst/>
                            <a:uLnTx/>
                            <a:uFillTx/>
                            <a:latin typeface="Cambria Math"/>
                            <a:cs typeface="+mn-cs"/>
                          </a:rPr>
                        </m:ctrlPr>
                      </m:sSupPr>
                      <m:e>
                        <m:r>
                          <a:rPr kumimoji="0" lang="vi-VN" sz="2000" b="1" i="1" u="none" strike="noStrike" kern="0" cap="none" spc="0" normalizeH="0" baseline="0" noProof="0">
                            <a:ln>
                              <a:noFill/>
                            </a:ln>
                            <a:solidFill>
                              <a:srgbClr val="0000FF"/>
                            </a:solidFill>
                            <a:effectLst/>
                            <a:uLnTx/>
                            <a:uFillTx/>
                            <a:latin typeface="Cambria Math" panose="02040503050406030204" pitchFamily="18" charset="0"/>
                            <a:cs typeface="+mn-cs"/>
                          </a:rPr>
                          <m:t>𝟏𝟕</m:t>
                        </m:r>
                      </m:e>
                      <m:sup>
                        <m:r>
                          <a:rPr kumimoji="0" lang="vi-VN" sz="2000" b="1" i="1" u="none" strike="noStrike" kern="0" cap="none" spc="0" normalizeH="0" baseline="0" noProof="0">
                            <a:ln>
                              <a:noFill/>
                            </a:ln>
                            <a:solidFill>
                              <a:srgbClr val="0000FF"/>
                            </a:solidFill>
                            <a:effectLst/>
                            <a:uLnTx/>
                            <a:uFillTx/>
                            <a:latin typeface="Cambria Math" panose="02040503050406030204" pitchFamily="18" charset="0"/>
                            <a:cs typeface="+mn-cs"/>
                          </a:rPr>
                          <m:t>𝟖</m:t>
                        </m:r>
                      </m:sup>
                    </m:sSup>
                    <m:r>
                      <a:rPr kumimoji="0" lang="vi-VN" sz="2000" b="1" i="1" u="none" strike="noStrike" kern="0" cap="none" spc="0" normalizeH="0" baseline="0" noProof="0">
                        <a:ln>
                          <a:noFill/>
                        </a:ln>
                        <a:solidFill>
                          <a:srgbClr val="0000FF"/>
                        </a:solidFill>
                        <a:effectLst/>
                        <a:uLnTx/>
                        <a:uFillTx/>
                        <a:latin typeface="Cambria Math" panose="02040503050406030204" pitchFamily="18" charset="0"/>
                        <a:cs typeface="+mn-cs"/>
                      </a:rPr>
                      <m:t> </m:t>
                    </m:r>
                    <m:r>
                      <a:rPr kumimoji="0" lang="vi-VN" sz="2000" b="1" i="1" u="none" strike="noStrike" kern="0" cap="none" spc="0" normalizeH="0" baseline="0" noProof="0">
                        <a:ln>
                          <a:noFill/>
                        </a:ln>
                        <a:solidFill>
                          <a:srgbClr val="0000FF"/>
                        </a:solidFill>
                        <a:effectLst/>
                        <a:uLnTx/>
                        <a:uFillTx/>
                        <a:latin typeface="Cambria Math" panose="02040503050406030204" pitchFamily="18" charset="0"/>
                        <a:cs typeface="+mn-cs"/>
                      </a:rPr>
                      <m:t>𝒎𝒐𝒅</m:t>
                    </m:r>
                    <m:r>
                      <a:rPr kumimoji="0" lang="vi-VN" sz="2000" b="1" i="1" u="none" strike="noStrike" kern="0" cap="none" spc="0" normalizeH="0" baseline="0" noProof="0">
                        <a:ln>
                          <a:noFill/>
                        </a:ln>
                        <a:solidFill>
                          <a:srgbClr val="0000FF"/>
                        </a:solidFill>
                        <a:effectLst/>
                        <a:uLnTx/>
                        <a:uFillTx/>
                        <a:latin typeface="Cambria Math" panose="02040503050406030204" pitchFamily="18" charset="0"/>
                        <a:cs typeface="+mn-cs"/>
                      </a:rPr>
                      <m:t> </m:t>
                    </m:r>
                    <m:r>
                      <a:rPr kumimoji="0" lang="vi-VN" sz="2000" b="1" i="1" u="none" strike="noStrike" kern="0" cap="none" spc="0" normalizeH="0" baseline="0" noProof="0">
                        <a:ln>
                          <a:noFill/>
                        </a:ln>
                        <a:solidFill>
                          <a:srgbClr val="0000FF"/>
                        </a:solidFill>
                        <a:effectLst/>
                        <a:uLnTx/>
                        <a:uFillTx/>
                        <a:latin typeface="Cambria Math" panose="02040503050406030204" pitchFamily="18" charset="0"/>
                        <a:cs typeface="+mn-cs"/>
                      </a:rPr>
                      <m:t>𝟕𝟕</m:t>
                    </m:r>
                  </m:oMath>
                </a14:m>
                <a:r>
                  <a:rPr kumimoji="0" lang="vi-VN" sz="2000" b="1" i="0" u="none" strike="noStrike" kern="0" cap="none" spc="0" normalizeH="0" baseline="0" noProof="0" dirty="0">
                    <a:ln>
                      <a:noFill/>
                    </a:ln>
                    <a:solidFill>
                      <a:prstClr val="black"/>
                    </a:solidFill>
                    <a:effectLst/>
                    <a:uLnTx/>
                    <a:uFillTx/>
                    <a:cs typeface="+mn-cs"/>
                  </a:rPr>
                  <a:t> = </a:t>
                </a:r>
                <a:r>
                  <a:rPr kumimoji="0" lang="vi-VN" sz="2000" b="1" i="0" u="none" strike="noStrike" kern="0" cap="none" spc="0" normalizeH="0" baseline="0" noProof="0" dirty="0">
                    <a:ln>
                      <a:noFill/>
                    </a:ln>
                    <a:solidFill>
                      <a:srgbClr val="0000FF"/>
                    </a:solidFill>
                    <a:effectLst/>
                    <a:uLnTx/>
                    <a:uFillTx/>
                    <a:cs typeface="+mn-cs"/>
                  </a:rPr>
                  <a:t>(2x22+4x56) mod 77 = 37</a:t>
                </a:r>
              </a:p>
            </p:txBody>
          </p:sp>
        </mc:Choice>
        <mc:Fallback xmlns="">
          <p:sp>
            <p:nvSpPr>
              <p:cNvPr id="9" name="Rectangle 8"/>
              <p:cNvSpPr>
                <a:spLocks noRot="1" noChangeAspect="1" noMove="1" noResize="1" noEditPoints="1" noAdjustHandles="1" noChangeArrowheads="1" noChangeShapeType="1" noTextEdit="1"/>
              </p:cNvSpPr>
              <p:nvPr/>
            </p:nvSpPr>
            <p:spPr>
              <a:xfrm>
                <a:off x="447368" y="2216030"/>
                <a:ext cx="4876800" cy="4415183"/>
              </a:xfrm>
              <a:prstGeom prst="rect">
                <a:avLst/>
              </a:prstGeom>
              <a:blipFill>
                <a:blip r:embed="rId5"/>
                <a:stretch>
                  <a:fillRect l="-1250" r="-500" b="-1657"/>
                </a:stretch>
              </a:blipFill>
            </p:spPr>
            <p:txBody>
              <a:bodyPr/>
              <a:lstStyle/>
              <a:p>
                <a:r>
                  <a:rPr lang="en-US">
                    <a:noFill/>
                  </a:rPr>
                  <a:t> </a:t>
                </a:r>
              </a:p>
            </p:txBody>
          </p:sp>
        </mc:Fallback>
      </mc:AlternateContent>
    </p:spTree>
    <p:extLst>
      <p:ext uri="{BB962C8B-B14F-4D97-AF65-F5344CB8AC3E}">
        <p14:creationId xmlns:p14="http://schemas.microsoft.com/office/powerpoint/2010/main" val="1150541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000" fill="hold"/>
                                        <p:tgtEl>
                                          <p:spTgt spid="5"/>
                                        </p:tgtEl>
                                        <p:attrNameLst>
                                          <p:attrName>ppt_w</p:attrName>
                                        </p:attrNameLst>
                                      </p:cBhvr>
                                      <p:tavLst>
                                        <p:tav tm="0">
                                          <p:val>
                                            <p:fltVal val="0"/>
                                          </p:val>
                                        </p:tav>
                                        <p:tav tm="100000">
                                          <p:val>
                                            <p:strVal val="#ppt_w"/>
                                          </p:val>
                                        </p:tav>
                                      </p:tavLst>
                                    </p:anim>
                                    <p:anim calcmode="lin" valueType="num">
                                      <p:cBhvr>
                                        <p:cTn id="8" dur="2000" fill="hold"/>
                                        <p:tgtEl>
                                          <p:spTgt spid="5"/>
                                        </p:tgtEl>
                                        <p:attrNameLst>
                                          <p:attrName>ppt_h</p:attrName>
                                        </p:attrNameLst>
                                      </p:cBhvr>
                                      <p:tavLst>
                                        <p:tav tm="0">
                                          <p:val>
                                            <p:fltVal val="0"/>
                                          </p:val>
                                        </p:tav>
                                        <p:tav tm="100000">
                                          <p:val>
                                            <p:strVal val="#ppt_h"/>
                                          </p:val>
                                        </p:tav>
                                      </p:tavLst>
                                    </p:anim>
                                    <p:anim calcmode="lin" valueType="num">
                                      <p:cBhvr>
                                        <p:cTn id="9" dur="2000" fill="hold"/>
                                        <p:tgtEl>
                                          <p:spTgt spid="5"/>
                                        </p:tgtEl>
                                        <p:attrNameLst>
                                          <p:attrName>style.rotation</p:attrName>
                                        </p:attrNameLst>
                                      </p:cBhvr>
                                      <p:tavLst>
                                        <p:tav tm="0">
                                          <p:val>
                                            <p:fltVal val="90"/>
                                          </p:val>
                                        </p:tav>
                                        <p:tav tm="100000">
                                          <p:val>
                                            <p:fltVal val="0"/>
                                          </p:val>
                                        </p:tav>
                                      </p:tavLst>
                                    </p:anim>
                                    <p:animEffect transition="in" filter="fade">
                                      <p:cBhvr>
                                        <p:cTn id="10" dur="2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2000" fill="hold"/>
                                        <p:tgtEl>
                                          <p:spTgt spid="8"/>
                                        </p:tgtEl>
                                        <p:attrNameLst>
                                          <p:attrName>ppt_w</p:attrName>
                                        </p:attrNameLst>
                                      </p:cBhvr>
                                      <p:tavLst>
                                        <p:tav tm="0">
                                          <p:val>
                                            <p:fltVal val="0"/>
                                          </p:val>
                                        </p:tav>
                                        <p:tav tm="100000">
                                          <p:val>
                                            <p:strVal val="#ppt_w"/>
                                          </p:val>
                                        </p:tav>
                                      </p:tavLst>
                                    </p:anim>
                                    <p:anim calcmode="lin" valueType="num">
                                      <p:cBhvr>
                                        <p:cTn id="14" dur="2000" fill="hold"/>
                                        <p:tgtEl>
                                          <p:spTgt spid="8"/>
                                        </p:tgtEl>
                                        <p:attrNameLst>
                                          <p:attrName>ppt_h</p:attrName>
                                        </p:attrNameLst>
                                      </p:cBhvr>
                                      <p:tavLst>
                                        <p:tav tm="0">
                                          <p:val>
                                            <p:fltVal val="0"/>
                                          </p:val>
                                        </p:tav>
                                        <p:tav tm="100000">
                                          <p:val>
                                            <p:strVal val="#ppt_h"/>
                                          </p:val>
                                        </p:tav>
                                      </p:tavLst>
                                    </p:anim>
                                    <p:anim calcmode="lin" valueType="num">
                                      <p:cBhvr>
                                        <p:cTn id="15" dur="2000" fill="hold"/>
                                        <p:tgtEl>
                                          <p:spTgt spid="8"/>
                                        </p:tgtEl>
                                        <p:attrNameLst>
                                          <p:attrName>style.rotation</p:attrName>
                                        </p:attrNameLst>
                                      </p:cBhvr>
                                      <p:tavLst>
                                        <p:tav tm="0">
                                          <p:val>
                                            <p:fltVal val="90"/>
                                          </p:val>
                                        </p:tav>
                                        <p:tav tm="100000">
                                          <p:val>
                                            <p:fltVal val="0"/>
                                          </p:val>
                                        </p:tav>
                                      </p:tavLst>
                                    </p:anim>
                                    <p:animEffect transition="in" filter="fade">
                                      <p:cBhvr>
                                        <p:cTn id="16" dur="2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right)">
                                      <p:cBhvr>
                                        <p:cTn id="21"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990600"/>
                <a:ext cx="8229600" cy="5257800"/>
              </a:xfrm>
            </p:spPr>
            <p:txBody>
              <a:bodyPr/>
              <a:lstStyle/>
              <a:p>
                <a:r>
                  <a:rPr lang="en-US"/>
                  <a:t>Hệ mã RSA</a:t>
                </a:r>
              </a:p>
              <a:p>
                <a:pPr lvl="1"/>
                <a:r>
                  <a:rPr lang="en-US"/>
                  <a:t>Tính </a:t>
                </a:r>
                <a14:m>
                  <m:oMath xmlns:m="http://schemas.openxmlformats.org/officeDocument/2006/math">
                    <m:r>
                      <a:rPr lang="en-US" b="0" i="1" smtClean="0">
                        <a:latin typeface="Cambria Math" panose="02040503050406030204" pitchFamily="18" charset="0"/>
                      </a:rPr>
                      <m:t>𝑑</m:t>
                    </m:r>
                  </m:oMath>
                </a14:m>
                <a:r>
                  <a:rPr lang="en-US"/>
                  <a:t>? Thuật toán euclide mở rộng</a:t>
                </a:r>
              </a:p>
              <a:p>
                <a:pPr lvl="1"/>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990600"/>
                <a:ext cx="8229600" cy="5257800"/>
              </a:xfrm>
              <a:blipFill>
                <a:blip r:embed="rId3"/>
                <a:stretch>
                  <a:fillRect l="-1704" t="-1508"/>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DF78284D-5FDC-4396-97E9-EA2DB91CCBAD}" type="slidenum">
              <a:rPr lang="en-US" altLang="vi-VN" smtClean="0"/>
              <a:pPr/>
              <a:t>28</a:t>
            </a:fld>
            <a:endParaRPr lang="en-US" altLang="vi-VN"/>
          </a:p>
        </p:txBody>
      </p:sp>
      <mc:AlternateContent xmlns:mc="http://schemas.openxmlformats.org/markup-compatibility/2006" xmlns:a14="http://schemas.microsoft.com/office/drawing/2010/main">
        <mc:Choice Requires="a14">
          <p:sp>
            <p:nvSpPr>
              <p:cNvPr id="5" name="Rectangle 4"/>
              <p:cNvSpPr/>
              <p:nvPr/>
            </p:nvSpPr>
            <p:spPr>
              <a:xfrm>
                <a:off x="1716314" y="2057400"/>
                <a:ext cx="5711372" cy="461665"/>
              </a:xfrm>
              <a:prstGeom prst="rect">
                <a:avLst/>
              </a:prstGeom>
            </p:spPr>
            <p:txBody>
              <a:bodyPr wrap="none">
                <a:spAutoFit/>
              </a:bodyPr>
              <a:lstStyle/>
              <a:p>
                <a:r>
                  <a:rPr lang="vi-VN" sz="2400" dirty="0">
                    <a:solidFill>
                      <a:schemeClr val="tx1"/>
                    </a:solidFill>
                  </a:rPr>
                  <a:t>d = e</a:t>
                </a:r>
                <a:r>
                  <a:rPr lang="vi-VN" sz="2400" baseline="30000" dirty="0">
                    <a:solidFill>
                      <a:schemeClr val="tx1"/>
                    </a:solidFill>
                  </a:rPr>
                  <a:t>-1</a:t>
                </a:r>
                <a:r>
                  <a:rPr lang="vi-VN" sz="2400" dirty="0">
                    <a:solidFill>
                      <a:schemeClr val="tx1"/>
                    </a:solidFill>
                  </a:rPr>
                  <a:t> (mod </a:t>
                </a:r>
                <a14:m>
                  <m:oMath xmlns:m="http://schemas.openxmlformats.org/officeDocument/2006/math">
                    <m:r>
                      <m:rPr>
                        <m:sty m:val="p"/>
                      </m:rPr>
                      <a:rPr lang="vi-VN" sz="2400" b="0" i="1">
                        <a:solidFill>
                          <a:schemeClr val="tx1"/>
                        </a:solidFill>
                        <a:latin typeface="Cambria Math" panose="02040503050406030204" pitchFamily="18" charset="0"/>
                      </a:rPr>
                      <m:t>ϕ</m:t>
                    </m:r>
                    <m:d>
                      <m:dPr>
                        <m:ctrlPr>
                          <a:rPr lang="vi-VN" sz="2400" i="1">
                            <a:solidFill>
                              <a:schemeClr val="tx1"/>
                            </a:solidFill>
                            <a:latin typeface="Cambria Math"/>
                          </a:rPr>
                        </m:ctrlPr>
                      </m:dPr>
                      <m:e>
                        <m:r>
                          <m:rPr>
                            <m:sty m:val="p"/>
                          </m:rPr>
                          <a:rPr lang="vi-VN" sz="2400" b="0" i="1">
                            <a:solidFill>
                              <a:schemeClr val="tx1"/>
                            </a:solidFill>
                            <a:latin typeface="Cambria Math" panose="02040503050406030204" pitchFamily="18" charset="0"/>
                          </a:rPr>
                          <m:t>n</m:t>
                        </m:r>
                      </m:e>
                    </m:d>
                  </m:oMath>
                </a14:m>
                <a:r>
                  <a:rPr lang="vi-VN" sz="2400" dirty="0">
                    <a:solidFill>
                      <a:schemeClr val="tx1"/>
                    </a:solidFill>
                  </a:rPr>
                  <a:t>)  ↔ </a:t>
                </a:r>
                <a:r>
                  <a:rPr lang="vi-VN" sz="2400" dirty="0"/>
                  <a:t>d.e = 1 mod </a:t>
                </a:r>
                <a14:m>
                  <m:oMath xmlns:m="http://schemas.openxmlformats.org/officeDocument/2006/math">
                    <m:r>
                      <m:rPr>
                        <m:sty m:val="p"/>
                      </m:rPr>
                      <a:rPr lang="vi-VN" sz="2400" i="1">
                        <a:latin typeface="Cambria Math" panose="02040503050406030204" pitchFamily="18" charset="0"/>
                      </a:rPr>
                      <m:t>ϕ</m:t>
                    </m:r>
                    <m:d>
                      <m:dPr>
                        <m:ctrlPr>
                          <a:rPr lang="vi-VN" sz="2400" i="1">
                            <a:latin typeface="Cambria Math"/>
                          </a:rPr>
                        </m:ctrlPr>
                      </m:dPr>
                      <m:e>
                        <m:r>
                          <m:rPr>
                            <m:sty m:val="p"/>
                          </m:rPr>
                          <a:rPr lang="vi-VN" sz="2400" i="1">
                            <a:latin typeface="Cambria Math" panose="02040503050406030204" pitchFamily="18" charset="0"/>
                          </a:rPr>
                          <m:t>n</m:t>
                        </m:r>
                      </m:e>
                    </m:d>
                  </m:oMath>
                </a14:m>
                <a:endParaRPr lang="en-US" sz="2400"/>
              </a:p>
            </p:txBody>
          </p:sp>
        </mc:Choice>
        <mc:Fallback xmlns="">
          <p:sp>
            <p:nvSpPr>
              <p:cNvPr id="5" name="Rectangle 4"/>
              <p:cNvSpPr>
                <a:spLocks noRot="1" noChangeAspect="1" noMove="1" noResize="1" noEditPoints="1" noAdjustHandles="1" noChangeArrowheads="1" noChangeShapeType="1" noTextEdit="1"/>
              </p:cNvSpPr>
              <p:nvPr/>
            </p:nvSpPr>
            <p:spPr>
              <a:xfrm>
                <a:off x="1716314" y="2057400"/>
                <a:ext cx="5711372" cy="461665"/>
              </a:xfrm>
              <a:prstGeom prst="rect">
                <a:avLst/>
              </a:prstGeom>
              <a:blipFill>
                <a:blip r:embed="rId4"/>
                <a:stretch>
                  <a:fillRect l="-1709" t="-9333" b="-30667"/>
                </a:stretch>
              </a:blipFill>
            </p:spPr>
            <p:txBody>
              <a:bodyPr/>
              <a:lstStyle/>
              <a:p>
                <a:r>
                  <a:rPr lang="en-US">
                    <a:noFill/>
                  </a:rPr>
                  <a:t> </a:t>
                </a:r>
              </a:p>
            </p:txBody>
          </p:sp>
        </mc:Fallback>
      </mc:AlternateContent>
      <p:sp>
        <p:nvSpPr>
          <p:cNvPr id="6" name="Rectangle 5"/>
          <p:cNvSpPr/>
          <p:nvPr/>
        </p:nvSpPr>
        <p:spPr>
          <a:xfrm>
            <a:off x="381000" y="2671465"/>
            <a:ext cx="5029200" cy="1323439"/>
          </a:xfrm>
          <a:prstGeom prst="rect">
            <a:avLst/>
          </a:prstGeom>
        </p:spPr>
        <p:txBody>
          <a:bodyPr wrap="square">
            <a:spAutoFit/>
          </a:bodyPr>
          <a:lstStyle/>
          <a:p>
            <a:pPr algn="just"/>
            <a:r>
              <a:rPr lang="en-US" sz="2000"/>
              <a:t>Tìm nghịch đảo của 550 mod 1759 (550</a:t>
            </a:r>
            <a:r>
              <a:rPr lang="en-US" sz="2000" baseline="30000"/>
              <a:t>-1</a:t>
            </a:r>
            <a:r>
              <a:rPr lang="en-US" sz="2000"/>
              <a:t>) </a:t>
            </a:r>
          </a:p>
          <a:p>
            <a:pPr algn="just"/>
            <a:r>
              <a:rPr lang="en-US" sz="2000">
                <a:sym typeface="Wingdings" panose="05000000000000000000" pitchFamily="2" charset="2"/>
              </a:rPr>
              <a:t> Tìm x: 550*x=1 mod (1759)</a:t>
            </a:r>
            <a:endParaRPr lang="en-US" sz="2000"/>
          </a:p>
          <a:p>
            <a:pPr algn="just">
              <a:buFont typeface="Wingdings" panose="05000000000000000000" pitchFamily="2" charset="2"/>
              <a:buChar char="ó"/>
            </a:pPr>
            <a:r>
              <a:rPr lang="en-US" sz="2000">
                <a:sym typeface="Wingdings" panose="05000000000000000000" pitchFamily="2" charset="2"/>
              </a:rPr>
              <a:t> giải phương trình 550x+1759y=1</a:t>
            </a:r>
          </a:p>
          <a:p>
            <a:pPr algn="just">
              <a:buFont typeface="Wingdings" panose="05000000000000000000" pitchFamily="2" charset="2"/>
              <a:buChar char="ó"/>
            </a:pPr>
            <a:r>
              <a:rPr lang="en-US" sz="2000">
                <a:sym typeface="Wingdings" panose="05000000000000000000" pitchFamily="2" charset="2"/>
              </a:rPr>
              <a:t> Tổng quát: 550x+1759y=r</a:t>
            </a:r>
          </a:p>
        </p:txBody>
      </p:sp>
      <mc:AlternateContent xmlns:mc="http://schemas.openxmlformats.org/markup-compatibility/2006" xmlns:a14="http://schemas.microsoft.com/office/drawing/2010/main">
        <mc:Choice Requires="a14">
          <p:sp>
            <p:nvSpPr>
              <p:cNvPr id="8" name="TextBox 7"/>
              <p:cNvSpPr txBox="1"/>
              <p:nvPr/>
            </p:nvSpPr>
            <p:spPr>
              <a:xfrm>
                <a:off x="945293" y="4287690"/>
                <a:ext cx="2560701" cy="147732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400" i="1" smtClean="0">
                              <a:latin typeface="Cambria Math"/>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𝑖</m:t>
                          </m:r>
                          <m:r>
                            <a:rPr lang="en-US" sz="2400" b="0" i="1" smtClean="0">
                              <a:latin typeface="Cambria Math" panose="02040503050406030204" pitchFamily="18" charset="0"/>
                            </a:rPr>
                            <m:t>−2</m:t>
                          </m:r>
                        </m:sub>
                      </m:sSub>
                      <m:r>
                        <a:rPr lang="en-US" sz="2400" b="0" i="1" smtClean="0">
                          <a:latin typeface="Cambria Math" panose="02040503050406030204" pitchFamily="18" charset="0"/>
                        </a:rPr>
                        <m:t> </m:t>
                      </m:r>
                      <m:r>
                        <a:rPr lang="en-US" sz="2400" b="0" i="1" smtClean="0">
                          <a:latin typeface="Cambria Math" panose="02040503050406030204" pitchFamily="18" charset="0"/>
                        </a:rPr>
                        <m:t>𝑚𝑜𝑑</m:t>
                      </m:r>
                      <m:r>
                        <a:rPr lang="en-US" sz="2400" b="0" i="1" smtClean="0">
                          <a:latin typeface="Cambria Math" panose="02040503050406030204" pitchFamily="18" charset="0"/>
                        </a:rPr>
                        <m:t> </m:t>
                      </m:r>
                      <m:sSub>
                        <m:sSubPr>
                          <m:ctrlPr>
                            <a:rPr lang="en-US" sz="2400" b="0" i="1" smtClean="0">
                              <a:latin typeface="Cambria Math"/>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oMath>
                  </m:oMathPara>
                </a14:m>
                <a:endParaRPr lang="en-US" sz="2400" b="0"/>
              </a:p>
              <a:p>
                <a:pPr/>
                <a14:m>
                  <m:oMathPara xmlns:m="http://schemas.openxmlformats.org/officeDocument/2006/math">
                    <m:oMathParaPr>
                      <m:jc m:val="left"/>
                    </m:oMathParaPr>
                    <m:oMath xmlns:m="http://schemas.openxmlformats.org/officeDocument/2006/math">
                      <m:sSub>
                        <m:sSubPr>
                          <m:ctrlPr>
                            <a:rPr lang="en-US" sz="2400" i="1" smtClean="0">
                              <a:latin typeface="Cambria Math"/>
                            </a:rPr>
                          </m:ctrlPr>
                        </m:sSubPr>
                        <m:e>
                          <m:r>
                            <a:rPr lang="en-US" sz="2400" b="0" i="1" smtClean="0">
                              <a:latin typeface="Cambria Math" panose="02040503050406030204" pitchFamily="18" charset="0"/>
                            </a:rPr>
                            <m:t>𝑞</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d>
                        <m:dPr>
                          <m:begChr m:val="["/>
                          <m:endChr m:val="]"/>
                          <m:ctrlPr>
                            <a:rPr lang="en-US" sz="2400" i="1" smtClean="0">
                              <a:latin typeface="Cambria Math"/>
                            </a:rPr>
                          </m:ctrlPr>
                        </m:dPr>
                        <m:e>
                          <m:sSub>
                            <m:sSubPr>
                              <m:ctrlPr>
                                <a:rPr lang="en-US" sz="2400" i="1" smtClean="0">
                                  <a:latin typeface="Cambria Math"/>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𝑖</m:t>
                              </m:r>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i="1">
                                  <a:latin typeface="Cambria Math"/>
                                </a:rPr>
                              </m:ctrlPr>
                            </m:sSubPr>
                            <m:e>
                              <m:r>
                                <a:rPr lang="en-US" sz="2400" i="1">
                                  <a:latin typeface="Cambria Math" panose="02040503050406030204" pitchFamily="18" charset="0"/>
                                </a:rPr>
                                <m:t>𝑟</m:t>
                              </m:r>
                            </m:e>
                            <m:sub>
                              <m:r>
                                <a:rPr lang="en-US" sz="2400" i="1">
                                  <a:latin typeface="Cambria Math" panose="02040503050406030204" pitchFamily="18" charset="0"/>
                                </a:rPr>
                                <m:t>𝑖</m:t>
                              </m:r>
                              <m:r>
                                <a:rPr lang="en-US" sz="2400" i="1">
                                  <a:latin typeface="Cambria Math" panose="02040503050406030204" pitchFamily="18" charset="0"/>
                                </a:rPr>
                                <m:t>−1</m:t>
                              </m:r>
                            </m:sub>
                          </m:sSub>
                        </m:e>
                      </m:d>
                    </m:oMath>
                  </m:oMathPara>
                </a14:m>
                <a:endParaRPr lang="en-US" sz="2400"/>
              </a:p>
              <a:p>
                <a:pPr/>
                <a14:m>
                  <m:oMathPara xmlns:m="http://schemas.openxmlformats.org/officeDocument/2006/math">
                    <m:oMathParaPr>
                      <m:jc m:val="left"/>
                    </m:oMathParaPr>
                    <m:oMath xmlns:m="http://schemas.openxmlformats.org/officeDocument/2006/math">
                      <m:sSub>
                        <m:sSubPr>
                          <m:ctrlPr>
                            <a:rPr lang="en-US" sz="2400" i="1" smtClean="0">
                              <a:latin typeface="Cambria Math"/>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a:rPr>
                          </m:ctrlPr>
                        </m:sSubPr>
                        <m:e>
                          <m:r>
                            <a:rPr lang="en-US" sz="2400" b="0" i="1" smtClean="0">
                              <a:latin typeface="Cambria Math" panose="02040503050406030204" pitchFamily="18" charset="0"/>
                            </a:rPr>
                            <m:t>𝑞</m:t>
                          </m:r>
                        </m:e>
                        <m:sub>
                          <m:r>
                            <a:rPr lang="en-US" sz="2400" b="0" i="1" smtClean="0">
                              <a:latin typeface="Cambria Math" panose="02040503050406030204" pitchFamily="18" charset="0"/>
                            </a:rPr>
                            <m:t>𝑖</m:t>
                          </m:r>
                        </m:sub>
                      </m:sSub>
                      <m:sSub>
                        <m:sSubPr>
                          <m:ctrlPr>
                            <a:rPr lang="en-US" sz="2400" b="0" i="1" smtClean="0">
                              <a:latin typeface="Cambria Math"/>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oMath>
                  </m:oMathPara>
                </a14:m>
                <a:endParaRPr lang="en-US" sz="2400" b="0"/>
              </a:p>
              <a:p>
                <a:pPr/>
                <a14:m>
                  <m:oMathPara xmlns:m="http://schemas.openxmlformats.org/officeDocument/2006/math">
                    <m:oMathParaPr>
                      <m:jc m:val="left"/>
                    </m:oMathParaPr>
                    <m:oMath xmlns:m="http://schemas.openxmlformats.org/officeDocument/2006/math">
                      <m:sSub>
                        <m:sSubPr>
                          <m:ctrlPr>
                            <a:rPr lang="en-US" sz="2400" i="1">
                              <a:latin typeface="Cambria Math"/>
                            </a:rPr>
                          </m:ctrlPr>
                        </m:sSubPr>
                        <m:e>
                          <m:r>
                            <a:rPr lang="en-US" sz="2400" b="0" i="1" smtClean="0">
                              <a:latin typeface="Cambria Math" panose="02040503050406030204" pitchFamily="18" charset="0"/>
                            </a:rPr>
                            <m:t>𝑦</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a:rPr>
                          </m:ctrlPr>
                        </m:sSubPr>
                        <m:e>
                          <m:r>
                            <a:rPr lang="en-US" sz="2400" b="0" i="1" smtClean="0">
                              <a:latin typeface="Cambria Math" panose="02040503050406030204" pitchFamily="18" charset="0"/>
                            </a:rPr>
                            <m:t>𝑦</m:t>
                          </m:r>
                        </m:e>
                        <m:sub>
                          <m:r>
                            <a:rPr lang="en-US" sz="2400" i="1">
                              <a:latin typeface="Cambria Math" panose="02040503050406030204" pitchFamily="18" charset="0"/>
                            </a:rPr>
                            <m:t>𝑖</m:t>
                          </m:r>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a:rPr>
                          </m:ctrlPr>
                        </m:sSubPr>
                        <m:e>
                          <m:r>
                            <a:rPr lang="en-US" sz="2400" i="1">
                              <a:latin typeface="Cambria Math" panose="02040503050406030204" pitchFamily="18" charset="0"/>
                            </a:rPr>
                            <m:t>𝑞</m:t>
                          </m:r>
                        </m:e>
                        <m:sub>
                          <m:r>
                            <a:rPr lang="en-US" sz="2400" i="1">
                              <a:latin typeface="Cambria Math" panose="02040503050406030204" pitchFamily="18" charset="0"/>
                            </a:rPr>
                            <m:t>𝑖</m:t>
                          </m:r>
                        </m:sub>
                      </m:sSub>
                      <m:sSub>
                        <m:sSubPr>
                          <m:ctrlPr>
                            <a:rPr lang="en-US" sz="2400" i="1">
                              <a:latin typeface="Cambria Math"/>
                            </a:rPr>
                          </m:ctrlPr>
                        </m:sSubPr>
                        <m:e>
                          <m:r>
                            <a:rPr lang="en-US" sz="2400" b="0" i="1" smtClean="0">
                              <a:latin typeface="Cambria Math" panose="02040503050406030204" pitchFamily="18" charset="0"/>
                            </a:rPr>
                            <m:t>𝑦</m:t>
                          </m:r>
                        </m:e>
                        <m:sub>
                          <m:r>
                            <a:rPr lang="en-US" sz="2400" i="1">
                              <a:latin typeface="Cambria Math" panose="02040503050406030204" pitchFamily="18" charset="0"/>
                            </a:rPr>
                            <m:t>𝑖</m:t>
                          </m:r>
                          <m:r>
                            <a:rPr lang="en-US" sz="2400" i="1">
                              <a:latin typeface="Cambria Math" panose="02040503050406030204" pitchFamily="18" charset="0"/>
                            </a:rPr>
                            <m:t>−1</m:t>
                          </m:r>
                        </m:sub>
                      </m:sSub>
                    </m:oMath>
                  </m:oMathPara>
                </a14:m>
                <a:endParaRPr lang="en-US" sz="2400"/>
              </a:p>
            </p:txBody>
          </p:sp>
        </mc:Choice>
        <mc:Fallback xmlns="">
          <p:sp>
            <p:nvSpPr>
              <p:cNvPr id="8" name="TextBox 7"/>
              <p:cNvSpPr txBox="1">
                <a:spLocks noRot="1" noChangeAspect="1" noMove="1" noResize="1" noEditPoints="1" noAdjustHandles="1" noChangeArrowheads="1" noChangeShapeType="1" noTextEdit="1"/>
              </p:cNvSpPr>
              <p:nvPr/>
            </p:nvSpPr>
            <p:spPr>
              <a:xfrm>
                <a:off x="945293" y="4287690"/>
                <a:ext cx="2560701" cy="1477328"/>
              </a:xfrm>
              <a:prstGeom prst="rect">
                <a:avLst/>
              </a:prstGeom>
              <a:blipFill>
                <a:blip r:embed="rId5"/>
                <a:stretch>
                  <a:fillRect l="-4286" b="-6173"/>
                </a:stretch>
              </a:blipFill>
            </p:spPr>
            <p:txBody>
              <a:bodyPr/>
              <a:lstStyle/>
              <a:p>
                <a:r>
                  <a:rPr lang="en-US">
                    <a:noFill/>
                  </a:rPr>
                  <a:t> </a:t>
                </a:r>
              </a:p>
            </p:txBody>
          </p:sp>
        </mc:Fallback>
      </mc:AlternateContent>
      <p:graphicFrame>
        <p:nvGraphicFramePr>
          <p:cNvPr id="9" name="Table 8"/>
          <p:cNvGraphicFramePr>
            <a:graphicFrameLocks noGrp="1"/>
          </p:cNvGraphicFramePr>
          <p:nvPr>
            <p:extLst>
              <p:ext uri="{D42A27DB-BD31-4B8C-83A1-F6EECF244321}">
                <p14:modId xmlns:p14="http://schemas.microsoft.com/office/powerpoint/2010/main" val="3869800852"/>
              </p:ext>
            </p:extLst>
          </p:nvPr>
        </p:nvGraphicFramePr>
        <p:xfrm>
          <a:off x="4572000" y="3200400"/>
          <a:ext cx="4191000" cy="2926080"/>
        </p:xfrm>
        <a:graphic>
          <a:graphicData uri="http://schemas.openxmlformats.org/drawingml/2006/table">
            <a:tbl>
              <a:tblPr firstRow="1" bandRow="1">
                <a:tableStyleId>{5C22544A-7EE6-4342-B048-85BDC9FD1C3A}</a:tableStyleId>
              </a:tblPr>
              <a:tblGrid>
                <a:gridCol w="693860">
                  <a:extLst>
                    <a:ext uri="{9D8B030D-6E8A-4147-A177-3AD203B41FA5}">
                      <a16:colId xmlns="" xmlns:a16="http://schemas.microsoft.com/office/drawing/2014/main" val="2290301874"/>
                    </a:ext>
                  </a:extLst>
                </a:gridCol>
                <a:gridCol w="693860">
                  <a:extLst>
                    <a:ext uri="{9D8B030D-6E8A-4147-A177-3AD203B41FA5}">
                      <a16:colId xmlns="" xmlns:a16="http://schemas.microsoft.com/office/drawing/2014/main" val="1658614206"/>
                    </a:ext>
                  </a:extLst>
                </a:gridCol>
                <a:gridCol w="578217">
                  <a:extLst>
                    <a:ext uri="{9D8B030D-6E8A-4147-A177-3AD203B41FA5}">
                      <a16:colId xmlns="" xmlns:a16="http://schemas.microsoft.com/office/drawing/2014/main" val="1995670904"/>
                    </a:ext>
                  </a:extLst>
                </a:gridCol>
                <a:gridCol w="1156433">
                  <a:extLst>
                    <a:ext uri="{9D8B030D-6E8A-4147-A177-3AD203B41FA5}">
                      <a16:colId xmlns="" xmlns:a16="http://schemas.microsoft.com/office/drawing/2014/main" val="2837995193"/>
                    </a:ext>
                  </a:extLst>
                </a:gridCol>
                <a:gridCol w="1068630">
                  <a:extLst>
                    <a:ext uri="{9D8B030D-6E8A-4147-A177-3AD203B41FA5}">
                      <a16:colId xmlns="" xmlns:a16="http://schemas.microsoft.com/office/drawing/2014/main" val="3669153742"/>
                    </a:ext>
                  </a:extLst>
                </a:gridCol>
              </a:tblGrid>
              <a:tr h="318280">
                <a:tc>
                  <a:txBody>
                    <a:bodyPr/>
                    <a:lstStyle/>
                    <a:p>
                      <a:pPr algn="ctr"/>
                      <a:r>
                        <a:rPr lang="en-US" sz="1800">
                          <a:solidFill>
                            <a:schemeClr val="tx1"/>
                          </a:solidFill>
                          <a:latin typeface="Arial" panose="020B0604020202020204" pitchFamily="34" charset="0"/>
                          <a:cs typeface="Arial" panose="020B0604020202020204" pitchFamily="34" charset="0"/>
                        </a:rPr>
                        <a:t>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a:solidFill>
                            <a:schemeClr val="tx1"/>
                          </a:solidFill>
                          <a:latin typeface="Arial" panose="020B0604020202020204" pitchFamily="34" charset="0"/>
                          <a:cs typeface="Arial" panose="020B0604020202020204" pitchFamily="34" charset="0"/>
                        </a:rPr>
                        <a:t>ri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lang="en-US" sz="1800">
                          <a:solidFill>
                            <a:schemeClr val="tx1"/>
                          </a:solidFill>
                          <a:latin typeface="Arial" panose="020B0604020202020204" pitchFamily="34" charset="0"/>
                          <a:cs typeface="Arial" panose="020B0604020202020204" pitchFamily="34" charset="0"/>
                        </a:rPr>
                        <a:t>qi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lang="en-US" sz="1800">
                          <a:solidFill>
                            <a:schemeClr val="tx1"/>
                          </a:solidFill>
                          <a:latin typeface="Arial" panose="020B0604020202020204" pitchFamily="34" charset="0"/>
                          <a:cs typeface="Arial" panose="020B0604020202020204" pitchFamily="34" charset="0"/>
                        </a:rPr>
                        <a:t>yi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a:solidFill>
                            <a:schemeClr val="tx1"/>
                          </a:solidFill>
                          <a:latin typeface="Arial" panose="020B0604020202020204" pitchFamily="34" charset="0"/>
                          <a:cs typeface="Arial" panose="020B0604020202020204" pitchFamily="34" charset="0"/>
                        </a:rPr>
                        <a:t>xi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3012994488"/>
                  </a:ext>
                </a:extLst>
              </a:tr>
              <a:tr h="318280">
                <a:tc>
                  <a:txBody>
                    <a:bodyPr/>
                    <a:lstStyle/>
                    <a:p>
                      <a:pPr algn="ctr"/>
                      <a:r>
                        <a:rPr lang="en-US" sz="1800">
                          <a:solidFill>
                            <a:schemeClr val="tx1"/>
                          </a:solidFill>
                          <a:latin typeface="Arial" panose="020B0604020202020204" pitchFamily="34" charset="0"/>
                          <a:cs typeface="Arial" panose="020B0604020202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1800">
                          <a:solidFill>
                            <a:schemeClr val="tx1"/>
                          </a:solidFill>
                          <a:latin typeface="Arial" panose="020B0604020202020204" pitchFamily="34" charset="0"/>
                          <a:cs typeface="Arial" panose="020B0604020202020204" pitchFamily="34" charset="0"/>
                        </a:rPr>
                        <a:t>1759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endParaRPr lang="en-US" sz="180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1800">
                          <a:solidFill>
                            <a:schemeClr val="tx1"/>
                          </a:solidFill>
                          <a:latin typeface="Arial" panose="020B0604020202020204" pitchFamily="34" charset="0"/>
                          <a:cs typeface="Arial" panose="020B0604020202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1800">
                          <a:solidFill>
                            <a:schemeClr val="tx1"/>
                          </a:solidFill>
                          <a:latin typeface="Arial" panose="020B0604020202020204" pitchFamily="34" charset="0"/>
                          <a:cs typeface="Arial" panose="020B0604020202020204" pitchFamily="34"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 xmlns:a16="http://schemas.microsoft.com/office/drawing/2014/main" val="3011104638"/>
                  </a:ext>
                </a:extLst>
              </a:tr>
              <a:tr h="318280">
                <a:tc>
                  <a:txBody>
                    <a:bodyPr/>
                    <a:lstStyle/>
                    <a:p>
                      <a:pPr algn="ctr"/>
                      <a:r>
                        <a:rPr lang="en-US" sz="1800">
                          <a:solidFill>
                            <a:schemeClr val="tx1"/>
                          </a:solidFill>
                          <a:latin typeface="Arial" panose="020B0604020202020204" pitchFamily="34" charset="0"/>
                          <a:cs typeface="Arial" panose="020B0604020202020204" pitchFamily="34"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1800">
                          <a:solidFill>
                            <a:schemeClr val="tx1"/>
                          </a:solidFill>
                          <a:latin typeface="Arial" panose="020B0604020202020204" pitchFamily="34" charset="0"/>
                          <a:cs typeface="Arial" panose="020B0604020202020204" pitchFamily="34" charset="0"/>
                        </a:rPr>
                        <a:t>550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endParaRPr lang="en-US" sz="180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1800">
                          <a:solidFill>
                            <a:schemeClr val="tx1"/>
                          </a:solidFill>
                          <a:latin typeface="Arial" panose="020B0604020202020204" pitchFamily="34" charset="0"/>
                          <a:cs typeface="Arial" panose="020B0604020202020204" pitchFamily="34"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1800">
                          <a:solidFill>
                            <a:schemeClr val="tx1"/>
                          </a:solidFill>
                          <a:latin typeface="Arial" panose="020B0604020202020204" pitchFamily="34" charset="0"/>
                          <a:cs typeface="Arial" panose="020B0604020202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 xmlns:a16="http://schemas.microsoft.com/office/drawing/2014/main" val="1244283418"/>
                  </a:ext>
                </a:extLst>
              </a:tr>
              <a:tr h="318280">
                <a:tc>
                  <a:txBody>
                    <a:bodyPr/>
                    <a:lstStyle/>
                    <a:p>
                      <a:pPr algn="ctr"/>
                      <a:r>
                        <a:rPr lang="en-US" sz="1800">
                          <a:solidFill>
                            <a:schemeClr val="tx1"/>
                          </a:solidFill>
                          <a:latin typeface="Arial" panose="020B0604020202020204" pitchFamily="34" charset="0"/>
                          <a:cs typeface="Arial" panose="020B0604020202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a:solidFill>
                            <a:schemeClr val="tx1"/>
                          </a:solidFill>
                          <a:latin typeface="Arial" panose="020B0604020202020204" pitchFamily="34" charset="0"/>
                          <a:cs typeface="Arial" panose="020B0604020202020204" pitchFamily="34" charset="0"/>
                        </a:rPr>
                        <a:t>109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lang="en-US" sz="1800">
                          <a:solidFill>
                            <a:schemeClr val="tx1"/>
                          </a:solidFill>
                          <a:latin typeface="Arial" panose="020B0604020202020204" pitchFamily="34" charset="0"/>
                          <a:cs typeface="Arial" panose="020B0604020202020204" pitchFamily="34"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lang="en-US" sz="1800">
                          <a:solidFill>
                            <a:schemeClr val="tx1"/>
                          </a:solidFill>
                          <a:latin typeface="Arial" panose="020B0604020202020204" pitchFamily="34" charset="0"/>
                          <a:cs typeface="Arial" panose="020B0604020202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a:solidFill>
                            <a:schemeClr val="tx1"/>
                          </a:solidFill>
                          <a:latin typeface="Arial" panose="020B0604020202020204" pitchFamily="34" charset="0"/>
                          <a:cs typeface="Arial" panose="020B0604020202020204" pitchFamily="34"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3355785417"/>
                  </a:ext>
                </a:extLst>
              </a:tr>
              <a:tr h="318280">
                <a:tc>
                  <a:txBody>
                    <a:bodyPr/>
                    <a:lstStyle/>
                    <a:p>
                      <a:pPr algn="ctr"/>
                      <a:r>
                        <a:rPr lang="en-US" sz="1800">
                          <a:solidFill>
                            <a:schemeClr val="tx1"/>
                          </a:solidFill>
                          <a:latin typeface="Arial" panose="020B0604020202020204" pitchFamily="34" charset="0"/>
                          <a:cs typeface="Arial" panose="020B060402020202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a:solidFill>
                            <a:schemeClr val="tx1"/>
                          </a:solidFill>
                          <a:latin typeface="Arial" panose="020B0604020202020204" pitchFamily="34" charset="0"/>
                          <a:cs typeface="Arial" panose="020B0604020202020204" pitchFamily="34"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lang="en-US" sz="1800">
                          <a:solidFill>
                            <a:schemeClr val="tx1"/>
                          </a:solidFill>
                          <a:latin typeface="Arial" panose="020B0604020202020204" pitchFamily="34" charset="0"/>
                          <a:cs typeface="Arial" panose="020B0604020202020204" pitchFamily="34"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lang="en-US" sz="1800">
                          <a:solidFill>
                            <a:schemeClr val="tx1"/>
                          </a:solidFill>
                          <a:latin typeface="Arial" panose="020B0604020202020204" pitchFamily="34" charset="0"/>
                          <a:cs typeface="Arial" panose="020B0604020202020204" pitchFamily="34"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a:solidFill>
                            <a:schemeClr val="tx1"/>
                          </a:solidFill>
                          <a:latin typeface="Arial" panose="020B0604020202020204" pitchFamily="34" charset="0"/>
                          <a:cs typeface="Arial" panose="020B0604020202020204" pitchFamily="34" charset="0"/>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3488696566"/>
                  </a:ext>
                </a:extLst>
              </a:tr>
              <a:tr h="318280">
                <a:tc>
                  <a:txBody>
                    <a:bodyPr/>
                    <a:lstStyle/>
                    <a:p>
                      <a:pPr algn="ctr"/>
                      <a:r>
                        <a:rPr lang="en-US" sz="1800">
                          <a:solidFill>
                            <a:schemeClr val="tx1"/>
                          </a:solidFill>
                          <a:latin typeface="Arial" panose="020B0604020202020204" pitchFamily="34" charset="0"/>
                          <a:cs typeface="Arial" panose="020B0604020202020204" pitchFamily="34"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a:solidFill>
                            <a:schemeClr val="tx1"/>
                          </a:solidFill>
                          <a:latin typeface="Arial" panose="020B0604020202020204" pitchFamily="34" charset="0"/>
                          <a:cs typeface="Arial" panose="020B0604020202020204" pitchFamily="34"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lang="en-US" sz="1800">
                          <a:solidFill>
                            <a:schemeClr val="tx1"/>
                          </a:solidFill>
                          <a:latin typeface="Arial" panose="020B0604020202020204" pitchFamily="34" charset="0"/>
                          <a:cs typeface="Arial" panose="020B0604020202020204" pitchFamily="34"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lang="en-US" sz="1800">
                          <a:solidFill>
                            <a:schemeClr val="tx1"/>
                          </a:solidFill>
                          <a:latin typeface="Arial" panose="020B0604020202020204" pitchFamily="34" charset="0"/>
                          <a:cs typeface="Arial" panose="020B0604020202020204" pitchFamily="34" charset="0"/>
                        </a:rPr>
                        <a:t>106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a:solidFill>
                            <a:schemeClr val="tx1"/>
                          </a:solidFill>
                          <a:latin typeface="Arial" panose="020B0604020202020204" pitchFamily="34" charset="0"/>
                          <a:cs typeface="Arial" panose="020B0604020202020204" pitchFamily="34" charset="0"/>
                        </a:rPr>
                        <a:t>-339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2914115441"/>
                  </a:ext>
                </a:extLst>
              </a:tr>
              <a:tr h="318280">
                <a:tc>
                  <a:txBody>
                    <a:bodyPr/>
                    <a:lstStyle/>
                    <a:p>
                      <a:pPr algn="ctr"/>
                      <a:r>
                        <a:rPr lang="en-US" sz="1800">
                          <a:solidFill>
                            <a:schemeClr val="tx1"/>
                          </a:solidFill>
                          <a:latin typeface="Arial" panose="020B0604020202020204" pitchFamily="34" charset="0"/>
                          <a:cs typeface="Arial" panose="020B0604020202020204" pitchFamily="34"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a:solidFill>
                            <a:schemeClr val="tx1"/>
                          </a:solidFill>
                          <a:latin typeface="Arial" panose="020B0604020202020204" pitchFamily="34" charset="0"/>
                          <a:cs typeface="Arial" panose="020B0604020202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lang="en-US" sz="1800">
                          <a:solidFill>
                            <a:schemeClr val="tx1"/>
                          </a:solidFill>
                          <a:latin typeface="Arial" panose="020B0604020202020204" pitchFamily="34" charset="0"/>
                          <a:cs typeface="Arial" panose="020B0604020202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lang="en-US" sz="1800">
                          <a:solidFill>
                            <a:schemeClr val="tx1"/>
                          </a:solidFill>
                          <a:latin typeface="Arial" panose="020B0604020202020204" pitchFamily="34" charset="0"/>
                          <a:cs typeface="Arial" panose="020B0604020202020204" pitchFamily="34" charset="0"/>
                        </a:rPr>
                        <a:t>-111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1">
                          <a:solidFill>
                            <a:srgbClr val="FF0000"/>
                          </a:solidFill>
                          <a:latin typeface="Arial" panose="020B0604020202020204" pitchFamily="34" charset="0"/>
                          <a:cs typeface="Arial" panose="020B0604020202020204" pitchFamily="34" charset="0"/>
                        </a:rPr>
                        <a:t>355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2524793125"/>
                  </a:ext>
                </a:extLst>
              </a:tr>
              <a:tr h="318280">
                <a:tc>
                  <a:txBody>
                    <a:bodyPr/>
                    <a:lstStyle/>
                    <a:p>
                      <a:pPr algn="ctr"/>
                      <a:r>
                        <a:rPr lang="en-US" sz="1800">
                          <a:solidFill>
                            <a:schemeClr val="tx1"/>
                          </a:solidFill>
                          <a:latin typeface="Arial" panose="020B0604020202020204" pitchFamily="34" charset="0"/>
                          <a:cs typeface="Arial" panose="020B0604020202020204" pitchFamily="34"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a:solidFill>
                            <a:schemeClr val="tx1"/>
                          </a:solidFill>
                          <a:latin typeface="Arial" panose="020B0604020202020204" pitchFamily="34" charset="0"/>
                          <a:cs typeface="Arial" panose="020B0604020202020204" pitchFamily="34"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lang="en-US" sz="1800">
                          <a:solidFill>
                            <a:schemeClr val="tx1"/>
                          </a:solidFill>
                          <a:latin typeface="Arial" panose="020B0604020202020204" pitchFamily="34" charset="0"/>
                          <a:cs typeface="Arial" panose="020B0604020202020204" pitchFamily="34"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endParaRPr lang="en-US" sz="180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80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724273940"/>
                  </a:ext>
                </a:extLst>
              </a:tr>
            </a:tbl>
          </a:graphicData>
        </a:graphic>
      </p:graphicFrame>
      <p:sp>
        <p:nvSpPr>
          <p:cNvPr id="10" name="Rectangle 9"/>
          <p:cNvSpPr/>
          <p:nvPr/>
        </p:nvSpPr>
        <p:spPr>
          <a:xfrm>
            <a:off x="654111" y="6019800"/>
            <a:ext cx="3079689" cy="461665"/>
          </a:xfrm>
          <a:prstGeom prst="rect">
            <a:avLst/>
          </a:prstGeom>
        </p:spPr>
        <p:txBody>
          <a:bodyPr wrap="none">
            <a:spAutoFit/>
          </a:bodyPr>
          <a:lstStyle/>
          <a:p>
            <a:r>
              <a:rPr lang="vi-VN" sz="2400" b="1">
                <a:solidFill>
                  <a:srgbClr val="0033CC"/>
                </a:solidFill>
                <a:latin typeface="Tahoma" panose="020B0604030504040204" pitchFamily="34" charset="0"/>
              </a:rPr>
              <a:t>Tìm 30</a:t>
            </a:r>
            <a:r>
              <a:rPr lang="en-US" sz="2400" b="1" baseline="30000">
                <a:solidFill>
                  <a:srgbClr val="0033CC"/>
                </a:solidFill>
                <a:latin typeface="Tahoma" panose="020B0604030504040204" pitchFamily="34" charset="0"/>
              </a:rPr>
              <a:t>-1</a:t>
            </a:r>
            <a:r>
              <a:rPr lang="vi-VN" sz="2400" b="1">
                <a:solidFill>
                  <a:srgbClr val="0033CC"/>
                </a:solidFill>
                <a:latin typeface="Tahoma" panose="020B0604030504040204" pitchFamily="34" charset="0"/>
              </a:rPr>
              <a:t> </a:t>
            </a:r>
            <a:r>
              <a:rPr lang="en-US" sz="2400" b="1">
                <a:solidFill>
                  <a:srgbClr val="0033CC"/>
                </a:solidFill>
                <a:latin typeface="Tahoma" panose="020B0604030504040204" pitchFamily="34" charset="0"/>
              </a:rPr>
              <a:t>mod </a:t>
            </a:r>
            <a:r>
              <a:rPr lang="vi-VN" sz="2400" b="1">
                <a:solidFill>
                  <a:srgbClr val="0033CC"/>
                </a:solidFill>
                <a:latin typeface="Tahoma" panose="020B0604030504040204" pitchFamily="34" charset="0"/>
              </a:rPr>
              <a:t>101</a:t>
            </a:r>
            <a:r>
              <a:rPr lang="en-US" sz="2400" b="1">
                <a:solidFill>
                  <a:srgbClr val="0033CC"/>
                </a:solidFill>
                <a:latin typeface="Tahoma" panose="020B0604030504040204" pitchFamily="34" charset="0"/>
              </a:rPr>
              <a:t>?</a:t>
            </a:r>
            <a:endParaRPr lang="vi-VN" sz="2400" b="1" dirty="0">
              <a:solidFill>
                <a:srgbClr val="0033CC"/>
              </a:solidFill>
            </a:endParaRPr>
          </a:p>
        </p:txBody>
      </p:sp>
    </p:spTree>
    <p:extLst>
      <p:ext uri="{BB962C8B-B14F-4D97-AF65-F5344CB8AC3E}">
        <p14:creationId xmlns:p14="http://schemas.microsoft.com/office/powerpoint/2010/main" val="1085394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000" fill="hold"/>
                                        <p:tgtEl>
                                          <p:spTgt spid="10"/>
                                        </p:tgtEl>
                                        <p:attrNameLst>
                                          <p:attrName>ppt_w</p:attrName>
                                        </p:attrNameLst>
                                      </p:cBhvr>
                                      <p:tavLst>
                                        <p:tav tm="0">
                                          <p:val>
                                            <p:fltVal val="0"/>
                                          </p:val>
                                        </p:tav>
                                        <p:tav tm="100000">
                                          <p:val>
                                            <p:strVal val="#ppt_w"/>
                                          </p:val>
                                        </p:tav>
                                      </p:tavLst>
                                    </p:anim>
                                    <p:anim calcmode="lin" valueType="num">
                                      <p:cBhvr>
                                        <p:cTn id="8" dur="2000" fill="hold"/>
                                        <p:tgtEl>
                                          <p:spTgt spid="10"/>
                                        </p:tgtEl>
                                        <p:attrNameLst>
                                          <p:attrName>ppt_h</p:attrName>
                                        </p:attrNameLst>
                                      </p:cBhvr>
                                      <p:tavLst>
                                        <p:tav tm="0">
                                          <p:val>
                                            <p:fltVal val="0"/>
                                          </p:val>
                                        </p:tav>
                                        <p:tav tm="100000">
                                          <p:val>
                                            <p:strVal val="#ppt_h"/>
                                          </p:val>
                                        </p:tav>
                                      </p:tavLst>
                                    </p:anim>
                                    <p:anim calcmode="lin" valueType="num">
                                      <p:cBhvr>
                                        <p:cTn id="9" dur="2000" fill="hold"/>
                                        <p:tgtEl>
                                          <p:spTgt spid="10"/>
                                        </p:tgtEl>
                                        <p:attrNameLst>
                                          <p:attrName>style.rotation</p:attrName>
                                        </p:attrNameLst>
                                      </p:cBhvr>
                                      <p:tavLst>
                                        <p:tav tm="0">
                                          <p:val>
                                            <p:fltVal val="90"/>
                                          </p:val>
                                        </p:tav>
                                        <p:tav tm="100000">
                                          <p:val>
                                            <p:fltVal val="0"/>
                                          </p:val>
                                        </p:tav>
                                      </p:tavLst>
                                    </p:anim>
                                    <p:animEffect transition="in" filter="fade">
                                      <p:cBhvr>
                                        <p:cTn id="10"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990600"/>
                <a:ext cx="8229600" cy="5257800"/>
              </a:xfrm>
            </p:spPr>
            <p:txBody>
              <a:bodyPr/>
              <a:lstStyle/>
              <a:p>
                <a:r>
                  <a:rPr lang="en-US"/>
                  <a:t>Hệ mã RSA</a:t>
                </a:r>
              </a:p>
              <a:p>
                <a:pPr lvl="1"/>
                <a:r>
                  <a:rPr lang="en-US"/>
                  <a:t>Tính </a:t>
                </a:r>
                <a14:m>
                  <m:oMath xmlns:m="http://schemas.openxmlformats.org/officeDocument/2006/math">
                    <m:r>
                      <a:rPr lang="en-US" b="0" i="1" smtClean="0">
                        <a:latin typeface="Cambria Math" panose="02040503050406030204" pitchFamily="18" charset="0"/>
                      </a:rPr>
                      <m:t>𝑑</m:t>
                    </m:r>
                  </m:oMath>
                </a14:m>
                <a:r>
                  <a:rPr lang="en-US"/>
                  <a:t>? Thuật toán euclide mở rộng</a:t>
                </a:r>
              </a:p>
              <a:p>
                <a:pPr lvl="1"/>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990600"/>
                <a:ext cx="8229600" cy="5257800"/>
              </a:xfrm>
              <a:blipFill>
                <a:blip r:embed="rId3"/>
                <a:stretch>
                  <a:fillRect l="-1704" t="-1508"/>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DF78284D-5FDC-4396-97E9-EA2DB91CCBAD}" type="slidenum">
              <a:rPr lang="en-US" altLang="vi-VN" smtClean="0"/>
              <a:pPr/>
              <a:t>29</a:t>
            </a:fld>
            <a:endParaRPr lang="en-US" altLang="vi-VN"/>
          </a:p>
        </p:txBody>
      </p:sp>
      <mc:AlternateContent xmlns:mc="http://schemas.openxmlformats.org/markup-compatibility/2006" xmlns:a14="http://schemas.microsoft.com/office/drawing/2010/main">
        <mc:Choice Requires="a14">
          <p:sp>
            <p:nvSpPr>
              <p:cNvPr id="5" name="Rectangle 4"/>
              <p:cNvSpPr/>
              <p:nvPr/>
            </p:nvSpPr>
            <p:spPr>
              <a:xfrm>
                <a:off x="1716314" y="2057400"/>
                <a:ext cx="5711372" cy="461665"/>
              </a:xfrm>
              <a:prstGeom prst="rect">
                <a:avLst/>
              </a:prstGeom>
            </p:spPr>
            <p:txBody>
              <a:bodyPr wrap="none">
                <a:spAutoFit/>
              </a:bodyPr>
              <a:lstStyle/>
              <a:p>
                <a:r>
                  <a:rPr lang="vi-VN" sz="2400" dirty="0">
                    <a:solidFill>
                      <a:schemeClr val="tx1"/>
                    </a:solidFill>
                  </a:rPr>
                  <a:t>d = e</a:t>
                </a:r>
                <a:r>
                  <a:rPr lang="vi-VN" sz="2400" baseline="30000" dirty="0">
                    <a:solidFill>
                      <a:schemeClr val="tx1"/>
                    </a:solidFill>
                  </a:rPr>
                  <a:t>-1</a:t>
                </a:r>
                <a:r>
                  <a:rPr lang="vi-VN" sz="2400" dirty="0">
                    <a:solidFill>
                      <a:schemeClr val="tx1"/>
                    </a:solidFill>
                  </a:rPr>
                  <a:t> (mod </a:t>
                </a:r>
                <a14:m>
                  <m:oMath xmlns:m="http://schemas.openxmlformats.org/officeDocument/2006/math">
                    <m:r>
                      <m:rPr>
                        <m:sty m:val="p"/>
                      </m:rPr>
                      <a:rPr lang="vi-VN" sz="2400" b="0" i="1">
                        <a:solidFill>
                          <a:schemeClr val="tx1"/>
                        </a:solidFill>
                        <a:latin typeface="Cambria Math" panose="02040503050406030204" pitchFamily="18" charset="0"/>
                      </a:rPr>
                      <m:t>ϕ</m:t>
                    </m:r>
                    <m:d>
                      <m:dPr>
                        <m:ctrlPr>
                          <a:rPr lang="vi-VN" sz="2400" i="1">
                            <a:solidFill>
                              <a:schemeClr val="tx1"/>
                            </a:solidFill>
                            <a:latin typeface="Cambria Math"/>
                          </a:rPr>
                        </m:ctrlPr>
                      </m:dPr>
                      <m:e>
                        <m:r>
                          <m:rPr>
                            <m:sty m:val="p"/>
                          </m:rPr>
                          <a:rPr lang="vi-VN" sz="2400" b="0" i="1">
                            <a:solidFill>
                              <a:schemeClr val="tx1"/>
                            </a:solidFill>
                            <a:latin typeface="Cambria Math" panose="02040503050406030204" pitchFamily="18" charset="0"/>
                          </a:rPr>
                          <m:t>n</m:t>
                        </m:r>
                      </m:e>
                    </m:d>
                  </m:oMath>
                </a14:m>
                <a:r>
                  <a:rPr lang="vi-VN" sz="2400" dirty="0">
                    <a:solidFill>
                      <a:schemeClr val="tx1"/>
                    </a:solidFill>
                  </a:rPr>
                  <a:t>)  ↔ </a:t>
                </a:r>
                <a:r>
                  <a:rPr lang="vi-VN" sz="2400" dirty="0"/>
                  <a:t>d.e = 1 mod </a:t>
                </a:r>
                <a14:m>
                  <m:oMath xmlns:m="http://schemas.openxmlformats.org/officeDocument/2006/math">
                    <m:r>
                      <m:rPr>
                        <m:sty m:val="p"/>
                      </m:rPr>
                      <a:rPr lang="vi-VN" sz="2400" i="1">
                        <a:latin typeface="Cambria Math" panose="02040503050406030204" pitchFamily="18" charset="0"/>
                      </a:rPr>
                      <m:t>ϕ</m:t>
                    </m:r>
                    <m:d>
                      <m:dPr>
                        <m:ctrlPr>
                          <a:rPr lang="vi-VN" sz="2400" i="1">
                            <a:latin typeface="Cambria Math"/>
                          </a:rPr>
                        </m:ctrlPr>
                      </m:dPr>
                      <m:e>
                        <m:r>
                          <m:rPr>
                            <m:sty m:val="p"/>
                          </m:rPr>
                          <a:rPr lang="vi-VN" sz="2400" i="1">
                            <a:latin typeface="Cambria Math" panose="02040503050406030204" pitchFamily="18" charset="0"/>
                          </a:rPr>
                          <m:t>n</m:t>
                        </m:r>
                      </m:e>
                    </m:d>
                  </m:oMath>
                </a14:m>
                <a:endParaRPr lang="en-US" sz="2400"/>
              </a:p>
            </p:txBody>
          </p:sp>
        </mc:Choice>
        <mc:Fallback xmlns="">
          <p:sp>
            <p:nvSpPr>
              <p:cNvPr id="5" name="Rectangle 4"/>
              <p:cNvSpPr>
                <a:spLocks noRot="1" noChangeAspect="1" noMove="1" noResize="1" noEditPoints="1" noAdjustHandles="1" noChangeArrowheads="1" noChangeShapeType="1" noTextEdit="1"/>
              </p:cNvSpPr>
              <p:nvPr/>
            </p:nvSpPr>
            <p:spPr>
              <a:xfrm>
                <a:off x="1716314" y="2057400"/>
                <a:ext cx="5711372" cy="461665"/>
              </a:xfrm>
              <a:prstGeom prst="rect">
                <a:avLst/>
              </a:prstGeom>
              <a:blipFill>
                <a:blip r:embed="rId4"/>
                <a:stretch>
                  <a:fillRect l="-1709" t="-9333" b="-30667"/>
                </a:stretch>
              </a:blipFill>
            </p:spPr>
            <p:txBody>
              <a:bodyPr/>
              <a:lstStyle/>
              <a:p>
                <a:r>
                  <a:rPr lang="en-US">
                    <a:noFill/>
                  </a:rPr>
                  <a:t> </a:t>
                </a:r>
              </a:p>
            </p:txBody>
          </p:sp>
        </mc:Fallback>
      </mc:AlternateContent>
      <p:pic>
        <p:nvPicPr>
          <p:cNvPr id="7" name="Picture 6"/>
          <p:cNvPicPr>
            <a:picLocks noChangeAspect="1"/>
          </p:cNvPicPr>
          <p:nvPr/>
        </p:nvPicPr>
        <p:blipFill>
          <a:blip r:embed="rId5"/>
          <a:stretch>
            <a:fillRect/>
          </a:stretch>
        </p:blipFill>
        <p:spPr>
          <a:xfrm>
            <a:off x="1143000" y="2634554"/>
            <a:ext cx="7112726" cy="3872608"/>
          </a:xfrm>
          <a:prstGeom prst="rect">
            <a:avLst/>
          </a:prstGeom>
        </p:spPr>
      </p:pic>
    </p:spTree>
    <p:extLst>
      <p:ext uri="{BB962C8B-B14F-4D97-AF65-F5344CB8AC3E}">
        <p14:creationId xmlns:p14="http://schemas.microsoft.com/office/powerpoint/2010/main" val="3305645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980175-CA3F-4461-AE5C-EE424CA14C15}"/>
              </a:ext>
            </a:extLst>
          </p:cNvPr>
          <p:cNvSpPr>
            <a:spLocks noGrp="1"/>
          </p:cNvSpPr>
          <p:nvPr>
            <p:ph type="title"/>
          </p:nvPr>
        </p:nvSpPr>
        <p:spPr/>
        <p:txBody>
          <a:bodyPr/>
          <a:lstStyle/>
          <a:p>
            <a:r>
              <a:rPr lang="vi-VN" dirty="0"/>
              <a:t>Thông tin môn học</a:t>
            </a:r>
          </a:p>
        </p:txBody>
      </p:sp>
      <p:sp>
        <p:nvSpPr>
          <p:cNvPr id="3" name="Content Placeholder 2">
            <a:extLst>
              <a:ext uri="{FF2B5EF4-FFF2-40B4-BE49-F238E27FC236}">
                <a16:creationId xmlns="" xmlns:a16="http://schemas.microsoft.com/office/drawing/2014/main" id="{78A77FD4-C619-4E68-9CEA-4057EB946685}"/>
              </a:ext>
            </a:extLst>
          </p:cNvPr>
          <p:cNvSpPr>
            <a:spLocks noGrp="1"/>
          </p:cNvSpPr>
          <p:nvPr>
            <p:ph idx="1"/>
          </p:nvPr>
        </p:nvSpPr>
        <p:spPr>
          <a:xfrm>
            <a:off x="381000" y="957118"/>
            <a:ext cx="8229600" cy="5257800"/>
          </a:xfrm>
        </p:spPr>
        <p:txBody>
          <a:bodyPr/>
          <a:lstStyle/>
          <a:p>
            <a:r>
              <a:rPr lang="vi-VN" dirty="0"/>
              <a:t>Nội </a:t>
            </a:r>
            <a:r>
              <a:rPr lang="vi-VN"/>
              <a:t>dung </a:t>
            </a:r>
            <a:endParaRPr lang="en-US"/>
          </a:p>
          <a:p>
            <a:pPr lvl="1"/>
            <a:r>
              <a:rPr lang="vi-VN">
                <a:solidFill>
                  <a:schemeClr val="bg1">
                    <a:lumMod val="75000"/>
                  </a:schemeClr>
                </a:solidFill>
              </a:rPr>
              <a:t>Chương </a:t>
            </a:r>
            <a:r>
              <a:rPr lang="vi-VN" dirty="0">
                <a:solidFill>
                  <a:schemeClr val="bg1">
                    <a:lumMod val="75000"/>
                  </a:schemeClr>
                </a:solidFill>
              </a:rPr>
              <a:t>1</a:t>
            </a:r>
            <a:r>
              <a:rPr lang="vi-VN">
                <a:solidFill>
                  <a:schemeClr val="bg1">
                    <a:lumMod val="75000"/>
                  </a:schemeClr>
                </a:solidFill>
              </a:rPr>
              <a:t>: </a:t>
            </a:r>
            <a:r>
              <a:rPr lang="en-US">
                <a:solidFill>
                  <a:schemeClr val="bg1">
                    <a:lumMod val="75000"/>
                  </a:schemeClr>
                </a:solidFill>
              </a:rPr>
              <a:t>T</a:t>
            </a:r>
            <a:r>
              <a:rPr lang="vi-VN">
                <a:solidFill>
                  <a:schemeClr val="bg1">
                    <a:lumMod val="75000"/>
                  </a:schemeClr>
                </a:solidFill>
              </a:rPr>
              <a:t>ổng quan về an toàn thông tin</a:t>
            </a:r>
          </a:p>
          <a:p>
            <a:pPr lvl="1"/>
            <a:r>
              <a:rPr lang="vi-VN">
                <a:solidFill>
                  <a:schemeClr val="bg1">
                    <a:lumMod val="75000"/>
                  </a:schemeClr>
                </a:solidFill>
              </a:rPr>
              <a:t>Chương </a:t>
            </a:r>
            <a:r>
              <a:rPr lang="vi-VN" dirty="0">
                <a:solidFill>
                  <a:schemeClr val="bg1">
                    <a:lumMod val="75000"/>
                  </a:schemeClr>
                </a:solidFill>
              </a:rPr>
              <a:t>2</a:t>
            </a:r>
            <a:r>
              <a:rPr lang="vi-VN">
                <a:solidFill>
                  <a:schemeClr val="bg1">
                    <a:lumMod val="75000"/>
                  </a:schemeClr>
                </a:solidFill>
              </a:rPr>
              <a:t>: </a:t>
            </a:r>
            <a:r>
              <a:rPr lang="en-US">
                <a:solidFill>
                  <a:schemeClr val="bg1">
                    <a:lumMod val="75000"/>
                  </a:schemeClr>
                </a:solidFill>
              </a:rPr>
              <a:t>C</a:t>
            </a:r>
            <a:r>
              <a:rPr lang="vi-VN">
                <a:solidFill>
                  <a:schemeClr val="bg1">
                    <a:lumMod val="75000"/>
                  </a:schemeClr>
                </a:solidFill>
              </a:rPr>
              <a:t>ác khái niệm cơ sở và </a:t>
            </a:r>
            <a:r>
              <a:rPr lang="en-US">
                <a:solidFill>
                  <a:schemeClr val="bg1">
                    <a:lumMod val="75000"/>
                  </a:schemeClr>
                </a:solidFill>
              </a:rPr>
              <a:t>mật mã </a:t>
            </a:r>
            <a:r>
              <a:rPr lang="vi-VN">
                <a:solidFill>
                  <a:schemeClr val="bg1">
                    <a:lumMod val="75000"/>
                  </a:schemeClr>
                </a:solidFill>
              </a:rPr>
              <a:t>khóa đối xứng</a:t>
            </a:r>
          </a:p>
          <a:p>
            <a:pPr lvl="1"/>
            <a:r>
              <a:rPr lang="vi-VN"/>
              <a:t>Chương </a:t>
            </a:r>
            <a:r>
              <a:rPr lang="en-US"/>
              <a:t>3</a:t>
            </a:r>
            <a:r>
              <a:rPr lang="vi-VN"/>
              <a:t>: </a:t>
            </a:r>
            <a:r>
              <a:rPr lang="en-US"/>
              <a:t>M</a:t>
            </a:r>
            <a:r>
              <a:rPr lang="vi-VN"/>
              <a:t>ật mã khóa công khai</a:t>
            </a:r>
            <a:endParaRPr lang="en-US"/>
          </a:p>
          <a:p>
            <a:pPr lvl="1"/>
            <a:r>
              <a:rPr lang="vi-VN">
                <a:solidFill>
                  <a:schemeClr val="bg1">
                    <a:lumMod val="75000"/>
                  </a:schemeClr>
                </a:solidFill>
              </a:rPr>
              <a:t>Chương </a:t>
            </a:r>
            <a:r>
              <a:rPr lang="en-US">
                <a:solidFill>
                  <a:schemeClr val="bg1">
                    <a:lumMod val="75000"/>
                  </a:schemeClr>
                </a:solidFill>
              </a:rPr>
              <a:t>4</a:t>
            </a:r>
            <a:r>
              <a:rPr lang="vi-VN">
                <a:solidFill>
                  <a:schemeClr val="bg1">
                    <a:lumMod val="75000"/>
                  </a:schemeClr>
                </a:solidFill>
              </a:rPr>
              <a:t>: </a:t>
            </a:r>
            <a:r>
              <a:rPr lang="en-US">
                <a:solidFill>
                  <a:schemeClr val="bg1">
                    <a:lumMod val="75000"/>
                  </a:schemeClr>
                </a:solidFill>
              </a:rPr>
              <a:t>C</a:t>
            </a:r>
            <a:r>
              <a:rPr lang="vi-VN">
                <a:solidFill>
                  <a:schemeClr val="bg1">
                    <a:lumMod val="75000"/>
                  </a:schemeClr>
                </a:solidFill>
              </a:rPr>
              <a:t>hữ ký điện tử và hàm băm</a:t>
            </a:r>
            <a:endParaRPr lang="vi-VN" dirty="0">
              <a:solidFill>
                <a:schemeClr val="bg1">
                  <a:lumMod val="75000"/>
                </a:schemeClr>
              </a:solidFill>
            </a:endParaRPr>
          </a:p>
          <a:p>
            <a:pPr lvl="1"/>
            <a:r>
              <a:rPr lang="vi-VN">
                <a:solidFill>
                  <a:schemeClr val="bg1">
                    <a:lumMod val="75000"/>
                  </a:schemeClr>
                </a:solidFill>
              </a:rPr>
              <a:t>Chương </a:t>
            </a:r>
            <a:r>
              <a:rPr lang="en-US">
                <a:solidFill>
                  <a:schemeClr val="bg1">
                    <a:lumMod val="75000"/>
                  </a:schemeClr>
                </a:solidFill>
              </a:rPr>
              <a:t>5</a:t>
            </a:r>
            <a:r>
              <a:rPr lang="vi-VN">
                <a:solidFill>
                  <a:schemeClr val="bg1">
                    <a:lumMod val="75000"/>
                  </a:schemeClr>
                </a:solidFill>
              </a:rPr>
              <a:t>: </a:t>
            </a:r>
            <a:r>
              <a:rPr lang="en-US">
                <a:solidFill>
                  <a:schemeClr val="bg1">
                    <a:lumMod val="75000"/>
                  </a:schemeClr>
                </a:solidFill>
              </a:rPr>
              <a:t>Q</a:t>
            </a:r>
            <a:r>
              <a:rPr lang="vi-VN">
                <a:solidFill>
                  <a:schemeClr val="bg1">
                    <a:lumMod val="75000"/>
                  </a:schemeClr>
                </a:solidFill>
              </a:rPr>
              <a:t>uản lý khóa</a:t>
            </a:r>
            <a:endParaRPr lang="vi-VN" dirty="0">
              <a:solidFill>
                <a:schemeClr val="bg1">
                  <a:lumMod val="75000"/>
                </a:schemeClr>
              </a:solidFill>
            </a:endParaRPr>
          </a:p>
          <a:p>
            <a:pPr lvl="1"/>
            <a:r>
              <a:rPr lang="vi-VN">
                <a:solidFill>
                  <a:schemeClr val="bg1">
                    <a:lumMod val="75000"/>
                  </a:schemeClr>
                </a:solidFill>
              </a:rPr>
              <a:t>Chương </a:t>
            </a:r>
            <a:r>
              <a:rPr lang="en-US">
                <a:solidFill>
                  <a:schemeClr val="bg1">
                    <a:lumMod val="75000"/>
                  </a:schemeClr>
                </a:solidFill>
              </a:rPr>
              <a:t>6</a:t>
            </a:r>
            <a:r>
              <a:rPr lang="vi-VN">
                <a:solidFill>
                  <a:schemeClr val="bg1">
                    <a:lumMod val="75000"/>
                  </a:schemeClr>
                </a:solidFill>
              </a:rPr>
              <a:t>: </a:t>
            </a:r>
            <a:r>
              <a:rPr lang="en-US">
                <a:solidFill>
                  <a:schemeClr val="bg1">
                    <a:lumMod val="75000"/>
                  </a:schemeClr>
                </a:solidFill>
              </a:rPr>
              <a:t>X</a:t>
            </a:r>
            <a:r>
              <a:rPr lang="vi-VN">
                <a:solidFill>
                  <a:schemeClr val="bg1">
                    <a:lumMod val="75000"/>
                  </a:schemeClr>
                </a:solidFill>
              </a:rPr>
              <a:t>ác thực</a:t>
            </a:r>
            <a:endParaRPr lang="vi-VN" dirty="0">
              <a:solidFill>
                <a:schemeClr val="bg1">
                  <a:lumMod val="75000"/>
                </a:schemeClr>
              </a:solidFill>
            </a:endParaRPr>
          </a:p>
          <a:p>
            <a:pPr lvl="1"/>
            <a:endParaRPr lang="vi-VN" dirty="0"/>
          </a:p>
        </p:txBody>
      </p:sp>
      <p:sp>
        <p:nvSpPr>
          <p:cNvPr id="4" name="Slide Number Placeholder 3">
            <a:extLst>
              <a:ext uri="{FF2B5EF4-FFF2-40B4-BE49-F238E27FC236}">
                <a16:creationId xmlns="" xmlns:a16="http://schemas.microsoft.com/office/drawing/2014/main" id="{098CC42D-7188-4E3C-B649-CCCA35A92208}"/>
              </a:ext>
            </a:extLst>
          </p:cNvPr>
          <p:cNvSpPr>
            <a:spLocks noGrp="1"/>
          </p:cNvSpPr>
          <p:nvPr>
            <p:ph type="sldNum" sz="quarter" idx="10"/>
          </p:nvPr>
        </p:nvSpPr>
        <p:spPr/>
        <p:txBody>
          <a:bodyPr/>
          <a:lstStyle/>
          <a:p>
            <a:fld id="{DF78284D-5FDC-4396-97E9-EA2DB91CCBAD}" type="slidenum">
              <a:rPr lang="en-US" altLang="vi-VN" smtClean="0"/>
              <a:pPr/>
              <a:t>3</a:t>
            </a:fld>
            <a:endParaRPr lang="en-US" altLang="vi-VN"/>
          </a:p>
        </p:txBody>
      </p:sp>
    </p:spTree>
    <p:extLst>
      <p:ext uri="{BB962C8B-B14F-4D97-AF65-F5344CB8AC3E}">
        <p14:creationId xmlns:p14="http://schemas.microsoft.com/office/powerpoint/2010/main" val="13099057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p:sp>
        <p:nvSpPr>
          <p:cNvPr id="3" name="Content Placeholder 2"/>
          <p:cNvSpPr>
            <a:spLocks noGrp="1"/>
          </p:cNvSpPr>
          <p:nvPr>
            <p:ph idx="1"/>
          </p:nvPr>
        </p:nvSpPr>
        <p:spPr/>
        <p:txBody>
          <a:bodyPr/>
          <a:lstStyle/>
          <a:p>
            <a:r>
              <a:rPr lang="en-US"/>
              <a:t>Hệ mã RSA</a:t>
            </a:r>
          </a:p>
          <a:p>
            <a:pPr lvl="1"/>
            <a:r>
              <a:rPr lang="en-US"/>
              <a:t>USCLN? thuật toán Euclide</a:t>
            </a:r>
          </a:p>
        </p:txBody>
      </p:sp>
      <p:sp>
        <p:nvSpPr>
          <p:cNvPr id="4" name="Slide Number Placeholder 3"/>
          <p:cNvSpPr>
            <a:spLocks noGrp="1"/>
          </p:cNvSpPr>
          <p:nvPr>
            <p:ph type="sldNum" sz="quarter" idx="10"/>
          </p:nvPr>
        </p:nvSpPr>
        <p:spPr/>
        <p:txBody>
          <a:bodyPr/>
          <a:lstStyle/>
          <a:p>
            <a:fld id="{DF78284D-5FDC-4396-97E9-EA2DB91CCBAD}" type="slidenum">
              <a:rPr lang="en-US" altLang="vi-VN" smtClean="0"/>
              <a:pPr/>
              <a:t>30</a:t>
            </a:fld>
            <a:endParaRPr lang="en-US" altLang="vi-VN"/>
          </a:p>
        </p:txBody>
      </p:sp>
      <p:sp>
        <p:nvSpPr>
          <p:cNvPr id="6" name="Rectangle 5"/>
          <p:cNvSpPr/>
          <p:nvPr/>
        </p:nvSpPr>
        <p:spPr>
          <a:xfrm>
            <a:off x="4788243" y="2726204"/>
            <a:ext cx="4038600" cy="1938992"/>
          </a:xfrm>
          <a:prstGeom prst="rect">
            <a:avLst/>
          </a:prstGeom>
          <a:noFill/>
          <a:ln>
            <a:solidFill>
              <a:schemeClr val="tx2">
                <a:lumMod val="75000"/>
              </a:schemeClr>
            </a:solidFill>
          </a:ln>
        </p:spPr>
        <p:txBody>
          <a:bodyPr wrap="square">
            <a:spAutoFit/>
          </a:bodyPr>
          <a:lstStyle/>
          <a:p>
            <a:r>
              <a:rPr lang="en-US" sz="2400" b="1">
                <a:solidFill>
                  <a:srgbClr val="008000"/>
                </a:solidFill>
              </a:rPr>
              <a:t>def </a:t>
            </a:r>
            <a:r>
              <a:rPr lang="en-US" sz="2400">
                <a:solidFill>
                  <a:srgbClr val="0000FF"/>
                </a:solidFill>
              </a:rPr>
              <a:t>gcd</a:t>
            </a:r>
            <a:r>
              <a:rPr lang="en-US" sz="2400"/>
              <a:t>(a, b)</a:t>
            </a:r>
          </a:p>
          <a:p>
            <a:r>
              <a:rPr lang="en-US" sz="2400"/>
              <a:t>    </a:t>
            </a:r>
            <a:r>
              <a:rPr lang="en-US" sz="2400" b="1">
                <a:solidFill>
                  <a:srgbClr val="008000"/>
                </a:solidFill>
              </a:rPr>
              <a:t>if </a:t>
            </a:r>
            <a:r>
              <a:rPr lang="en-US" sz="2400"/>
              <a:t>b = 0</a:t>
            </a:r>
          </a:p>
          <a:p>
            <a:r>
              <a:rPr lang="en-US" sz="2400"/>
              <a:t>        return a</a:t>
            </a:r>
          </a:p>
          <a:p>
            <a:r>
              <a:rPr lang="en-US" sz="2400"/>
              <a:t>    </a:t>
            </a:r>
            <a:r>
              <a:rPr lang="en-US" sz="2400" b="1">
                <a:solidFill>
                  <a:srgbClr val="008000"/>
                </a:solidFill>
              </a:rPr>
              <a:t>else</a:t>
            </a:r>
          </a:p>
          <a:p>
            <a:r>
              <a:rPr lang="en-US" sz="2400"/>
              <a:t>        </a:t>
            </a:r>
            <a:r>
              <a:rPr lang="en-US" sz="2400" b="1">
                <a:solidFill>
                  <a:srgbClr val="008000"/>
                </a:solidFill>
              </a:rPr>
              <a:t>return</a:t>
            </a:r>
            <a:r>
              <a:rPr lang="en-US" sz="2400"/>
              <a:t> gcd(b, a mod b)</a:t>
            </a:r>
          </a:p>
        </p:txBody>
      </p:sp>
      <p:sp>
        <p:nvSpPr>
          <p:cNvPr id="7" name="Rectangle 1"/>
          <p:cNvSpPr>
            <a:spLocks noChangeArrowheads="1"/>
          </p:cNvSpPr>
          <p:nvPr/>
        </p:nvSpPr>
        <p:spPr bwMode="auto">
          <a:xfrm>
            <a:off x="1342218" y="2255136"/>
            <a:ext cx="2590800" cy="2769989"/>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2400" b="1" i="0" u="none" strike="noStrike" cap="none" normalizeH="0" baseline="0">
                <a:ln>
                  <a:noFill/>
                </a:ln>
                <a:solidFill>
                  <a:srgbClr val="008000"/>
                </a:solidFill>
                <a:effectLst/>
              </a:rPr>
              <a:t>def</a:t>
            </a:r>
            <a:r>
              <a:rPr kumimoji="0" lang="en-US" altLang="en-US" sz="2400" b="0" i="0" u="none" strike="noStrike" cap="none" normalizeH="0" baseline="0">
                <a:ln>
                  <a:noFill/>
                </a:ln>
                <a:solidFill>
                  <a:srgbClr val="525252"/>
                </a:solidFill>
                <a:effectLst/>
              </a:rPr>
              <a:t> </a:t>
            </a:r>
            <a:r>
              <a:rPr kumimoji="0" lang="en-US" altLang="en-US" sz="2400" b="0" i="0" u="none" strike="noStrike" cap="none" normalizeH="0" baseline="0">
                <a:ln>
                  <a:noFill/>
                </a:ln>
                <a:solidFill>
                  <a:srgbClr val="0000FF"/>
                </a:solidFill>
                <a:effectLst/>
              </a:rPr>
              <a:t>gcd</a:t>
            </a:r>
            <a:r>
              <a:rPr kumimoji="0" lang="en-US" altLang="en-US" sz="2400" b="0" i="0" u="none" strike="noStrike" cap="none" normalizeH="0" baseline="0">
                <a:ln>
                  <a:noFill/>
                </a:ln>
                <a:solidFill>
                  <a:srgbClr val="525252"/>
                </a:solidFill>
                <a:effectLst/>
              </a:rPr>
              <a:t>(</a:t>
            </a:r>
            <a:r>
              <a:rPr kumimoji="0" lang="en-US" altLang="en-US" sz="2400" b="0" i="0" u="none" strike="noStrike" cap="none" normalizeH="0" baseline="0">
                <a:ln>
                  <a:noFill/>
                </a:ln>
                <a:solidFill>
                  <a:schemeClr val="tx1"/>
                </a:solidFill>
                <a:effectLst/>
              </a:rPr>
              <a:t>a</a:t>
            </a:r>
            <a:r>
              <a:rPr kumimoji="0" lang="en-US" altLang="en-US" sz="2400" b="0" i="0" u="none" strike="noStrike" cap="none" normalizeH="0" baseline="0">
                <a:ln>
                  <a:noFill/>
                </a:ln>
                <a:solidFill>
                  <a:srgbClr val="525252"/>
                </a:solidFill>
                <a:effectLst/>
              </a:rPr>
              <a:t>,</a:t>
            </a:r>
            <a:r>
              <a:rPr kumimoji="0" lang="en-US" altLang="en-US" sz="2400" b="0" i="0" u="none" strike="noStrike" cap="none" normalizeH="0" baseline="0">
                <a:ln>
                  <a:noFill/>
                </a:ln>
                <a:solidFill>
                  <a:schemeClr val="tx1"/>
                </a:solidFill>
                <a:effectLst/>
              </a:rPr>
              <a:t>b</a:t>
            </a:r>
            <a:r>
              <a:rPr kumimoji="0" lang="en-US" altLang="en-US" sz="2400" b="0" i="0" u="none" strike="noStrike" cap="none" normalizeH="0" baseline="0">
                <a:ln>
                  <a:noFill/>
                </a:ln>
                <a:solidFill>
                  <a:srgbClr val="525252"/>
                </a:solidFill>
                <a:effectLst/>
              </a:rPr>
              <a:t>):</a:t>
            </a: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sz="2400">
                <a:solidFill>
                  <a:srgbClr val="525252"/>
                </a:solidFill>
              </a:rPr>
              <a:t>    </a:t>
            </a:r>
            <a:r>
              <a:rPr kumimoji="0" lang="en-US" altLang="en-US" sz="2400" b="0" i="0" u="none" strike="noStrike" cap="none" normalizeH="0" baseline="0">
                <a:ln>
                  <a:noFill/>
                </a:ln>
                <a:solidFill>
                  <a:srgbClr val="525252"/>
                </a:solidFill>
                <a:effectLst/>
              </a:rPr>
              <a:t> </a:t>
            </a:r>
            <a:r>
              <a:rPr kumimoji="0" lang="en-US" altLang="en-US" sz="2400" b="1" i="0" u="none" strike="noStrike" cap="none" normalizeH="0" baseline="0">
                <a:ln>
                  <a:noFill/>
                </a:ln>
                <a:solidFill>
                  <a:srgbClr val="008000"/>
                </a:solidFill>
                <a:effectLst/>
              </a:rPr>
              <a:t>while</a:t>
            </a:r>
            <a:r>
              <a:rPr kumimoji="0" lang="en-US" altLang="en-US" sz="2400" b="0" i="0" u="none" strike="noStrike" cap="none" normalizeH="0" baseline="0">
                <a:ln>
                  <a:noFill/>
                </a:ln>
                <a:solidFill>
                  <a:srgbClr val="525252"/>
                </a:solidFill>
                <a:effectLst/>
              </a:rPr>
              <a:t> (</a:t>
            </a:r>
            <a:r>
              <a:rPr kumimoji="0" lang="en-US" altLang="en-US" sz="2400" b="0" i="0" u="none" strike="noStrike" cap="none" normalizeH="0" baseline="0">
                <a:ln>
                  <a:noFill/>
                </a:ln>
                <a:solidFill>
                  <a:schemeClr val="tx1"/>
                </a:solidFill>
                <a:effectLst/>
              </a:rPr>
              <a:t>b</a:t>
            </a:r>
            <a:r>
              <a:rPr kumimoji="0" lang="en-US" altLang="en-US" sz="2400" b="0" i="0" u="none" strike="noStrike" cap="none" normalizeH="0" baseline="0">
                <a:ln>
                  <a:noFill/>
                </a:ln>
                <a:solidFill>
                  <a:srgbClr val="525252"/>
                </a:solidFill>
                <a:effectLst/>
              </a:rPr>
              <a:t> </a:t>
            </a:r>
            <a:r>
              <a:rPr kumimoji="0" lang="en-US" altLang="en-US" sz="2400" b="0" i="0" u="none" strike="noStrike" cap="none" normalizeH="0" baseline="0">
                <a:ln>
                  <a:noFill/>
                </a:ln>
                <a:solidFill>
                  <a:srgbClr val="666666"/>
                </a:solidFill>
                <a:effectLst/>
              </a:rPr>
              <a:t>!=</a:t>
            </a:r>
            <a:r>
              <a:rPr kumimoji="0" lang="en-US" altLang="en-US" sz="2400" b="0" i="0" u="none" strike="noStrike" cap="none" normalizeH="0" baseline="0">
                <a:ln>
                  <a:noFill/>
                </a:ln>
                <a:solidFill>
                  <a:srgbClr val="525252"/>
                </a:solidFill>
                <a:effectLst/>
              </a:rPr>
              <a:t> </a:t>
            </a:r>
            <a:r>
              <a:rPr kumimoji="0" lang="en-US" altLang="en-US" sz="2400" b="0" i="0" u="none" strike="noStrike" cap="none" normalizeH="0" baseline="0">
                <a:ln>
                  <a:noFill/>
                </a:ln>
                <a:solidFill>
                  <a:srgbClr val="666666"/>
                </a:solidFill>
                <a:effectLst/>
              </a:rPr>
              <a:t>0</a:t>
            </a:r>
            <a:r>
              <a:rPr kumimoji="0" lang="en-US" altLang="en-US" sz="2400" b="0" i="0" u="none" strike="noStrike" cap="none" normalizeH="0" baseline="0">
                <a:ln>
                  <a:noFill/>
                </a:ln>
                <a:solidFill>
                  <a:srgbClr val="525252"/>
                </a:solidFill>
                <a:effectLst/>
              </a:rPr>
              <a:t>): </a:t>
            </a: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sz="2400">
                <a:solidFill>
                  <a:srgbClr val="525252"/>
                </a:solidFill>
              </a:rPr>
              <a:t>	</a:t>
            </a:r>
            <a:r>
              <a:rPr kumimoji="0" lang="en-US" altLang="en-US" sz="2400" b="0" i="0" u="none" strike="noStrike" cap="none" normalizeH="0" baseline="0">
                <a:ln>
                  <a:noFill/>
                </a:ln>
                <a:solidFill>
                  <a:schemeClr val="tx1"/>
                </a:solidFill>
                <a:effectLst/>
              </a:rPr>
              <a:t>r</a:t>
            </a:r>
            <a:r>
              <a:rPr kumimoji="0" lang="en-US" altLang="en-US" sz="2400" b="0" i="0" u="none" strike="noStrike" cap="none" normalizeH="0" baseline="0">
                <a:ln>
                  <a:noFill/>
                </a:ln>
                <a:solidFill>
                  <a:srgbClr val="525252"/>
                </a:solidFill>
                <a:effectLst/>
              </a:rPr>
              <a:t> </a:t>
            </a:r>
            <a:r>
              <a:rPr kumimoji="0" lang="en-US" altLang="en-US" sz="2400" b="0" i="0" u="none" strike="noStrike" cap="none" normalizeH="0" baseline="0">
                <a:ln>
                  <a:noFill/>
                </a:ln>
                <a:solidFill>
                  <a:srgbClr val="666666"/>
                </a:solidFill>
                <a:effectLst/>
              </a:rPr>
              <a:t>=</a:t>
            </a:r>
            <a:r>
              <a:rPr kumimoji="0" lang="en-US" altLang="en-US" sz="2400" b="0" i="0" u="none" strike="noStrike" cap="none" normalizeH="0" baseline="0">
                <a:ln>
                  <a:noFill/>
                </a:ln>
                <a:solidFill>
                  <a:srgbClr val="525252"/>
                </a:solidFill>
                <a:effectLst/>
              </a:rPr>
              <a:t> </a:t>
            </a:r>
            <a:r>
              <a:rPr kumimoji="0" lang="en-US" altLang="en-US" sz="2400" b="0" i="0" u="none" strike="noStrike" cap="none" normalizeH="0" baseline="0">
                <a:ln>
                  <a:noFill/>
                </a:ln>
                <a:solidFill>
                  <a:schemeClr val="tx1"/>
                </a:solidFill>
                <a:effectLst/>
              </a:rPr>
              <a:t>a</a:t>
            </a:r>
            <a:r>
              <a:rPr kumimoji="0" lang="en-US" altLang="en-US" sz="2400" b="0" i="0" u="none" strike="noStrike" cap="none" normalizeH="0" baseline="0">
                <a:ln>
                  <a:noFill/>
                </a:ln>
                <a:solidFill>
                  <a:srgbClr val="525252"/>
                </a:solidFill>
                <a:effectLst/>
              </a:rPr>
              <a:t> </a:t>
            </a:r>
            <a:r>
              <a:rPr kumimoji="0" lang="en-US" altLang="en-US" sz="2400" b="0" i="0" u="none" strike="noStrike" cap="none" normalizeH="0" baseline="0">
                <a:ln>
                  <a:noFill/>
                </a:ln>
                <a:solidFill>
                  <a:srgbClr val="666666"/>
                </a:solidFill>
                <a:effectLst/>
              </a:rPr>
              <a:t>%</a:t>
            </a:r>
            <a:r>
              <a:rPr kumimoji="0" lang="en-US" altLang="en-US" sz="2400" b="0" i="0" u="none" strike="noStrike" cap="none" normalizeH="0" baseline="0">
                <a:ln>
                  <a:noFill/>
                </a:ln>
                <a:solidFill>
                  <a:srgbClr val="525252"/>
                </a:solidFill>
                <a:effectLst/>
              </a:rPr>
              <a:t> </a:t>
            </a:r>
            <a:r>
              <a:rPr kumimoji="0" lang="en-US" altLang="en-US" sz="2400" b="0" i="0" u="none" strike="noStrike" cap="none" normalizeH="0" baseline="0">
                <a:ln>
                  <a:noFill/>
                </a:ln>
                <a:solidFill>
                  <a:schemeClr val="tx1"/>
                </a:solidFill>
                <a:effectLst/>
              </a:rPr>
              <a:t>b</a:t>
            </a:r>
            <a:r>
              <a:rPr kumimoji="0" lang="en-US" altLang="en-US" sz="2400" b="0" i="0" u="none" strike="noStrike" cap="none" normalizeH="0" baseline="0">
                <a:ln>
                  <a:noFill/>
                </a:ln>
                <a:solidFill>
                  <a:srgbClr val="525252"/>
                </a:solidFill>
                <a:effectLst/>
              </a:rPr>
              <a:t> </a:t>
            </a: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sz="2400">
                <a:solidFill>
                  <a:srgbClr val="525252"/>
                </a:solidFill>
              </a:rPr>
              <a:t>	</a:t>
            </a:r>
            <a:r>
              <a:rPr kumimoji="0" lang="en-US" altLang="en-US" sz="2400" b="0" i="0" u="none" strike="noStrike" cap="none" normalizeH="0" baseline="0">
                <a:ln>
                  <a:noFill/>
                </a:ln>
                <a:solidFill>
                  <a:schemeClr val="tx1"/>
                </a:solidFill>
                <a:effectLst/>
              </a:rPr>
              <a:t>a</a:t>
            </a:r>
            <a:r>
              <a:rPr kumimoji="0" lang="en-US" altLang="en-US" sz="2400" b="0" i="0" u="none" strike="noStrike" cap="none" normalizeH="0" baseline="0">
                <a:ln>
                  <a:noFill/>
                </a:ln>
                <a:solidFill>
                  <a:srgbClr val="525252"/>
                </a:solidFill>
                <a:effectLst/>
              </a:rPr>
              <a:t> </a:t>
            </a:r>
            <a:r>
              <a:rPr kumimoji="0" lang="en-US" altLang="en-US" sz="2400" b="0" i="0" u="none" strike="noStrike" cap="none" normalizeH="0" baseline="0">
                <a:ln>
                  <a:noFill/>
                </a:ln>
                <a:solidFill>
                  <a:srgbClr val="666666"/>
                </a:solidFill>
                <a:effectLst/>
              </a:rPr>
              <a:t>=</a:t>
            </a:r>
            <a:r>
              <a:rPr kumimoji="0" lang="en-US" altLang="en-US" sz="2400" b="0" i="0" u="none" strike="noStrike" cap="none" normalizeH="0" baseline="0">
                <a:ln>
                  <a:noFill/>
                </a:ln>
                <a:solidFill>
                  <a:srgbClr val="525252"/>
                </a:solidFill>
                <a:effectLst/>
              </a:rPr>
              <a:t> </a:t>
            </a:r>
            <a:r>
              <a:rPr kumimoji="0" lang="en-US" altLang="en-US" sz="2400" b="0" i="0" u="none" strike="noStrike" cap="none" normalizeH="0" baseline="0">
                <a:ln>
                  <a:noFill/>
                </a:ln>
                <a:solidFill>
                  <a:schemeClr val="tx1"/>
                </a:solidFill>
                <a:effectLst/>
              </a:rPr>
              <a:t>b</a:t>
            </a: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sz="2400"/>
              <a:t>	</a:t>
            </a:r>
            <a:r>
              <a:rPr kumimoji="0" lang="en-US" altLang="en-US" sz="2400" b="0" i="0" u="none" strike="noStrike" cap="none" normalizeH="0" baseline="0">
                <a:ln>
                  <a:noFill/>
                </a:ln>
                <a:solidFill>
                  <a:schemeClr val="tx1"/>
                </a:solidFill>
                <a:effectLst/>
              </a:rPr>
              <a:t>b</a:t>
            </a:r>
            <a:r>
              <a:rPr kumimoji="0" lang="en-US" altLang="en-US" sz="2400" b="0" i="0" u="none" strike="noStrike" cap="none" normalizeH="0" baseline="0">
                <a:ln>
                  <a:noFill/>
                </a:ln>
                <a:solidFill>
                  <a:srgbClr val="525252"/>
                </a:solidFill>
                <a:effectLst/>
              </a:rPr>
              <a:t> </a:t>
            </a:r>
            <a:r>
              <a:rPr kumimoji="0" lang="en-US" altLang="en-US" sz="2400" b="0" i="0" u="none" strike="noStrike" cap="none" normalizeH="0" baseline="0">
                <a:ln>
                  <a:noFill/>
                </a:ln>
                <a:solidFill>
                  <a:srgbClr val="666666"/>
                </a:solidFill>
                <a:effectLst/>
              </a:rPr>
              <a:t>=</a:t>
            </a:r>
            <a:r>
              <a:rPr kumimoji="0" lang="en-US" altLang="en-US" sz="2400" b="0" i="0" u="none" strike="noStrike" cap="none" normalizeH="0" baseline="0">
                <a:ln>
                  <a:noFill/>
                </a:ln>
                <a:solidFill>
                  <a:srgbClr val="525252"/>
                </a:solidFill>
                <a:effectLst/>
              </a:rPr>
              <a:t> </a:t>
            </a:r>
            <a:r>
              <a:rPr kumimoji="0" lang="en-US" altLang="en-US" sz="2400" b="0" i="0" u="none" strike="noStrike" cap="none" normalizeH="0" baseline="0">
                <a:ln>
                  <a:noFill/>
                </a:ln>
                <a:solidFill>
                  <a:schemeClr val="tx1"/>
                </a:solidFill>
                <a:effectLst/>
              </a:rPr>
              <a:t>r</a:t>
            </a:r>
            <a:r>
              <a:rPr kumimoji="0" lang="en-US" altLang="en-US" sz="2400" b="0" i="0" u="none" strike="noStrike" cap="none" normalizeH="0" baseline="0">
                <a:ln>
                  <a:noFill/>
                </a:ln>
                <a:solidFill>
                  <a:srgbClr val="525252"/>
                </a:solidFill>
                <a:effectLst/>
              </a:rPr>
              <a:t> </a:t>
            </a: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sz="2400">
                <a:solidFill>
                  <a:srgbClr val="525252"/>
                </a:solidFill>
              </a:rPr>
              <a:t>     </a:t>
            </a:r>
            <a:r>
              <a:rPr kumimoji="0" lang="en-US" altLang="en-US" sz="2400" b="1" i="0" u="none" strike="noStrike" cap="none" normalizeH="0" baseline="0">
                <a:ln>
                  <a:noFill/>
                </a:ln>
                <a:solidFill>
                  <a:srgbClr val="008000"/>
                </a:solidFill>
                <a:effectLst/>
              </a:rPr>
              <a:t>return</a:t>
            </a:r>
            <a:r>
              <a:rPr kumimoji="0" lang="en-US" altLang="en-US" sz="2400" b="0" i="0" u="none" strike="noStrike" cap="none" normalizeH="0" baseline="0">
                <a:ln>
                  <a:noFill/>
                </a:ln>
                <a:solidFill>
                  <a:srgbClr val="525252"/>
                </a:solidFill>
                <a:effectLst/>
              </a:rPr>
              <a:t> </a:t>
            </a:r>
            <a:r>
              <a:rPr kumimoji="0" lang="en-US" altLang="en-US" sz="2400" b="0" i="0" u="none" strike="noStrike" cap="none" normalizeH="0" baseline="0">
                <a:ln>
                  <a:noFill/>
                </a:ln>
                <a:solidFill>
                  <a:schemeClr val="tx1"/>
                </a:solidFill>
                <a:effectLst/>
              </a:rPr>
              <a:t>a </a:t>
            </a:r>
          </a:p>
        </p:txBody>
      </p:sp>
      <p:sp>
        <p:nvSpPr>
          <p:cNvPr id="8" name="Rectangle 7"/>
          <p:cNvSpPr/>
          <p:nvPr/>
        </p:nvSpPr>
        <p:spPr>
          <a:xfrm>
            <a:off x="1336040" y="5464651"/>
            <a:ext cx="7239000" cy="830997"/>
          </a:xfrm>
          <a:prstGeom prst="rect">
            <a:avLst/>
          </a:prstGeom>
        </p:spPr>
        <p:txBody>
          <a:bodyPr wrap="square">
            <a:spAutoFit/>
          </a:bodyPr>
          <a:lstStyle/>
          <a:p>
            <a:r>
              <a:rPr lang="en-US" sz="2400" b="1"/>
              <a:t>Định lý: </a:t>
            </a:r>
            <a:r>
              <a:rPr lang="en-US" sz="2400"/>
              <a:t>với mọi số nguyên a ≥ 0 và b &gt; 0 thì:</a:t>
            </a:r>
          </a:p>
          <a:p>
            <a:r>
              <a:rPr lang="en-US" sz="2400"/>
              <a:t>	  gcd(a, b) = gcd(b, a mod b)</a:t>
            </a:r>
          </a:p>
        </p:txBody>
      </p:sp>
    </p:spTree>
    <p:extLst>
      <p:ext uri="{BB962C8B-B14F-4D97-AF65-F5344CB8AC3E}">
        <p14:creationId xmlns:p14="http://schemas.microsoft.com/office/powerpoint/2010/main" val="2250950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p:sp>
        <p:nvSpPr>
          <p:cNvPr id="3" name="Content Placeholder 2"/>
          <p:cNvSpPr>
            <a:spLocks noGrp="1"/>
          </p:cNvSpPr>
          <p:nvPr>
            <p:ph idx="1"/>
          </p:nvPr>
        </p:nvSpPr>
        <p:spPr/>
        <p:txBody>
          <a:bodyPr/>
          <a:lstStyle/>
          <a:p>
            <a:r>
              <a:rPr lang="en-US"/>
              <a:t>Hệ mã RSA</a:t>
            </a:r>
          </a:p>
          <a:p>
            <a:pPr lvl="1"/>
            <a:r>
              <a:rPr lang="en-US"/>
              <a:t>Ví dụ</a:t>
            </a:r>
          </a:p>
          <a:p>
            <a:pPr lvl="1"/>
            <a:endParaRPr lang="en-US"/>
          </a:p>
        </p:txBody>
      </p:sp>
      <p:sp>
        <p:nvSpPr>
          <p:cNvPr id="4" name="Slide Number Placeholder 3"/>
          <p:cNvSpPr>
            <a:spLocks noGrp="1"/>
          </p:cNvSpPr>
          <p:nvPr>
            <p:ph type="sldNum" sz="quarter" idx="10"/>
          </p:nvPr>
        </p:nvSpPr>
        <p:spPr/>
        <p:txBody>
          <a:bodyPr/>
          <a:lstStyle/>
          <a:p>
            <a:fld id="{DF78284D-5FDC-4396-97E9-EA2DB91CCBAD}" type="slidenum">
              <a:rPr lang="en-US" altLang="vi-VN" smtClean="0"/>
              <a:pPr/>
              <a:t>31</a:t>
            </a:fld>
            <a:endParaRPr lang="en-US" altLang="vi-VN"/>
          </a:p>
        </p:txBody>
      </p:sp>
      <mc:AlternateContent xmlns:mc="http://schemas.openxmlformats.org/markup-compatibility/2006" xmlns:a14="http://schemas.microsoft.com/office/drawing/2010/main">
        <mc:Choice Requires="a14">
          <p:sp>
            <p:nvSpPr>
              <p:cNvPr id="5" name="Rectangle 4"/>
              <p:cNvSpPr/>
              <p:nvPr/>
            </p:nvSpPr>
            <p:spPr>
              <a:xfrm>
                <a:off x="2362200" y="2058233"/>
                <a:ext cx="6096000" cy="4247317"/>
              </a:xfrm>
              <a:prstGeom prst="rect">
                <a:avLst/>
              </a:prstGeom>
            </p:spPr>
            <p:txBody>
              <a:bodyPr wrap="square">
                <a:spAutoFit/>
              </a:bodyPr>
              <a:lstStyle/>
              <a:p>
                <a:pPr marL="457200" indent="-457200">
                  <a:lnSpc>
                    <a:spcPct val="150000"/>
                  </a:lnSpc>
                  <a:buAutoNum type="arabicPeriod"/>
                </a:pPr>
                <a:r>
                  <a:rPr lang="en-US" sz="2000"/>
                  <a:t>Chọn 2 số nguyên tố, </a:t>
                </a:r>
                <a:r>
                  <a:rPr lang="en-US" sz="2000" i="1" dirty="0"/>
                  <a:t>p </a:t>
                </a:r>
                <a:r>
                  <a:rPr lang="en-US" sz="2000" dirty="0"/>
                  <a:t>= 17 and </a:t>
                </a:r>
                <a:r>
                  <a:rPr lang="en-US" sz="2000" i="1" dirty="0"/>
                  <a:t>q </a:t>
                </a:r>
                <a:r>
                  <a:rPr lang="en-US" sz="2000" dirty="0"/>
                  <a:t>= 11</a:t>
                </a:r>
              </a:p>
              <a:p>
                <a:pPr marL="457200" indent="-457200">
                  <a:lnSpc>
                    <a:spcPct val="150000"/>
                  </a:lnSpc>
                  <a:buAutoNum type="arabicPeriod"/>
                </a:pPr>
                <a:r>
                  <a:rPr lang="pt-BR" sz="2000"/>
                  <a:t>Tính </a:t>
                </a:r>
                <a:r>
                  <a:rPr lang="pt-BR" sz="2000" i="1" dirty="0"/>
                  <a:t>n </a:t>
                </a:r>
                <a:r>
                  <a:rPr lang="pt-BR" sz="2000" dirty="0"/>
                  <a:t>= </a:t>
                </a:r>
                <a:r>
                  <a:rPr lang="pt-BR" sz="2000" i="1" dirty="0"/>
                  <a:t>pq </a:t>
                </a:r>
                <a:r>
                  <a:rPr lang="pt-BR" sz="2000" dirty="0"/>
                  <a:t>= 17 * 11 = 187</a:t>
                </a:r>
              </a:p>
              <a:p>
                <a:pPr marL="457200" indent="-457200">
                  <a:lnSpc>
                    <a:spcPct val="150000"/>
                  </a:lnSpc>
                  <a:buAutoNum type="arabicPeriod"/>
                </a:pPr>
                <a:r>
                  <a:rPr lang="pt-BR" sz="2000"/>
                  <a:t>Tính</a:t>
                </a:r>
                <a:r>
                  <a:rPr lang="vi-VN" sz="2000"/>
                  <a:t> </a:t>
                </a:r>
                <a14:m>
                  <m:oMath xmlns:m="http://schemas.openxmlformats.org/officeDocument/2006/math">
                    <m:r>
                      <a:rPr lang="vi-VN" sz="2000" i="1">
                        <a:latin typeface="Cambria Math" panose="02040503050406030204" pitchFamily="18" charset="0"/>
                        <a:ea typeface="Cambria Math" panose="02040503050406030204" pitchFamily="18" charset="0"/>
                      </a:rPr>
                      <m:t>𝜙</m:t>
                    </m:r>
                  </m:oMath>
                </a14:m>
                <a:r>
                  <a:rPr lang="pt-BR" sz="2000" dirty="0"/>
                  <a:t>(</a:t>
                </a:r>
                <a:r>
                  <a:rPr lang="pt-BR" sz="2000" i="1" dirty="0"/>
                  <a:t>n</a:t>
                </a:r>
                <a:r>
                  <a:rPr lang="pt-BR" sz="2000" dirty="0"/>
                  <a:t>) = (</a:t>
                </a:r>
                <a:r>
                  <a:rPr lang="pt-BR" sz="2000" i="1" dirty="0"/>
                  <a:t>p </a:t>
                </a:r>
                <a:r>
                  <a:rPr lang="pt-BR" sz="2000" dirty="0"/>
                  <a:t>- 1)(</a:t>
                </a:r>
                <a:r>
                  <a:rPr lang="pt-BR" sz="2000" i="1" dirty="0"/>
                  <a:t>q </a:t>
                </a:r>
                <a:r>
                  <a:rPr lang="pt-BR" sz="2000" dirty="0"/>
                  <a:t>- 1) = 16 * 10 = 160</a:t>
                </a:r>
                <a:endParaRPr lang="vi-VN" sz="2000" dirty="0"/>
              </a:p>
              <a:p>
                <a:pPr marL="457200" indent="-457200">
                  <a:lnSpc>
                    <a:spcPct val="150000"/>
                  </a:lnSpc>
                  <a:buFont typeface="+mj-lt"/>
                  <a:buAutoNum type="arabicPeriod"/>
                </a:pPr>
                <a:r>
                  <a:rPr lang="en-US" sz="2000"/>
                  <a:t>Chọn </a:t>
                </a:r>
                <a:r>
                  <a:rPr lang="en-US" sz="2000" i="1" dirty="0"/>
                  <a:t>e </a:t>
                </a:r>
                <a:r>
                  <a:rPr lang="en-US" sz="2000" dirty="0"/>
                  <a:t>=7</a:t>
                </a:r>
              </a:p>
              <a:p>
                <a:pPr marL="457200" indent="-457200">
                  <a:lnSpc>
                    <a:spcPct val="150000"/>
                  </a:lnSpc>
                  <a:buFont typeface="+mj-lt"/>
                  <a:buAutoNum type="arabicPeriod"/>
                </a:pPr>
                <a:r>
                  <a:rPr lang="en-US" sz="2000"/>
                  <a:t>Tính </a:t>
                </a:r>
                <a:r>
                  <a:rPr lang="vi-VN" sz="2000"/>
                  <a:t>d</a:t>
                </a:r>
                <a:r>
                  <a:rPr lang="en-US" sz="2000"/>
                  <a:t> </a:t>
                </a:r>
                <a:r>
                  <a:rPr lang="en-US" sz="2000" dirty="0"/>
                  <a:t>= 23</a:t>
                </a:r>
              </a:p>
              <a:p>
                <a:pPr marL="457200" indent="-457200">
                  <a:lnSpc>
                    <a:spcPct val="150000"/>
                  </a:lnSpc>
                  <a:buFont typeface="+mj-lt"/>
                  <a:buAutoNum type="arabicPeriod"/>
                </a:pPr>
                <a:r>
                  <a:rPr lang="vi-VN" sz="2000" dirty="0"/>
                  <a:t>KU</a:t>
                </a:r>
                <a:r>
                  <a:rPr lang="vi-VN" sz="2000" i="1" dirty="0"/>
                  <a:t> </a:t>
                </a:r>
                <a:r>
                  <a:rPr lang="vi-VN" sz="2000" dirty="0"/>
                  <a:t>= {7, 187}; KR</a:t>
                </a:r>
                <a:r>
                  <a:rPr lang="vi-VN" sz="2000" i="1" dirty="0"/>
                  <a:t> </a:t>
                </a:r>
                <a:r>
                  <a:rPr lang="vi-VN" sz="2000" dirty="0"/>
                  <a:t>= {23, 187}</a:t>
                </a:r>
              </a:p>
              <a:p>
                <a:pPr marL="457200" indent="-457200">
                  <a:lnSpc>
                    <a:spcPct val="150000"/>
                  </a:lnSpc>
                  <a:buFont typeface="+mj-lt"/>
                  <a:buAutoNum type="arabicPeriod"/>
                </a:pPr>
                <a:r>
                  <a:rPr lang="vi-VN" sz="2000" dirty="0"/>
                  <a:t>P</a:t>
                </a:r>
                <a:r>
                  <a:rPr lang="vi-VN" sz="2000" i="1" dirty="0"/>
                  <a:t> </a:t>
                </a:r>
                <a:r>
                  <a:rPr lang="vi-VN" sz="2000" dirty="0"/>
                  <a:t>= 88</a:t>
                </a:r>
              </a:p>
              <a:p>
                <a:pPr marL="457200" indent="-457200">
                  <a:lnSpc>
                    <a:spcPct val="150000"/>
                  </a:lnSpc>
                  <a:buFont typeface="+mj-lt"/>
                  <a:buAutoNum type="arabicPeriod"/>
                </a:pPr>
                <a:r>
                  <a:rPr lang="en-US" sz="2000"/>
                  <a:t>Mã hóa</a:t>
                </a:r>
                <a:r>
                  <a:rPr lang="vi-VN" sz="2000" i="1"/>
                  <a:t>: </a:t>
                </a:r>
                <a:r>
                  <a:rPr lang="vi-VN" sz="2000" i="1" dirty="0"/>
                  <a:t>C </a:t>
                </a:r>
                <a:r>
                  <a:rPr lang="vi-VN" sz="2000" dirty="0"/>
                  <a:t>= 88</a:t>
                </a:r>
                <a:r>
                  <a:rPr lang="vi-VN" sz="2000" baseline="30000" dirty="0"/>
                  <a:t>7</a:t>
                </a:r>
                <a:r>
                  <a:rPr lang="vi-VN" sz="2000" dirty="0"/>
                  <a:t> mod 187 = 11</a:t>
                </a:r>
              </a:p>
              <a:p>
                <a:pPr marL="457200" indent="-457200">
                  <a:lnSpc>
                    <a:spcPct val="150000"/>
                  </a:lnSpc>
                  <a:buFont typeface="+mj-lt"/>
                  <a:buAutoNum type="arabicPeriod"/>
                </a:pPr>
                <a:r>
                  <a:rPr lang="en-US" sz="2000"/>
                  <a:t>Giải mã</a:t>
                </a:r>
                <a:r>
                  <a:rPr lang="vi-VN" sz="2000"/>
                  <a:t>: </a:t>
                </a:r>
                <a:r>
                  <a:rPr lang="vi-VN" sz="2000" dirty="0"/>
                  <a:t>D = 11</a:t>
                </a:r>
                <a:r>
                  <a:rPr lang="vi-VN" sz="2000" baseline="30000" dirty="0"/>
                  <a:t>23</a:t>
                </a:r>
                <a:r>
                  <a:rPr lang="vi-VN" sz="2000" dirty="0"/>
                  <a:t> mod 187 = 88</a:t>
                </a:r>
              </a:p>
            </p:txBody>
          </p:sp>
        </mc:Choice>
        <mc:Fallback xmlns="">
          <p:sp>
            <p:nvSpPr>
              <p:cNvPr id="5" name="Rectangle 4"/>
              <p:cNvSpPr>
                <a:spLocks noRot="1" noChangeAspect="1" noMove="1" noResize="1" noEditPoints="1" noAdjustHandles="1" noChangeArrowheads="1" noChangeShapeType="1" noTextEdit="1"/>
              </p:cNvSpPr>
              <p:nvPr/>
            </p:nvSpPr>
            <p:spPr>
              <a:xfrm>
                <a:off x="2362200" y="2058233"/>
                <a:ext cx="6096000" cy="4247317"/>
              </a:xfrm>
              <a:prstGeom prst="rect">
                <a:avLst/>
              </a:prstGeom>
              <a:blipFill>
                <a:blip r:embed="rId2"/>
                <a:stretch>
                  <a:fillRect l="-900" b="-431"/>
                </a:stretch>
              </a:blipFill>
            </p:spPr>
            <p:txBody>
              <a:bodyPr/>
              <a:lstStyle/>
              <a:p>
                <a:r>
                  <a:rPr lang="en-US">
                    <a:noFill/>
                  </a:rPr>
                  <a:t> </a:t>
                </a:r>
              </a:p>
            </p:txBody>
          </p:sp>
        </mc:Fallback>
      </mc:AlternateContent>
    </p:spTree>
    <p:extLst>
      <p:ext uri="{BB962C8B-B14F-4D97-AF65-F5344CB8AC3E}">
        <p14:creationId xmlns:p14="http://schemas.microsoft.com/office/powerpoint/2010/main" val="32878591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509051" y="908050"/>
            <a:ext cx="3032798" cy="5781675"/>
          </a:xfrm>
          <a:prstGeom prst="rect">
            <a:avLst/>
          </a:prstGeom>
        </p:spPr>
      </p:pic>
      <p:sp>
        <p:nvSpPr>
          <p:cNvPr id="2" name="Title 1"/>
          <p:cNvSpPr>
            <a:spLocks noGrp="1"/>
          </p:cNvSpPr>
          <p:nvPr>
            <p:ph type="title"/>
          </p:nvPr>
        </p:nvSpPr>
        <p:spPr/>
        <p:txBody>
          <a:bodyPr/>
          <a:lstStyle/>
          <a:p>
            <a:r>
              <a:rPr lang="en-US"/>
              <a:t>Chương 3</a:t>
            </a:r>
          </a:p>
        </p:txBody>
      </p:sp>
      <p:sp>
        <p:nvSpPr>
          <p:cNvPr id="3" name="Content Placeholder 2"/>
          <p:cNvSpPr>
            <a:spLocks noGrp="1"/>
          </p:cNvSpPr>
          <p:nvPr>
            <p:ph idx="1"/>
          </p:nvPr>
        </p:nvSpPr>
        <p:spPr/>
        <p:txBody>
          <a:bodyPr/>
          <a:lstStyle/>
          <a:p>
            <a:r>
              <a:rPr lang="en-US"/>
              <a:t>Hệ mã RSA</a:t>
            </a:r>
          </a:p>
          <a:p>
            <a:pPr lvl="1"/>
            <a:r>
              <a:rPr lang="en-US"/>
              <a:t>Sinh khóa</a:t>
            </a:r>
          </a:p>
          <a:p>
            <a:pPr lvl="1"/>
            <a:r>
              <a:rPr lang="en-US"/>
              <a:t>Mã hóa</a:t>
            </a:r>
          </a:p>
          <a:p>
            <a:pPr lvl="1"/>
            <a:r>
              <a:rPr lang="en-US"/>
              <a:t>Giải mã</a:t>
            </a:r>
          </a:p>
        </p:txBody>
      </p:sp>
      <p:sp>
        <p:nvSpPr>
          <p:cNvPr id="4" name="Slide Number Placeholder 3"/>
          <p:cNvSpPr>
            <a:spLocks noGrp="1"/>
          </p:cNvSpPr>
          <p:nvPr>
            <p:ph type="sldNum" sz="quarter" idx="10"/>
          </p:nvPr>
        </p:nvSpPr>
        <p:spPr/>
        <p:txBody>
          <a:bodyPr/>
          <a:lstStyle/>
          <a:p>
            <a:fld id="{DF78284D-5FDC-4396-97E9-EA2DB91CCBAD}" type="slidenum">
              <a:rPr lang="en-US" altLang="vi-VN" smtClean="0"/>
              <a:pPr/>
              <a:t>32</a:t>
            </a:fld>
            <a:endParaRPr lang="en-US" altLang="vi-VN"/>
          </a:p>
        </p:txBody>
      </p:sp>
      <p:pic>
        <p:nvPicPr>
          <p:cNvPr id="6" name="Picture 5"/>
          <p:cNvPicPr>
            <a:picLocks noChangeAspect="1"/>
          </p:cNvPicPr>
          <p:nvPr/>
        </p:nvPicPr>
        <p:blipFill>
          <a:blip r:embed="rId4"/>
          <a:stretch>
            <a:fillRect/>
          </a:stretch>
        </p:blipFill>
        <p:spPr>
          <a:xfrm>
            <a:off x="5429696" y="1295400"/>
            <a:ext cx="3638104" cy="5394325"/>
          </a:xfrm>
          <a:prstGeom prst="rect">
            <a:avLst/>
          </a:prstGeom>
        </p:spPr>
      </p:pic>
    </p:spTree>
    <p:extLst>
      <p:ext uri="{BB962C8B-B14F-4D97-AF65-F5344CB8AC3E}">
        <p14:creationId xmlns:p14="http://schemas.microsoft.com/office/powerpoint/2010/main" val="26091007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p:sp>
        <p:nvSpPr>
          <p:cNvPr id="3" name="Content Placeholder 2"/>
          <p:cNvSpPr>
            <a:spLocks noGrp="1"/>
          </p:cNvSpPr>
          <p:nvPr>
            <p:ph idx="1"/>
          </p:nvPr>
        </p:nvSpPr>
        <p:spPr/>
        <p:txBody>
          <a:bodyPr/>
          <a:lstStyle/>
          <a:p>
            <a:r>
              <a:rPr lang="en-US"/>
              <a:t>Hệ mã RSA</a:t>
            </a:r>
          </a:p>
          <a:p>
            <a:pPr lvl="1"/>
            <a:r>
              <a:rPr lang="en-US"/>
              <a:t>5 hướng tiếp cận tấn công hệ mã RSA</a:t>
            </a:r>
          </a:p>
          <a:p>
            <a:pPr lvl="2"/>
            <a:r>
              <a:rPr lang="en-US"/>
              <a:t>Brute force</a:t>
            </a:r>
          </a:p>
          <a:p>
            <a:pPr lvl="3"/>
            <a:r>
              <a:rPr lang="en-US"/>
              <a:t>Thử tất cả các khả năng khóa K</a:t>
            </a:r>
            <a:r>
              <a:rPr lang="en-US" baseline="-25000"/>
              <a:t>PR</a:t>
            </a:r>
            <a:r>
              <a:rPr lang="en-US"/>
              <a:t> có thể</a:t>
            </a:r>
          </a:p>
          <a:p>
            <a:pPr lvl="2"/>
            <a:r>
              <a:rPr lang="en-US"/>
              <a:t>Tấn công toán học</a:t>
            </a:r>
          </a:p>
          <a:p>
            <a:pPr lvl="3"/>
            <a:r>
              <a:rPr lang="en-US"/>
              <a:t>Phân tích số nguyên thành tích của 2 số nguyên tố</a:t>
            </a:r>
          </a:p>
          <a:p>
            <a:pPr lvl="2"/>
            <a:r>
              <a:rPr lang="en-US"/>
              <a:t>Timing attacks: </a:t>
            </a:r>
          </a:p>
          <a:p>
            <a:pPr lvl="3"/>
            <a:r>
              <a:rPr lang="en-US"/>
              <a:t>Thời gian chạy thuật toán mật mã</a:t>
            </a:r>
          </a:p>
          <a:p>
            <a:pPr lvl="2"/>
            <a:r>
              <a:rPr lang="en-US"/>
              <a:t>Tấn công dựa trên lỗi phần cứng</a:t>
            </a:r>
          </a:p>
          <a:p>
            <a:pPr lvl="3"/>
            <a:r>
              <a:rPr lang="en-US"/>
              <a:t>Điều này liên quan đến việc tạo ra các lỗi phần cứng trong bộ xử lý đang tạo chữ ký số.</a:t>
            </a:r>
          </a:p>
          <a:p>
            <a:pPr lvl="2"/>
            <a:r>
              <a:rPr lang="en-US"/>
              <a:t>Chosen ciphertext attacks</a:t>
            </a:r>
          </a:p>
          <a:p>
            <a:pPr lvl="3"/>
            <a:r>
              <a:rPr lang="en-US"/>
              <a:t>Khai thác các tính chất của thuật toán RSA</a:t>
            </a:r>
          </a:p>
        </p:txBody>
      </p:sp>
      <p:sp>
        <p:nvSpPr>
          <p:cNvPr id="4" name="Slide Number Placeholder 3"/>
          <p:cNvSpPr>
            <a:spLocks noGrp="1"/>
          </p:cNvSpPr>
          <p:nvPr>
            <p:ph type="sldNum" sz="quarter" idx="10"/>
          </p:nvPr>
        </p:nvSpPr>
        <p:spPr/>
        <p:txBody>
          <a:bodyPr/>
          <a:lstStyle/>
          <a:p>
            <a:fld id="{DF78284D-5FDC-4396-97E9-EA2DB91CCBAD}" type="slidenum">
              <a:rPr lang="en-US" altLang="vi-VN" smtClean="0"/>
              <a:pPr/>
              <a:t>33</a:t>
            </a:fld>
            <a:endParaRPr lang="en-US" altLang="vi-VN"/>
          </a:p>
        </p:txBody>
      </p:sp>
    </p:spTree>
    <p:extLst>
      <p:ext uri="{BB962C8B-B14F-4D97-AF65-F5344CB8AC3E}">
        <p14:creationId xmlns:p14="http://schemas.microsoft.com/office/powerpoint/2010/main" val="846525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t>Hệ mã RSA</a:t>
                </a:r>
              </a:p>
              <a:p>
                <a:pPr lvl="1"/>
                <a:r>
                  <a:rPr lang="en-US"/>
                  <a:t>Tấn công toán học: bài toán nhân tử hóa số nguyên</a:t>
                </a:r>
              </a:p>
              <a:p>
                <a:pPr lvl="1"/>
                <a:r>
                  <a:rPr lang="en-US"/>
                  <a:t>Có 3 hướng tiếp cận tấn công toán học RSA</a:t>
                </a:r>
              </a:p>
              <a:p>
                <a:pPr lvl="2"/>
                <a:r>
                  <a:rPr lang="en-US"/>
                  <a:t>Phân tích </a:t>
                </a:r>
                <a14:m>
                  <m:oMath xmlns:m="http://schemas.openxmlformats.org/officeDocument/2006/math">
                    <m:r>
                      <a:rPr lang="en-US" b="0" i="1" smtClean="0">
                        <a:latin typeface="Cambria Math" panose="02040503050406030204" pitchFamily="18" charset="0"/>
                      </a:rPr>
                      <m:t>𝑛</m:t>
                    </m:r>
                  </m:oMath>
                </a14:m>
                <a:r>
                  <a:rPr lang="en-US"/>
                  <a:t> thành tích của 2 thừa số nguyên tố =&gt; tính được </a:t>
                </a:r>
                <a14:m>
                  <m:oMath xmlns:m="http://schemas.openxmlformats.org/officeDocument/2006/math">
                    <m:r>
                      <a:rPr lang="en-US" i="1" smtClean="0">
                        <a:latin typeface="Cambria Math" panose="02040503050406030204" pitchFamily="18" charset="0"/>
                        <a:ea typeface="Cambria Math" panose="02040503050406030204" pitchFamily="18" charset="0"/>
                      </a:rPr>
                      <m:t>𝜙</m:t>
                    </m:r>
                    <m:d>
                      <m:dPr>
                        <m:ctrlPr>
                          <a:rPr lang="en-US" b="0" i="1" smtClean="0">
                            <a:latin typeface="Cambria Math"/>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−1)</m:t>
                    </m:r>
                  </m:oMath>
                </a14:m>
                <a:r>
                  <a:rPr lang="en-US"/>
                  <a:t> =&gt; xác định được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𝑚𝑜𝑑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oMath>
                </a14:m>
                <a:endParaRPr lang="en-US"/>
              </a:p>
              <a:p>
                <a:pPr lvl="2"/>
                <a:r>
                  <a:rPr lang="en-US"/>
                  <a:t>Tính trực tiếp </a:t>
                </a:r>
                <a14:m>
                  <m:oMath xmlns:m="http://schemas.openxmlformats.org/officeDocument/2006/math">
                    <m:r>
                      <a:rPr lang="en-US" i="1">
                        <a:latin typeface="Cambria Math" panose="02040503050406030204" pitchFamily="18" charset="0"/>
                        <a:ea typeface="Cambria Math" panose="02040503050406030204" pitchFamily="18" charset="0"/>
                      </a:rPr>
                      <m:t>𝜙</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oMath>
                </a14:m>
                <a:r>
                  <a:rPr lang="en-US"/>
                  <a:t> mà không cần xác định trước </a:t>
                </a:r>
                <a14:m>
                  <m:oMath xmlns:m="http://schemas.openxmlformats.org/officeDocument/2006/math">
                    <m:r>
                      <a:rPr lang="en-US" i="1">
                        <a:latin typeface="Cambria Math" panose="02040503050406030204" pitchFamily="18" charset="0"/>
                        <a:ea typeface="Cambria Math" panose="02040503050406030204" pitchFamily="18" charset="0"/>
                      </a:rPr>
                      <m:t>𝑝</m:t>
                    </m:r>
                    <m:r>
                      <a:rPr lang="en-US" b="0" i="0" smtClean="0">
                        <a:latin typeface="Cambria Math" panose="02040503050406030204" pitchFamily="18" charset="0"/>
                        <a:ea typeface="Cambria Math" panose="02040503050406030204" pitchFamily="18" charset="0"/>
                      </a:rPr>
                      <m:t>,</m:t>
                    </m:r>
                  </m:oMath>
                </a14:m>
                <a:r>
                  <a:rPr lang="en-US"/>
                  <a:t> </a:t>
                </a:r>
                <a14:m>
                  <m:oMath xmlns:m="http://schemas.openxmlformats.org/officeDocument/2006/math">
                    <m:r>
                      <a:rPr lang="en-US" i="1">
                        <a:latin typeface="Cambria Math" panose="02040503050406030204" pitchFamily="18" charset="0"/>
                        <a:ea typeface="Cambria Math" panose="02040503050406030204" pitchFamily="18" charset="0"/>
                      </a:rPr>
                      <m:t>𝑞</m:t>
                    </m:r>
                  </m:oMath>
                </a14:m>
                <a:r>
                  <a:rPr lang="en-US"/>
                  <a:t> =&gt; tính được </a:t>
                </a:r>
                <a14:m>
                  <m:oMath xmlns:m="http://schemas.openxmlformats.org/officeDocument/2006/math">
                    <m:r>
                      <a:rPr lang="en-US" i="1">
                        <a:latin typeface="Cambria Math" panose="02040503050406030204" pitchFamily="18" charset="0"/>
                      </a:rPr>
                      <m:t>𝑑</m:t>
                    </m:r>
                    <m:r>
                      <a:rPr lang="en-US" i="1">
                        <a:latin typeface="Cambria Math" panose="02040503050406030204" pitchFamily="18" charset="0"/>
                        <a:ea typeface="Cambria Math" panose="02040503050406030204" pitchFamily="18" charset="0"/>
                      </a:rPr>
                      <m:t>≡</m:t>
                    </m:r>
                    <m:sSup>
                      <m:sSupPr>
                        <m:ctrlPr>
                          <a:rPr lang="en-US" i="1">
                            <a:latin typeface="Cambria Math"/>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−1</m:t>
                        </m:r>
                      </m:sup>
                    </m:sSup>
                    <m:r>
                      <a:rPr lang="en-US" i="1">
                        <a:latin typeface="Cambria Math" panose="02040503050406030204" pitchFamily="18" charset="0"/>
                        <a:ea typeface="Cambria Math" panose="02040503050406030204" pitchFamily="18" charset="0"/>
                      </a:rPr>
                      <m:t>𝑚𝑜𝑑</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𝜙</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oMath>
                </a14:m>
                <a:endParaRPr lang="en-US"/>
              </a:p>
              <a:p>
                <a:pPr lvl="2"/>
                <a:r>
                  <a:rPr lang="en-US"/>
                  <a:t>Tính trực tiếp </a:t>
                </a:r>
                <a14:m>
                  <m:oMath xmlns:m="http://schemas.openxmlformats.org/officeDocument/2006/math">
                    <m:r>
                      <a:rPr lang="en-US" i="1">
                        <a:latin typeface="Cambria Math" panose="02040503050406030204" pitchFamily="18" charset="0"/>
                      </a:rPr>
                      <m:t>𝑑</m:t>
                    </m:r>
                  </m:oMath>
                </a14:m>
                <a:r>
                  <a:rPr lang="en-US"/>
                  <a:t> mà không cần xác định trước </a:t>
                </a:r>
                <a14:m>
                  <m:oMath xmlns:m="http://schemas.openxmlformats.org/officeDocument/2006/math">
                    <m:r>
                      <a:rPr lang="en-US" i="1">
                        <a:latin typeface="Cambria Math" panose="02040503050406030204" pitchFamily="18" charset="0"/>
                        <a:ea typeface="Cambria Math" panose="02040503050406030204" pitchFamily="18" charset="0"/>
                      </a:rPr>
                      <m:t>𝜙</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oMath>
                </a14:m>
                <a:endParaRPr lang="en-US"/>
              </a:p>
              <a:p>
                <a:pPr lvl="2"/>
                <a:endParaRPr lang="en-US"/>
              </a:p>
              <a:p>
                <a:pPr marL="457200" lvl="1" indent="0">
                  <a:buNone/>
                </a:pPr>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704" t="-1506" r="-1481"/>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DF78284D-5FDC-4396-97E9-EA2DB91CCBAD}" type="slidenum">
              <a:rPr lang="en-US" altLang="vi-VN" smtClean="0"/>
              <a:pPr/>
              <a:t>34</a:t>
            </a:fld>
            <a:endParaRPr lang="en-US" altLang="vi-VN"/>
          </a:p>
        </p:txBody>
      </p:sp>
    </p:spTree>
    <p:extLst>
      <p:ext uri="{BB962C8B-B14F-4D97-AF65-F5344CB8AC3E}">
        <p14:creationId xmlns:p14="http://schemas.microsoft.com/office/powerpoint/2010/main" val="36216051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p:sp>
        <p:nvSpPr>
          <p:cNvPr id="3" name="Content Placeholder 2"/>
          <p:cNvSpPr>
            <a:spLocks noGrp="1"/>
          </p:cNvSpPr>
          <p:nvPr>
            <p:ph idx="1"/>
          </p:nvPr>
        </p:nvSpPr>
        <p:spPr/>
        <p:txBody>
          <a:bodyPr/>
          <a:lstStyle/>
          <a:p>
            <a:r>
              <a:rPr lang="en-US"/>
              <a:t>Hệ mã RSA</a:t>
            </a:r>
          </a:p>
          <a:p>
            <a:pPr lvl="1"/>
            <a:r>
              <a:rPr lang="en-US"/>
              <a:t>Tấn công toán học: bài toán nhân tử hóa số nguyên</a:t>
            </a:r>
          </a:p>
          <a:p>
            <a:pPr lvl="2"/>
            <a:r>
              <a:rPr lang="en-US"/>
              <a:t>n lớn</a:t>
            </a:r>
          </a:p>
          <a:p>
            <a:pPr lvl="2"/>
            <a:endParaRPr lang="en-US"/>
          </a:p>
          <a:p>
            <a:pPr marL="457200" lvl="1" indent="0">
              <a:buNone/>
            </a:pPr>
            <a:endParaRPr lang="en-US"/>
          </a:p>
        </p:txBody>
      </p:sp>
      <p:sp>
        <p:nvSpPr>
          <p:cNvPr id="4" name="Slide Number Placeholder 3"/>
          <p:cNvSpPr>
            <a:spLocks noGrp="1"/>
          </p:cNvSpPr>
          <p:nvPr>
            <p:ph type="sldNum" sz="quarter" idx="10"/>
          </p:nvPr>
        </p:nvSpPr>
        <p:spPr/>
        <p:txBody>
          <a:bodyPr/>
          <a:lstStyle/>
          <a:p>
            <a:fld id="{DF78284D-5FDC-4396-97E9-EA2DB91CCBAD}" type="slidenum">
              <a:rPr lang="en-US" altLang="vi-VN" smtClean="0"/>
              <a:pPr/>
              <a:t>35</a:t>
            </a:fld>
            <a:endParaRPr lang="en-US" altLang="vi-VN"/>
          </a:p>
        </p:txBody>
      </p:sp>
      <p:pic>
        <p:nvPicPr>
          <p:cNvPr id="5" name="Picture 4"/>
          <p:cNvPicPr>
            <a:picLocks noChangeAspect="1"/>
          </p:cNvPicPr>
          <p:nvPr/>
        </p:nvPicPr>
        <p:blipFill>
          <a:blip r:embed="rId3"/>
          <a:stretch>
            <a:fillRect/>
          </a:stretch>
        </p:blipFill>
        <p:spPr>
          <a:xfrm>
            <a:off x="1828800" y="3172053"/>
            <a:ext cx="6553200" cy="3353073"/>
          </a:xfrm>
          <a:prstGeom prst="rect">
            <a:avLst/>
          </a:prstGeom>
        </p:spPr>
      </p:pic>
    </p:spTree>
    <p:extLst>
      <p:ext uri="{BB962C8B-B14F-4D97-AF65-F5344CB8AC3E}">
        <p14:creationId xmlns:p14="http://schemas.microsoft.com/office/powerpoint/2010/main" val="6390277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t>Hệ mã RSA</a:t>
                </a:r>
              </a:p>
              <a:p>
                <a:pPr lvl="1"/>
                <a:r>
                  <a:rPr lang="en-US"/>
                  <a:t>Tấn công toán học: bài toán nhân tử hóa số nguyên</a:t>
                </a:r>
              </a:p>
              <a:p>
                <a:pPr lvl="2"/>
                <a:r>
                  <a:rPr lang="en-US"/>
                  <a:t>Các ràng buộc với </a:t>
                </a:r>
                <a14:m>
                  <m:oMath xmlns:m="http://schemas.openxmlformats.org/officeDocument/2006/math">
                    <m:r>
                      <a:rPr lang="en-US" i="1">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𝑞</m:t>
                    </m:r>
                  </m:oMath>
                </a14:m>
                <a:endParaRPr lang="en-US"/>
              </a:p>
              <a:p>
                <a:pPr lvl="3"/>
                <a:r>
                  <a:rPr lang="en-US"/>
                  <a:t>Độ dài của </a:t>
                </a:r>
                <a14:m>
                  <m:oMath xmlns:m="http://schemas.openxmlformats.org/officeDocument/2006/math">
                    <m:r>
                      <a:rPr lang="en-US" i="1">
                        <a:latin typeface="Cambria Math" panose="02040503050406030204" pitchFamily="18" charset="0"/>
                        <a:ea typeface="Cambria Math" panose="02040503050406030204" pitchFamily="18" charset="0"/>
                      </a:rPr>
                      <m:t>𝑝</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𝑞</m:t>
                    </m:r>
                  </m:oMath>
                </a14:m>
                <a:r>
                  <a:rPr lang="en-US"/>
                  <a:t> chỉ khác nhau một vài digits</a:t>
                </a:r>
              </a:p>
              <a:p>
                <a:pPr lvl="4"/>
                <a:r>
                  <a:rPr lang="en-US"/>
                  <a:t>Với khóa 1024 bit (309 chữ số thập phân), độ lớn của p, q nên từ 10</a:t>
                </a:r>
                <a:r>
                  <a:rPr lang="en-US" baseline="30000"/>
                  <a:t>75</a:t>
                </a:r>
                <a:r>
                  <a:rPr lang="en-US"/>
                  <a:t> đến 10</a:t>
                </a:r>
                <a:r>
                  <a:rPr lang="en-US" baseline="30000"/>
                  <a:t>100</a:t>
                </a:r>
                <a:endParaRPr lang="en-US"/>
              </a:p>
              <a:p>
                <a:pPr lvl="4"/>
                <a:r>
                  <a:rPr lang="en-US">
                    <a:latin typeface="Cambria Math" panose="02040503050406030204" pitchFamily="18" charset="0"/>
                    <a:ea typeface="Cambria Math" panose="02040503050406030204" pitchFamily="18" charset="0"/>
                  </a:rPr>
                  <a:t>p-1</a:t>
                </a:r>
                <a:r>
                  <a:rPr lang="en-US"/>
                  <a:t>, </a:t>
                </a:r>
                <a:r>
                  <a:rPr lang="en-US">
                    <a:latin typeface="Cambria Math" panose="02040503050406030204" pitchFamily="18" charset="0"/>
                    <a:ea typeface="Cambria Math" panose="02040503050406030204" pitchFamily="18" charset="0"/>
                  </a:rPr>
                  <a:t>q-1</a:t>
                </a:r>
                <a:r>
                  <a:rPr lang="en-US"/>
                  <a:t> là các thừa số nguyên tố lớn</a:t>
                </a:r>
              </a:p>
              <a:p>
                <a:pPr lvl="4"/>
                <a:r>
                  <a:rPr lang="en-US">
                    <a:latin typeface="Cambria Math" panose="02040503050406030204" pitchFamily="18" charset="0"/>
                    <a:ea typeface="Cambria Math" panose="02040503050406030204" pitchFamily="18" charset="0"/>
                  </a:rPr>
                  <a:t>gcd</a:t>
                </a:r>
                <a:r>
                  <a:rPr lang="en-US"/>
                  <a:t>(</a:t>
                </a:r>
                <a:r>
                  <a:rPr lang="en-US">
                    <a:latin typeface="Cambria Math" panose="02040503050406030204" pitchFamily="18" charset="0"/>
                    <a:ea typeface="Cambria Math" panose="02040503050406030204" pitchFamily="18" charset="0"/>
                  </a:rPr>
                  <a:t>p-1</a:t>
                </a:r>
                <a:r>
                  <a:rPr lang="en-US"/>
                  <a:t>, </a:t>
                </a:r>
                <a:r>
                  <a:rPr lang="en-US">
                    <a:latin typeface="Cambria Math" panose="02040503050406030204" pitchFamily="18" charset="0"/>
                    <a:ea typeface="Cambria Math" panose="02040503050406030204" pitchFamily="18" charset="0"/>
                  </a:rPr>
                  <a:t>q-1)</a:t>
                </a:r>
                <a:r>
                  <a:rPr lang="en-US"/>
                  <a:t> nên nhỏ</a:t>
                </a:r>
              </a:p>
              <a:p>
                <a:pPr lvl="3"/>
                <a:r>
                  <a:rPr lang="en-US"/>
                  <a:t>Nếu </a:t>
                </a:r>
                <a:r>
                  <a:rPr lang="en-US">
                    <a:latin typeface="Cambria Math" panose="02040503050406030204" pitchFamily="18" charset="0"/>
                    <a:ea typeface="Cambria Math" panose="02040503050406030204" pitchFamily="18" charset="0"/>
                  </a:rPr>
                  <a:t>e&lt;n</a:t>
                </a:r>
                <a:r>
                  <a:rPr lang="en-US"/>
                  <a:t> và </a:t>
                </a:r>
                <a:r>
                  <a:rPr lang="en-US">
                    <a:latin typeface="Cambria Math" panose="02040503050406030204" pitchFamily="18" charset="0"/>
                    <a:ea typeface="Cambria Math" panose="02040503050406030204" pitchFamily="18" charset="0"/>
                  </a:rPr>
                  <a:t>d&lt;n</a:t>
                </a:r>
                <a:r>
                  <a:rPr lang="en-US" baseline="30000">
                    <a:latin typeface="Cambria Math" panose="02040503050406030204" pitchFamily="18" charset="0"/>
                    <a:ea typeface="Cambria Math" panose="02040503050406030204" pitchFamily="18" charset="0"/>
                  </a:rPr>
                  <a:t>1/4</a:t>
                </a:r>
                <a:r>
                  <a:rPr lang="en-US"/>
                  <a:t>, khi đó có thể dễ dàng tính ra </a:t>
                </a:r>
                <a:r>
                  <a:rPr lang="en-US" sz="2400" i="1">
                    <a:latin typeface="Cambria Math" panose="02040503050406030204" pitchFamily="18" charset="0"/>
                    <a:ea typeface="Cambria Math" panose="02040503050406030204" pitchFamily="18" charset="0"/>
                  </a:rPr>
                  <a:t>d</a:t>
                </a:r>
                <a:r>
                  <a:rPr lang="en-US"/>
                  <a:t>		</a:t>
                </a:r>
              </a:p>
              <a:p>
                <a:pPr lvl="3"/>
                <a:endParaRPr lang="en-US"/>
              </a:p>
              <a:p>
                <a:pPr lvl="2"/>
                <a:endParaRPr lang="en-US"/>
              </a:p>
              <a:p>
                <a:pPr marL="457200" lvl="1" indent="0">
                  <a:buNone/>
                </a:pPr>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704" t="-1506" r="-1481"/>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DF78284D-5FDC-4396-97E9-EA2DB91CCBAD}" type="slidenum">
              <a:rPr lang="en-US" altLang="vi-VN" smtClean="0"/>
              <a:pPr/>
              <a:t>36</a:t>
            </a:fld>
            <a:endParaRPr lang="en-US" altLang="vi-VN"/>
          </a:p>
        </p:txBody>
      </p:sp>
    </p:spTree>
    <p:extLst>
      <p:ext uri="{BB962C8B-B14F-4D97-AF65-F5344CB8AC3E}">
        <p14:creationId xmlns:p14="http://schemas.microsoft.com/office/powerpoint/2010/main" val="30388990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534400" cy="5257800"/>
              </a:xfrm>
            </p:spPr>
            <p:txBody>
              <a:bodyPr/>
              <a:lstStyle/>
              <a:p>
                <a:r>
                  <a:rPr lang="en-US"/>
                  <a:t>Hệ mã RSA</a:t>
                </a:r>
              </a:p>
              <a:p>
                <a:pPr lvl="1"/>
                <a:r>
                  <a:rPr lang="en-US"/>
                  <a:t>Timing attacks</a:t>
                </a:r>
              </a:p>
              <a:p>
                <a:pPr lvl="2"/>
                <a:r>
                  <a:rPr lang="en-US"/>
                  <a:t>Giải pháp</a:t>
                </a:r>
              </a:p>
              <a:p>
                <a:pPr lvl="3"/>
                <a:r>
                  <a:rPr lang="en-US"/>
                  <a:t>Constant exponentiation time</a:t>
                </a:r>
              </a:p>
              <a:p>
                <a:pPr lvl="3"/>
                <a:r>
                  <a:rPr lang="en-US"/>
                  <a:t>Random delay</a:t>
                </a:r>
              </a:p>
              <a:p>
                <a:pPr lvl="3"/>
                <a:r>
                  <a:rPr lang="en-US"/>
                  <a:t>Blinding</a:t>
                </a:r>
              </a:p>
              <a:p>
                <a:pPr lvl="4"/>
                <a:r>
                  <a:rPr lang="en-US"/>
                  <a:t>RSA Data Security tích hợp tính năng blinding vào một số sản phẩm của mình. Phép giải mã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sSup>
                      <m:sSupPr>
                        <m:ctrlPr>
                          <a:rPr lang="en-US" b="0" i="1" smtClean="0">
                            <a:latin typeface="Cambria Math"/>
                          </a:rPr>
                        </m:ctrlPr>
                      </m:sSupPr>
                      <m:e>
                        <m:r>
                          <a:rPr lang="en-US" b="0" i="1" smtClean="0">
                            <a:latin typeface="Cambria Math" panose="02040503050406030204" pitchFamily="18" charset="0"/>
                          </a:rPr>
                          <m:t>𝐶</m:t>
                        </m:r>
                      </m:e>
                      <m:sup>
                        <m:r>
                          <a:rPr lang="en-US" b="0" i="1" smtClean="0">
                            <a:latin typeface="Cambria Math" panose="02040503050406030204" pitchFamily="18" charset="0"/>
                          </a:rPr>
                          <m:t>𝑑</m:t>
                        </m:r>
                      </m:sup>
                    </m:s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𝑛</m:t>
                    </m:r>
                  </m:oMath>
                </a14:m>
                <a:r>
                  <a:rPr lang="en-US"/>
                  <a:t> được thực hiện như sau:</a:t>
                </a:r>
              </a:p>
              <a:p>
                <a:pPr lvl="5"/>
                <a:r>
                  <a:rPr lang="en-US"/>
                  <a:t>Tạo một số ngẫu nhiên bí mật r, 0&lt;r&lt;n-1</a:t>
                </a:r>
              </a:p>
              <a:p>
                <a:pPr lvl="5"/>
                <a:r>
                  <a:rPr lang="en-US"/>
                  <a:t>Tính </a:t>
                </a:r>
                <a14:m>
                  <m:oMath xmlns:m="http://schemas.openxmlformats.org/officeDocument/2006/math">
                    <m:sSup>
                      <m:sSupPr>
                        <m:ctrlPr>
                          <a:rPr lang="en-US" b="0" i="1" smtClean="0">
                            <a:latin typeface="Cambria Math"/>
                          </a:rPr>
                        </m:ctrlPr>
                      </m:sSupPr>
                      <m:e>
                        <m:r>
                          <a:rPr lang="en-US" b="0" i="1" smtClean="0">
                            <a:latin typeface="Cambria Math" panose="02040503050406030204" pitchFamily="18" charset="0"/>
                          </a:rPr>
                          <m:t>𝐶</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𝐶</m:t>
                    </m:r>
                    <m:d>
                      <m:dPr>
                        <m:ctrlPr>
                          <a:rPr lang="en-US" b="0" i="1" smtClean="0">
                            <a:latin typeface="Cambria Math"/>
                          </a:rPr>
                        </m:ctrlPr>
                      </m:dPr>
                      <m:e>
                        <m:sSup>
                          <m:sSupPr>
                            <m:ctrlPr>
                              <a:rPr lang="en-US" b="0" i="1" smtClean="0">
                                <a:latin typeface="Cambria Math"/>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𝑒</m:t>
                            </m:r>
                          </m:sup>
                        </m:sSup>
                      </m:e>
                    </m:d>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𝑛</m:t>
                    </m:r>
                  </m:oMath>
                </a14:m>
                <a:r>
                  <a:rPr lang="en-US"/>
                  <a:t>, </a:t>
                </a:r>
                <a:r>
                  <a:rPr lang="en-US" i="1">
                    <a:latin typeface="Cambria Math" panose="02040503050406030204" pitchFamily="18" charset="0"/>
                  </a:rPr>
                  <a:t>e</a:t>
                </a:r>
                <a:r>
                  <a:rPr lang="en-US"/>
                  <a:t> là số mũ công khai</a:t>
                </a:r>
              </a:p>
              <a:p>
                <a:pPr lvl="5"/>
                <a:r>
                  <a:rPr lang="en-US"/>
                  <a:t>Tính </a:t>
                </a:r>
                <a:r>
                  <a:rPr lang="en-US" i="1">
                    <a:latin typeface="Cambria Math" panose="02040503050406030204" pitchFamily="18" charset="0"/>
                  </a:rPr>
                  <a:t>M’=(</a:t>
                </a:r>
                <a14:m>
                  <m:oMath xmlns:m="http://schemas.openxmlformats.org/officeDocument/2006/math">
                    <m:sSup>
                      <m:sSupPr>
                        <m:ctrlPr>
                          <a:rPr lang="en-US" i="1">
                            <a:latin typeface="Cambria Math"/>
                          </a:rPr>
                        </m:ctrlPr>
                      </m:sSupPr>
                      <m:e>
                        <m:r>
                          <a:rPr lang="en-US" i="1">
                            <a:latin typeface="Cambria Math" panose="02040503050406030204" pitchFamily="18" charset="0"/>
                          </a:rPr>
                          <m:t>𝐶</m:t>
                        </m:r>
                        <m:r>
                          <a:rPr lang="en-US" i="1">
                            <a:latin typeface="Cambria Math" panose="02040503050406030204" pitchFamily="18" charset="0"/>
                          </a:rPr>
                          <m:t>′)</m:t>
                        </m:r>
                      </m:e>
                      <m:sup>
                        <m:r>
                          <a:rPr lang="en-US" i="1">
                            <a:latin typeface="Cambria Math" panose="02040503050406030204" pitchFamily="18" charset="0"/>
                          </a:rPr>
                          <m:t>𝑑</m:t>
                        </m:r>
                      </m:sup>
                    </m:sSup>
                  </m:oMath>
                </a14:m>
                <a:r>
                  <a:rPr lang="en-US" i="1">
                    <a:latin typeface="Cambria Math" panose="02040503050406030204" pitchFamily="18" charset="0"/>
                  </a:rPr>
                  <a:t> mod n      </a:t>
                </a:r>
                <a:r>
                  <a:rPr lang="en-US" sz="1800">
                    <a:latin typeface="Arial" pitchFamily="34" charset="0"/>
                    <a:cs typeface="Arial" pitchFamily="34" charset="0"/>
                  </a:rPr>
                  <a:t>(như RSA thông thường)</a:t>
                </a:r>
              </a:p>
              <a:p>
                <a:pPr lvl="5"/>
                <a:r>
                  <a:rPr lang="en-US" i="1">
                    <a:latin typeface="Cambria Math" panose="02040503050406030204" pitchFamily="18" charset="0"/>
                  </a:rPr>
                  <a:t>M=M’ </a:t>
                </a:r>
                <a14:m>
                  <m:oMath xmlns:m="http://schemas.openxmlformats.org/officeDocument/2006/math">
                    <m:sSup>
                      <m:sSupPr>
                        <m:ctrlPr>
                          <a:rPr lang="en-US" i="1">
                            <a:latin typeface="Cambria Math"/>
                          </a:rPr>
                        </m:ctrlPr>
                      </m:sSupPr>
                      <m:e>
                        <m:r>
                          <a:rPr lang="en-US" i="1">
                            <a:latin typeface="Cambria Math" panose="02040503050406030204" pitchFamily="18" charset="0"/>
                          </a:rPr>
                          <m:t>𝑟</m:t>
                        </m:r>
                      </m:e>
                      <m:sup>
                        <m:r>
                          <a:rPr lang="en-US" i="1">
                            <a:latin typeface="Cambria Math" panose="02040503050406030204" pitchFamily="18" charset="0"/>
                          </a:rPr>
                          <m:t>−1</m:t>
                        </m:r>
                      </m:sup>
                    </m:sSup>
                    <m:r>
                      <a:rPr lang="en-US" i="1">
                        <a:latin typeface="Cambria Math" panose="02040503050406030204" pitchFamily="18" charset="0"/>
                      </a:rPr>
                      <m:t> </m:t>
                    </m:r>
                    <m:r>
                      <a:rPr lang="en-US" i="1">
                        <a:latin typeface="Cambria Math" panose="02040503050406030204" pitchFamily="18" charset="0"/>
                      </a:rPr>
                      <m:t>𝑚𝑜𝑑</m:t>
                    </m:r>
                    <m:r>
                      <a:rPr lang="en-US" i="1">
                        <a:latin typeface="Cambria Math" panose="02040503050406030204" pitchFamily="18" charset="0"/>
                      </a:rPr>
                      <m:t> </m:t>
                    </m:r>
                    <m:r>
                      <a:rPr lang="en-US" i="1">
                        <a:latin typeface="Cambria Math" panose="02040503050406030204" pitchFamily="18" charset="0"/>
                      </a:rPr>
                      <m:t>𝑛</m:t>
                    </m:r>
                  </m:oMath>
                </a14:m>
                <a:r>
                  <a:rPr lang="en-US" i="1">
                    <a:latin typeface="Cambria Math" panose="02040503050406030204" pitchFamily="18" charset="0"/>
                  </a:rPr>
                  <a:t>      </a:t>
                </a:r>
                <a:r>
                  <a:rPr lang="en-US">
                    <a:latin typeface="Arial" pitchFamily="34" charset="0"/>
                    <a:cs typeface="Arial" pitchFamily="34" charset="0"/>
                  </a:rPr>
                  <a:t>(</a:t>
                </a:r>
                <a14:m>
                  <m:oMath xmlns:m="http://schemas.openxmlformats.org/officeDocument/2006/math">
                    <m:sSup>
                      <m:sSupPr>
                        <m:ctrlPr>
                          <a:rPr lang="en-US" i="1">
                            <a:latin typeface="Cambria Math"/>
                          </a:rPr>
                        </m:ctrlPr>
                      </m:sSupPr>
                      <m:e>
                        <m:r>
                          <a:rPr lang="en-US" i="1">
                            <a:latin typeface="Cambria Math" panose="02040503050406030204" pitchFamily="18" charset="0"/>
                          </a:rPr>
                          <m:t>𝑟</m:t>
                        </m:r>
                      </m:e>
                      <m:sup>
                        <m:r>
                          <a:rPr lang="en-US" i="1">
                            <a:latin typeface="Cambria Math" panose="02040503050406030204" pitchFamily="18" charset="0"/>
                          </a:rPr>
                          <m:t>−1</m:t>
                        </m:r>
                      </m:sup>
                    </m:sSup>
                  </m:oMath>
                </a14:m>
                <a:r>
                  <a:rPr lang="en-US">
                    <a:latin typeface="Arial" pitchFamily="34" charset="0"/>
                    <a:cs typeface="Arial" pitchFamily="34" charset="0"/>
                  </a:rPr>
                  <a:t> là nghịch đảo của </a:t>
                </a:r>
                <a:r>
                  <a:rPr lang="en-US" i="1">
                    <a:latin typeface="Cambria Math" panose="02040503050406030204" pitchFamily="18" charset="0"/>
                  </a:rPr>
                  <a:t>r mod 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534400" cy="5257800"/>
              </a:xfrm>
              <a:blipFill>
                <a:blip r:embed="rId3"/>
                <a:stretch>
                  <a:fillRect l="-1643" t="-1506" r="-714"/>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DF78284D-5FDC-4396-97E9-EA2DB91CCBAD}" type="slidenum">
              <a:rPr lang="en-US" altLang="vi-VN" smtClean="0"/>
              <a:pPr/>
              <a:t>37</a:t>
            </a:fld>
            <a:endParaRPr lang="en-US" altLang="vi-VN"/>
          </a:p>
        </p:txBody>
      </p:sp>
    </p:spTree>
    <p:extLst>
      <p:ext uri="{BB962C8B-B14F-4D97-AF65-F5344CB8AC3E}">
        <p14:creationId xmlns:p14="http://schemas.microsoft.com/office/powerpoint/2010/main" val="18486189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p:sp>
        <p:nvSpPr>
          <p:cNvPr id="3" name="Content Placeholder 2"/>
          <p:cNvSpPr>
            <a:spLocks noGrp="1"/>
          </p:cNvSpPr>
          <p:nvPr>
            <p:ph idx="1"/>
          </p:nvPr>
        </p:nvSpPr>
        <p:spPr/>
        <p:txBody>
          <a:bodyPr/>
          <a:lstStyle/>
          <a:p>
            <a:r>
              <a:rPr lang="en-US"/>
              <a:t>Hệ mã RSA</a:t>
            </a:r>
          </a:p>
          <a:p>
            <a:pPr lvl="1"/>
            <a:r>
              <a:rPr lang="en-US"/>
              <a:t>Fault-based attack</a:t>
            </a:r>
          </a:p>
          <a:p>
            <a:pPr lvl="2"/>
            <a:r>
              <a:rPr lang="en-US"/>
              <a:t>Không phải là mối de dọa nghiêm trọng</a:t>
            </a:r>
          </a:p>
          <a:p>
            <a:pPr lvl="3"/>
            <a:r>
              <a:rPr lang="en-US"/>
              <a:t>Kẻ tấn công cần có quyền truy cập vật lý vào máy mục tiêu và kể tấn công có thể kiểm soát trực tiếp nguồn đầu vào của bộ xử lý</a:t>
            </a:r>
          </a:p>
          <a:p>
            <a:pPr lvl="4"/>
            <a:r>
              <a:rPr lang="vi-VN"/>
              <a:t>Việc kiểm soát nguồn đầu vào đối với hầu hết các phần cứng không chỉ đơn giản là điều khiển nguồn AC mà còn liên quan đến phần cứng </a:t>
            </a:r>
            <a:r>
              <a:rPr lang="en-US"/>
              <a:t>điều khiển </a:t>
            </a:r>
            <a:r>
              <a:rPr lang="vi-VN"/>
              <a:t>nguồn điệ</a:t>
            </a:r>
            <a:r>
              <a:rPr lang="en-US"/>
              <a:t>n </a:t>
            </a:r>
            <a:r>
              <a:rPr lang="vi-VN"/>
              <a:t>trên chip.</a:t>
            </a:r>
            <a:endParaRPr lang="en-US"/>
          </a:p>
          <a:p>
            <a:pPr lvl="4"/>
            <a:endParaRPr lang="en-US"/>
          </a:p>
          <a:p>
            <a:pPr lvl="2"/>
            <a:endParaRPr lang="en-US"/>
          </a:p>
        </p:txBody>
      </p:sp>
      <p:sp>
        <p:nvSpPr>
          <p:cNvPr id="4" name="Slide Number Placeholder 3"/>
          <p:cNvSpPr>
            <a:spLocks noGrp="1"/>
          </p:cNvSpPr>
          <p:nvPr>
            <p:ph type="sldNum" sz="quarter" idx="10"/>
          </p:nvPr>
        </p:nvSpPr>
        <p:spPr/>
        <p:txBody>
          <a:bodyPr/>
          <a:lstStyle/>
          <a:p>
            <a:fld id="{DF78284D-5FDC-4396-97E9-EA2DB91CCBAD}" type="slidenum">
              <a:rPr lang="en-US" altLang="vi-VN" smtClean="0"/>
              <a:pPr/>
              <a:t>38</a:t>
            </a:fld>
            <a:endParaRPr lang="en-US" altLang="vi-VN"/>
          </a:p>
        </p:txBody>
      </p:sp>
    </p:spTree>
    <p:extLst>
      <p:ext uri="{BB962C8B-B14F-4D97-AF65-F5344CB8AC3E}">
        <p14:creationId xmlns:p14="http://schemas.microsoft.com/office/powerpoint/2010/main" val="2895447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up)">
                                      <p:cBhvr>
                                        <p:cTn id="7" dur="2000"/>
                                        <p:tgtEl>
                                          <p:spTgt spid="3">
                                            <p:txEl>
                                              <p:pRg st="3" end="3"/>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wipe(up)">
                                      <p:cBhvr>
                                        <p:cTn id="10"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t>Hệ mã RSA</a:t>
                </a:r>
              </a:p>
              <a:p>
                <a:pPr lvl="1"/>
                <a:r>
                  <a:rPr lang="en-US"/>
                  <a:t>CCA</a:t>
                </a:r>
              </a:p>
              <a:p>
                <a:pPr lvl="2"/>
                <a:r>
                  <a:rPr lang="en-US"/>
                  <a:t>Thuật toán RSA cơ sở có lỗ hổng trước tấn công chosen ciphertext attack (CCA).</a:t>
                </a:r>
              </a:p>
              <a:p>
                <a:pPr lvl="2"/>
                <a:r>
                  <a:rPr lang="en-US"/>
                  <a:t> </a:t>
                </a:r>
                <a:r>
                  <a:rPr lang="en-US">
                    <a:solidFill>
                      <a:prstClr val="black"/>
                    </a:solidFill>
                  </a:rPr>
                  <a:t>Ví dụ CCA tận dụng tính chất sau của RSA:</a:t>
                </a:r>
              </a:p>
              <a:p>
                <a:pPr marL="914400" lvl="2" indent="0" algn="ctr">
                  <a:buNone/>
                </a:pPr>
                <a14:m>
                  <m:oMath xmlns:m="http://schemas.openxmlformats.org/officeDocument/2006/math">
                    <m:r>
                      <m:rPr>
                        <m:sty m:val="p"/>
                      </m:rPr>
                      <a:rPr lang="en-US">
                        <a:solidFill>
                          <a:prstClr val="black"/>
                        </a:solidFill>
                        <a:latin typeface="Cambria Math" panose="02040503050406030204" pitchFamily="18" charset="0"/>
                      </a:rPr>
                      <m:t>E</m:t>
                    </m:r>
                    <m:d>
                      <m:dPr>
                        <m:ctrlPr>
                          <a:rPr lang="en-US" i="1">
                            <a:solidFill>
                              <a:prstClr val="black"/>
                            </a:solidFill>
                            <a:latin typeface="Cambria Math"/>
                          </a:rPr>
                        </m:ctrlPr>
                      </m:dPr>
                      <m:e>
                        <m:r>
                          <m:rPr>
                            <m:sty m:val="p"/>
                          </m:rPr>
                          <a:rPr lang="en-US">
                            <a:solidFill>
                              <a:prstClr val="black"/>
                            </a:solidFill>
                            <a:latin typeface="Cambria Math" panose="02040503050406030204" pitchFamily="18" charset="0"/>
                          </a:rPr>
                          <m:t>PU</m:t>
                        </m:r>
                        <m:r>
                          <a:rPr lang="en-US">
                            <a:solidFill>
                              <a:prstClr val="black"/>
                            </a:solidFill>
                            <a:latin typeface="Cambria Math" panose="02040503050406030204" pitchFamily="18" charset="0"/>
                          </a:rPr>
                          <m:t>,</m:t>
                        </m:r>
                        <m:sSub>
                          <m:sSubPr>
                            <m:ctrlPr>
                              <a:rPr lang="en-US" i="1">
                                <a:solidFill>
                                  <a:prstClr val="black"/>
                                </a:solidFill>
                                <a:latin typeface="Cambria Math"/>
                              </a:rPr>
                            </m:ctrlPr>
                          </m:sSubPr>
                          <m:e>
                            <m:r>
                              <m:rPr>
                                <m:sty m:val="p"/>
                              </m:rPr>
                              <a:rPr lang="en-US">
                                <a:solidFill>
                                  <a:prstClr val="black"/>
                                </a:solidFill>
                                <a:latin typeface="Cambria Math" panose="02040503050406030204" pitchFamily="18" charset="0"/>
                              </a:rPr>
                              <m:t>M</m:t>
                            </m:r>
                          </m:e>
                          <m:sub>
                            <m:r>
                              <a:rPr lang="en-US">
                                <a:solidFill>
                                  <a:prstClr val="black"/>
                                </a:solidFill>
                                <a:latin typeface="Cambria Math" panose="02040503050406030204" pitchFamily="18" charset="0"/>
                              </a:rPr>
                              <m:t>1</m:t>
                            </m:r>
                          </m:sub>
                        </m:sSub>
                      </m:e>
                    </m:d>
                    <m:r>
                      <a:rPr lang="en-US">
                        <a:solidFill>
                          <a:prstClr val="black"/>
                        </a:solidFill>
                        <a:latin typeface="Cambria Math" panose="02040503050406030204" pitchFamily="18" charset="0"/>
                        <a:ea typeface="Cambria Math" panose="02040503050406030204" pitchFamily="18" charset="0"/>
                      </a:rPr>
                      <m:t>×</m:t>
                    </m:r>
                    <m:r>
                      <m:rPr>
                        <m:sty m:val="p"/>
                      </m:rPr>
                      <a:rPr lang="en-US">
                        <a:solidFill>
                          <a:prstClr val="black"/>
                        </a:solidFill>
                        <a:latin typeface="Cambria Math" panose="02040503050406030204" pitchFamily="18" charset="0"/>
                        <a:ea typeface="Cambria Math" panose="02040503050406030204" pitchFamily="18" charset="0"/>
                      </a:rPr>
                      <m:t>E</m:t>
                    </m:r>
                    <m:d>
                      <m:dPr>
                        <m:ctrlPr>
                          <a:rPr lang="en-US" i="1">
                            <a:solidFill>
                              <a:prstClr val="black"/>
                            </a:solidFill>
                            <a:latin typeface="Cambria Math"/>
                            <a:ea typeface="Cambria Math" panose="02040503050406030204" pitchFamily="18" charset="0"/>
                          </a:rPr>
                        </m:ctrlPr>
                      </m:dPr>
                      <m:e>
                        <m:r>
                          <m:rPr>
                            <m:sty m:val="p"/>
                          </m:rPr>
                          <a:rPr lang="en-US">
                            <a:solidFill>
                              <a:prstClr val="black"/>
                            </a:solidFill>
                            <a:latin typeface="Cambria Math" panose="02040503050406030204" pitchFamily="18" charset="0"/>
                            <a:ea typeface="Cambria Math" panose="02040503050406030204" pitchFamily="18" charset="0"/>
                          </a:rPr>
                          <m:t>PU</m:t>
                        </m:r>
                        <m:r>
                          <a:rPr lang="en-US">
                            <a:solidFill>
                              <a:prstClr val="black"/>
                            </a:solidFill>
                            <a:latin typeface="Cambria Math" panose="02040503050406030204" pitchFamily="18" charset="0"/>
                            <a:ea typeface="Cambria Math" panose="02040503050406030204" pitchFamily="18" charset="0"/>
                          </a:rPr>
                          <m:t>,</m:t>
                        </m:r>
                        <m:sSub>
                          <m:sSubPr>
                            <m:ctrlPr>
                              <a:rPr lang="en-US" i="1">
                                <a:solidFill>
                                  <a:prstClr val="black"/>
                                </a:solidFill>
                                <a:latin typeface="Cambria Math"/>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M</m:t>
                            </m:r>
                          </m:e>
                          <m:sub>
                            <m:r>
                              <a:rPr lang="en-US">
                                <a:solidFill>
                                  <a:prstClr val="black"/>
                                </a:solidFill>
                                <a:latin typeface="Cambria Math" panose="02040503050406030204" pitchFamily="18" charset="0"/>
                                <a:ea typeface="Cambria Math" panose="02040503050406030204" pitchFamily="18" charset="0"/>
                              </a:rPr>
                              <m:t>2</m:t>
                            </m:r>
                          </m:sub>
                        </m:sSub>
                      </m:e>
                    </m:d>
                    <m:r>
                      <a:rPr lang="en-US">
                        <a:solidFill>
                          <a:prstClr val="black"/>
                        </a:solidFill>
                        <a:latin typeface="Cambria Math" panose="02040503050406030204" pitchFamily="18" charset="0"/>
                        <a:ea typeface="Cambria Math" panose="02040503050406030204" pitchFamily="18" charset="0"/>
                      </a:rPr>
                      <m:t>=</m:t>
                    </m:r>
                    <m:r>
                      <m:rPr>
                        <m:sty m:val="p"/>
                      </m:rPr>
                      <a:rPr lang="en-US">
                        <a:solidFill>
                          <a:prstClr val="black"/>
                        </a:solidFill>
                        <a:latin typeface="Cambria Math" panose="02040503050406030204" pitchFamily="18" charset="0"/>
                        <a:ea typeface="Cambria Math" panose="02040503050406030204" pitchFamily="18" charset="0"/>
                      </a:rPr>
                      <m:t>E</m:t>
                    </m:r>
                    <m:r>
                      <a:rPr lang="en-US">
                        <a:solidFill>
                          <a:prstClr val="black"/>
                        </a:solidFill>
                        <a:latin typeface="Cambria Math" panose="02040503050406030204" pitchFamily="18" charset="0"/>
                        <a:ea typeface="Cambria Math" panose="02040503050406030204" pitchFamily="18" charset="0"/>
                      </a:rPr>
                      <m:t>(</m:t>
                    </m:r>
                    <m:r>
                      <m:rPr>
                        <m:sty m:val="p"/>
                      </m:rPr>
                      <a:rPr lang="en-US">
                        <a:solidFill>
                          <a:prstClr val="black"/>
                        </a:solidFill>
                        <a:latin typeface="Cambria Math" panose="02040503050406030204" pitchFamily="18" charset="0"/>
                        <a:ea typeface="Cambria Math" panose="02040503050406030204" pitchFamily="18" charset="0"/>
                      </a:rPr>
                      <m:t>PU</m:t>
                    </m:r>
                    <m:r>
                      <a:rPr lang="en-US">
                        <a:solidFill>
                          <a:prstClr val="black"/>
                        </a:solidFill>
                        <a:latin typeface="Cambria Math" panose="02040503050406030204" pitchFamily="18" charset="0"/>
                        <a:ea typeface="Cambria Math" panose="02040503050406030204" pitchFamily="18" charset="0"/>
                      </a:rPr>
                      <m:t>,</m:t>
                    </m:r>
                    <m:d>
                      <m:dPr>
                        <m:begChr m:val="["/>
                        <m:endChr m:val="]"/>
                        <m:ctrlPr>
                          <a:rPr lang="en-US" i="1">
                            <a:solidFill>
                              <a:prstClr val="black"/>
                            </a:solidFill>
                            <a:latin typeface="Cambria Math"/>
                            <a:ea typeface="Cambria Math" panose="02040503050406030204" pitchFamily="18" charset="0"/>
                          </a:rPr>
                        </m:ctrlPr>
                      </m:dPr>
                      <m:e>
                        <m:sSub>
                          <m:sSubPr>
                            <m:ctrlPr>
                              <a:rPr lang="en-US" i="1">
                                <a:solidFill>
                                  <a:prstClr val="black"/>
                                </a:solidFill>
                                <a:latin typeface="Cambria Math"/>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M</m:t>
                            </m:r>
                          </m:e>
                          <m:sub>
                            <m:r>
                              <a:rPr lang="en-US">
                                <a:solidFill>
                                  <a:prstClr val="black"/>
                                </a:solidFill>
                                <a:latin typeface="Cambria Math" panose="02040503050406030204" pitchFamily="18" charset="0"/>
                                <a:ea typeface="Cambria Math" panose="02040503050406030204" pitchFamily="18" charset="0"/>
                              </a:rPr>
                              <m:t>1</m:t>
                            </m:r>
                          </m:sub>
                        </m:sSub>
                        <m:r>
                          <a:rPr lang="en-US">
                            <a:solidFill>
                              <a:prstClr val="black"/>
                            </a:solidFill>
                            <a:latin typeface="Cambria Math" panose="02040503050406030204" pitchFamily="18" charset="0"/>
                            <a:ea typeface="Cambria Math" panose="02040503050406030204" pitchFamily="18" charset="0"/>
                          </a:rPr>
                          <m:t>×</m:t>
                        </m:r>
                        <m:sSub>
                          <m:sSubPr>
                            <m:ctrlPr>
                              <a:rPr lang="en-US" i="1">
                                <a:solidFill>
                                  <a:prstClr val="black"/>
                                </a:solidFill>
                                <a:latin typeface="Cambria Math"/>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M</m:t>
                            </m:r>
                          </m:e>
                          <m:sub>
                            <m:r>
                              <a:rPr lang="en-US">
                                <a:solidFill>
                                  <a:prstClr val="black"/>
                                </a:solidFill>
                                <a:latin typeface="Cambria Math" panose="02040503050406030204" pitchFamily="18" charset="0"/>
                                <a:ea typeface="Cambria Math" panose="02040503050406030204" pitchFamily="18" charset="0"/>
                              </a:rPr>
                              <m:t>2</m:t>
                            </m:r>
                          </m:sub>
                        </m:sSub>
                      </m:e>
                    </m:d>
                  </m:oMath>
                </a14:m>
                <a:r>
                  <a:rPr lang="en-US">
                    <a:solidFill>
                      <a:prstClr val="black"/>
                    </a:solidFill>
                  </a:rPr>
                  <a:t>)</a:t>
                </a:r>
              </a:p>
              <a:p>
                <a:pPr marL="1371600" lvl="3" indent="0">
                  <a:buNone/>
                </a:pPr>
                <a:r>
                  <a:rPr lang="en-US">
                    <a:solidFill>
                      <a:prstClr val="black"/>
                    </a:solidFill>
                  </a:rPr>
                  <a:t>Có thể giải mã </a:t>
                </a:r>
                <a14:m>
                  <m:oMath xmlns:m="http://schemas.openxmlformats.org/officeDocument/2006/math">
                    <m:r>
                      <a:rPr lang="en-US" i="1">
                        <a:solidFill>
                          <a:prstClr val="black"/>
                        </a:solidFill>
                        <a:latin typeface="Cambria Math" panose="02040503050406030204" pitchFamily="18" charset="0"/>
                      </a:rPr>
                      <m:t>𝐶</m:t>
                    </m:r>
                    <m:r>
                      <a:rPr lang="en-US" i="1">
                        <a:solidFill>
                          <a:prstClr val="black"/>
                        </a:solidFill>
                        <a:latin typeface="Cambria Math" panose="02040503050406030204" pitchFamily="18" charset="0"/>
                      </a:rPr>
                      <m:t>=</m:t>
                    </m:r>
                    <m:sSup>
                      <m:sSupPr>
                        <m:ctrlPr>
                          <a:rPr lang="en-US" i="1">
                            <a:solidFill>
                              <a:prstClr val="black"/>
                            </a:solidFill>
                            <a:latin typeface="Cambria Math"/>
                          </a:rPr>
                        </m:ctrlPr>
                      </m:sSupPr>
                      <m:e>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𝑒</m:t>
                        </m:r>
                      </m:sup>
                    </m:sSup>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𝑚𝑜𝑑</m:t>
                    </m:r>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𝑛</m:t>
                    </m:r>
                  </m:oMath>
                </a14:m>
                <a:r>
                  <a:rPr lang="en-US">
                    <a:solidFill>
                      <a:prstClr val="black"/>
                    </a:solidFill>
                  </a:rPr>
                  <a:t> sử dụng CCA như sau:</a:t>
                </a:r>
              </a:p>
              <a:p>
                <a:pPr marL="1828800" lvl="3" indent="-457200">
                  <a:buFont typeface="Arial" panose="020B0604020202020204" pitchFamily="34" charset="0"/>
                  <a:buAutoNum type="arabicPeriod"/>
                </a:pPr>
                <a:r>
                  <a:rPr lang="en-US">
                    <a:solidFill>
                      <a:prstClr val="black"/>
                    </a:solidFill>
                  </a:rPr>
                  <a:t>Tính </a:t>
                </a:r>
                <a14:m>
                  <m:oMath xmlns:m="http://schemas.openxmlformats.org/officeDocument/2006/math">
                    <m:r>
                      <a:rPr lang="en-US" i="1">
                        <a:solidFill>
                          <a:prstClr val="black"/>
                        </a:solidFill>
                        <a:latin typeface="Cambria Math" panose="02040503050406030204" pitchFamily="18" charset="0"/>
                      </a:rPr>
                      <m:t>𝑋</m:t>
                    </m:r>
                    <m:r>
                      <a:rPr lang="en-US" i="1">
                        <a:solidFill>
                          <a:prstClr val="black"/>
                        </a:solidFill>
                        <a:latin typeface="Cambria Math" panose="02040503050406030204" pitchFamily="18" charset="0"/>
                      </a:rPr>
                      <m:t>=</m:t>
                    </m:r>
                    <m:d>
                      <m:dPr>
                        <m:ctrlPr>
                          <a:rPr lang="en-US" i="1">
                            <a:solidFill>
                              <a:prstClr val="black"/>
                            </a:solidFill>
                            <a:latin typeface="Cambria Math"/>
                          </a:rPr>
                        </m:ctrlPr>
                      </m:dPr>
                      <m:e>
                        <m:r>
                          <a:rPr lang="en-US" i="1">
                            <a:solidFill>
                              <a:prstClr val="black"/>
                            </a:solidFill>
                            <a:latin typeface="Cambria Math" panose="02040503050406030204" pitchFamily="18" charset="0"/>
                          </a:rPr>
                          <m:t>𝐶</m:t>
                        </m:r>
                        <m:r>
                          <a:rPr lang="en-US" i="1">
                            <a:solidFill>
                              <a:prstClr val="black"/>
                            </a:solidFill>
                            <a:latin typeface="Cambria Math" panose="02040503050406030204" pitchFamily="18" charset="0"/>
                            <a:ea typeface="Cambria Math" panose="02040503050406030204" pitchFamily="18" charset="0"/>
                          </a:rPr>
                          <m:t>×</m:t>
                        </m:r>
                        <m:sSup>
                          <m:sSupPr>
                            <m:ctrlPr>
                              <a:rPr lang="en-US" i="1">
                                <a:solidFill>
                                  <a:prstClr val="black"/>
                                </a:solidFill>
                                <a:latin typeface="Cambria Math"/>
                                <a:ea typeface="Cambria Math" panose="02040503050406030204" pitchFamily="18" charset="0"/>
                              </a:rPr>
                            </m:ctrlPr>
                          </m:sSupPr>
                          <m:e>
                            <m:r>
                              <a:rPr lang="en-US" i="1">
                                <a:solidFill>
                                  <a:prstClr val="black"/>
                                </a:solidFill>
                                <a:latin typeface="Cambria Math" panose="02040503050406030204" pitchFamily="18" charset="0"/>
                                <a:ea typeface="Cambria Math" panose="02040503050406030204" pitchFamily="18" charset="0"/>
                              </a:rPr>
                              <m:t>2</m:t>
                            </m:r>
                          </m:e>
                          <m:sup>
                            <m:r>
                              <a:rPr lang="en-US" i="1">
                                <a:solidFill>
                                  <a:prstClr val="black"/>
                                </a:solidFill>
                                <a:latin typeface="Cambria Math" panose="02040503050406030204" pitchFamily="18" charset="0"/>
                                <a:ea typeface="Cambria Math" panose="02040503050406030204" pitchFamily="18" charset="0"/>
                              </a:rPr>
                              <m:t>𝑒</m:t>
                            </m:r>
                          </m:sup>
                        </m:sSup>
                      </m:e>
                    </m:d>
                    <m:r>
                      <a:rPr lang="en-US" i="1">
                        <a:solidFill>
                          <a:prstClr val="black"/>
                        </a:solidFill>
                        <a:latin typeface="Cambria Math" panose="02040503050406030204" pitchFamily="18" charset="0"/>
                        <a:ea typeface="Cambria Math" panose="02040503050406030204" pitchFamily="18" charset="0"/>
                      </a:rPr>
                      <m:t> </m:t>
                    </m:r>
                    <m:r>
                      <a:rPr lang="en-US" i="1">
                        <a:solidFill>
                          <a:prstClr val="black"/>
                        </a:solidFill>
                        <a:latin typeface="Cambria Math" panose="02040503050406030204" pitchFamily="18" charset="0"/>
                        <a:ea typeface="Cambria Math" panose="02040503050406030204" pitchFamily="18" charset="0"/>
                      </a:rPr>
                      <m:t>𝑚𝑜𝑑</m:t>
                    </m:r>
                    <m:r>
                      <a:rPr lang="en-US" i="1">
                        <a:solidFill>
                          <a:prstClr val="black"/>
                        </a:solidFill>
                        <a:latin typeface="Cambria Math" panose="02040503050406030204" pitchFamily="18" charset="0"/>
                        <a:ea typeface="Cambria Math" panose="02040503050406030204" pitchFamily="18" charset="0"/>
                      </a:rPr>
                      <m:t> </m:t>
                    </m:r>
                    <m:r>
                      <a:rPr lang="en-US" i="1">
                        <a:solidFill>
                          <a:prstClr val="black"/>
                        </a:solidFill>
                        <a:latin typeface="Cambria Math" panose="02040503050406030204" pitchFamily="18" charset="0"/>
                        <a:ea typeface="Cambria Math" panose="02040503050406030204" pitchFamily="18" charset="0"/>
                      </a:rPr>
                      <m:t>𝑛</m:t>
                    </m:r>
                  </m:oMath>
                </a14:m>
                <a:endParaRPr lang="en-US">
                  <a:solidFill>
                    <a:prstClr val="black"/>
                  </a:solidFill>
                </a:endParaRPr>
              </a:p>
              <a:p>
                <a:pPr marL="1828800" lvl="3" indent="-457200">
                  <a:buFont typeface="Arial" panose="020B0604020202020204" pitchFamily="34" charset="0"/>
                  <a:buAutoNum type="arabicPeriod"/>
                </a:pPr>
                <a:r>
                  <a:rPr lang="en-US">
                    <a:solidFill>
                      <a:prstClr val="black"/>
                    </a:solidFill>
                  </a:rPr>
                  <a:t>Gửi </a:t>
                </a:r>
                <a14:m>
                  <m:oMath xmlns:m="http://schemas.openxmlformats.org/officeDocument/2006/math">
                    <m:r>
                      <a:rPr lang="en-US" i="1">
                        <a:solidFill>
                          <a:prstClr val="black"/>
                        </a:solidFill>
                        <a:latin typeface="Cambria Math" panose="02040503050406030204" pitchFamily="18" charset="0"/>
                      </a:rPr>
                      <m:t>𝑋</m:t>
                    </m:r>
                  </m:oMath>
                </a14:m>
                <a:r>
                  <a:rPr lang="en-US">
                    <a:solidFill>
                      <a:prstClr val="black"/>
                    </a:solidFill>
                  </a:rPr>
                  <a:t> dưới dạng một  chosen ciphertext và nhận lại </a:t>
                </a:r>
                <a14:m>
                  <m:oMath xmlns:m="http://schemas.openxmlformats.org/officeDocument/2006/math">
                    <m:r>
                      <a:rPr lang="en-US" i="1">
                        <a:solidFill>
                          <a:prstClr val="black"/>
                        </a:solidFill>
                        <a:latin typeface="Cambria Math" panose="02040503050406030204" pitchFamily="18" charset="0"/>
                      </a:rPr>
                      <m:t>𝑌</m:t>
                    </m:r>
                    <m:r>
                      <a:rPr lang="en-US" i="1">
                        <a:solidFill>
                          <a:prstClr val="black"/>
                        </a:solidFill>
                        <a:latin typeface="Cambria Math" panose="02040503050406030204" pitchFamily="18" charset="0"/>
                      </a:rPr>
                      <m:t>=</m:t>
                    </m:r>
                    <m:sSup>
                      <m:sSupPr>
                        <m:ctrlPr>
                          <a:rPr lang="en-US" i="1">
                            <a:solidFill>
                              <a:prstClr val="black"/>
                            </a:solidFill>
                            <a:latin typeface="Cambria Math"/>
                          </a:rPr>
                        </m:ctrlPr>
                      </m:sSupPr>
                      <m:e>
                        <m:r>
                          <a:rPr lang="en-US" i="1">
                            <a:solidFill>
                              <a:prstClr val="black"/>
                            </a:solidFill>
                            <a:latin typeface="Cambria Math" panose="02040503050406030204" pitchFamily="18" charset="0"/>
                          </a:rPr>
                          <m:t>𝑋</m:t>
                        </m:r>
                      </m:e>
                      <m:sup>
                        <m:r>
                          <a:rPr lang="en-US" i="1">
                            <a:solidFill>
                              <a:prstClr val="black"/>
                            </a:solidFill>
                            <a:latin typeface="Cambria Math" panose="02040503050406030204" pitchFamily="18" charset="0"/>
                          </a:rPr>
                          <m:t>𝑑</m:t>
                        </m:r>
                      </m:sup>
                    </m:sSup>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𝑚𝑜𝑑</m:t>
                    </m:r>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𝑛</m:t>
                    </m:r>
                  </m:oMath>
                </a14:m>
                <a:endParaRPr lang="en-US">
                  <a:solidFill>
                    <a:prstClr val="black"/>
                  </a:solidFill>
                </a:endParaRPr>
              </a:p>
              <a:p>
                <a:pPr marL="1371600" lvl="3" indent="0">
                  <a:buNone/>
                </a:pPr>
                <a:r>
                  <a:rPr lang="en-US">
                    <a:solidFill>
                      <a:prstClr val="black"/>
                    </a:solidFill>
                  </a:rPr>
                  <a:t>Nhưng vì </a:t>
                </a:r>
                <a14:m>
                  <m:oMath xmlns:m="http://schemas.openxmlformats.org/officeDocument/2006/math">
                    <m:r>
                      <a:rPr lang="en-US" i="1">
                        <a:solidFill>
                          <a:prstClr val="black"/>
                        </a:solidFill>
                        <a:latin typeface="Cambria Math" panose="02040503050406030204" pitchFamily="18" charset="0"/>
                      </a:rPr>
                      <m:t>𝑋</m:t>
                    </m:r>
                    <m:r>
                      <a:rPr lang="en-US" i="1">
                        <a:solidFill>
                          <a:prstClr val="black"/>
                        </a:solidFill>
                        <a:latin typeface="Cambria Math" panose="02040503050406030204" pitchFamily="18" charset="0"/>
                      </a:rPr>
                      <m:t>=</m:t>
                    </m:r>
                    <m:d>
                      <m:dPr>
                        <m:ctrlPr>
                          <a:rPr lang="en-US" i="1">
                            <a:solidFill>
                              <a:prstClr val="black"/>
                            </a:solidFill>
                            <a:latin typeface="Cambria Math"/>
                          </a:rPr>
                        </m:ctrlPr>
                      </m:dPr>
                      <m:e>
                        <m:r>
                          <a:rPr lang="en-US" i="1">
                            <a:solidFill>
                              <a:prstClr val="black"/>
                            </a:solidFill>
                            <a:latin typeface="Cambria Math" panose="02040503050406030204" pitchFamily="18" charset="0"/>
                          </a:rPr>
                          <m:t>𝐶</m:t>
                        </m:r>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𝑚𝑜𝑑</m:t>
                        </m:r>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𝑛</m:t>
                        </m:r>
                      </m:e>
                    </m:d>
                    <m:r>
                      <a:rPr lang="en-US" i="1">
                        <a:solidFill>
                          <a:prstClr val="black"/>
                        </a:solidFill>
                        <a:latin typeface="Cambria Math" panose="02040503050406030204" pitchFamily="18" charset="0"/>
                        <a:ea typeface="Cambria Math" panose="02040503050406030204" pitchFamily="18" charset="0"/>
                      </a:rPr>
                      <m:t>×</m:t>
                    </m:r>
                    <m:d>
                      <m:dPr>
                        <m:ctrlPr>
                          <a:rPr lang="en-US" i="1">
                            <a:solidFill>
                              <a:prstClr val="black"/>
                            </a:solidFill>
                            <a:latin typeface="Cambria Math"/>
                            <a:ea typeface="Cambria Math" panose="02040503050406030204" pitchFamily="18" charset="0"/>
                          </a:rPr>
                        </m:ctrlPr>
                      </m:dPr>
                      <m:e>
                        <m:sSup>
                          <m:sSupPr>
                            <m:ctrlPr>
                              <a:rPr lang="en-US" i="1">
                                <a:solidFill>
                                  <a:prstClr val="black"/>
                                </a:solidFill>
                                <a:latin typeface="Cambria Math"/>
                                <a:ea typeface="Cambria Math" panose="02040503050406030204" pitchFamily="18" charset="0"/>
                              </a:rPr>
                            </m:ctrlPr>
                          </m:sSupPr>
                          <m:e>
                            <m:r>
                              <a:rPr lang="en-US" i="1">
                                <a:solidFill>
                                  <a:prstClr val="black"/>
                                </a:solidFill>
                                <a:latin typeface="Cambria Math" panose="02040503050406030204" pitchFamily="18" charset="0"/>
                                <a:ea typeface="Cambria Math" panose="02040503050406030204" pitchFamily="18" charset="0"/>
                              </a:rPr>
                              <m:t>2</m:t>
                            </m:r>
                          </m:e>
                          <m:sup>
                            <m:r>
                              <a:rPr lang="en-US" i="1">
                                <a:solidFill>
                                  <a:prstClr val="black"/>
                                </a:solidFill>
                                <a:latin typeface="Cambria Math" panose="02040503050406030204" pitchFamily="18" charset="0"/>
                                <a:ea typeface="Cambria Math" panose="02040503050406030204" pitchFamily="18" charset="0"/>
                              </a:rPr>
                              <m:t>𝑒</m:t>
                            </m:r>
                          </m:sup>
                        </m:sSup>
                        <m:r>
                          <a:rPr lang="en-US" i="1">
                            <a:solidFill>
                              <a:prstClr val="black"/>
                            </a:solidFill>
                            <a:latin typeface="Cambria Math" panose="02040503050406030204" pitchFamily="18" charset="0"/>
                            <a:ea typeface="Cambria Math" panose="02040503050406030204" pitchFamily="18" charset="0"/>
                          </a:rPr>
                          <m:t> </m:t>
                        </m:r>
                        <m:r>
                          <a:rPr lang="en-US" i="1">
                            <a:solidFill>
                              <a:prstClr val="black"/>
                            </a:solidFill>
                            <a:latin typeface="Cambria Math" panose="02040503050406030204" pitchFamily="18" charset="0"/>
                            <a:ea typeface="Cambria Math" panose="02040503050406030204" pitchFamily="18" charset="0"/>
                          </a:rPr>
                          <m:t>𝑚𝑜𝑑</m:t>
                        </m:r>
                        <m:r>
                          <a:rPr lang="en-US" i="1">
                            <a:solidFill>
                              <a:prstClr val="black"/>
                            </a:solidFill>
                            <a:latin typeface="Cambria Math" panose="02040503050406030204" pitchFamily="18" charset="0"/>
                            <a:ea typeface="Cambria Math" panose="02040503050406030204" pitchFamily="18" charset="0"/>
                          </a:rPr>
                          <m:t> </m:t>
                        </m:r>
                        <m:r>
                          <a:rPr lang="en-US" i="1">
                            <a:solidFill>
                              <a:prstClr val="black"/>
                            </a:solidFill>
                            <a:latin typeface="Cambria Math" panose="02040503050406030204" pitchFamily="18" charset="0"/>
                            <a:ea typeface="Cambria Math" panose="02040503050406030204" pitchFamily="18" charset="0"/>
                          </a:rPr>
                          <m:t>𝑛</m:t>
                        </m:r>
                      </m:e>
                    </m:d>
                  </m:oMath>
                </a14:m>
                <a:endParaRPr lang="en-US">
                  <a:solidFill>
                    <a:prstClr val="black"/>
                  </a:solidFill>
                  <a:ea typeface="Cambria Math" panose="02040503050406030204" pitchFamily="18" charset="0"/>
                </a:endParaRPr>
              </a:p>
              <a:p>
                <a:pPr marL="1371600" lvl="3" indent="0">
                  <a:buNone/>
                </a:pPr>
                <a:r>
                  <a:rPr lang="en-US">
                    <a:solidFill>
                      <a:prstClr val="black"/>
                    </a:solidFill>
                  </a:rPr>
                  <a:t>                   </a:t>
                </a:r>
                <a14:m>
                  <m:oMath xmlns:m="http://schemas.openxmlformats.org/officeDocument/2006/math">
                    <m:r>
                      <a:rPr lang="en-US" i="1">
                        <a:solidFill>
                          <a:prstClr val="black"/>
                        </a:solidFill>
                        <a:latin typeface="Cambria Math" panose="02040503050406030204" pitchFamily="18" charset="0"/>
                      </a:rPr>
                      <m:t>=</m:t>
                    </m:r>
                    <m:d>
                      <m:dPr>
                        <m:ctrlPr>
                          <a:rPr lang="en-US" i="1">
                            <a:solidFill>
                              <a:prstClr val="black"/>
                            </a:solidFill>
                            <a:latin typeface="Cambria Math"/>
                          </a:rPr>
                        </m:ctrlPr>
                      </m:dPr>
                      <m:e>
                        <m:sSup>
                          <m:sSupPr>
                            <m:ctrlPr>
                              <a:rPr lang="en-US" i="1">
                                <a:solidFill>
                                  <a:prstClr val="black"/>
                                </a:solidFill>
                                <a:latin typeface="Cambria Math"/>
                              </a:rPr>
                            </m:ctrlPr>
                          </m:sSupPr>
                          <m:e>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𝑒</m:t>
                            </m:r>
                          </m:sup>
                        </m:sSup>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𝑚𝑜𝑑</m:t>
                        </m:r>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𝑛</m:t>
                        </m:r>
                      </m:e>
                    </m:d>
                    <m:r>
                      <a:rPr lang="en-US" i="1">
                        <a:solidFill>
                          <a:prstClr val="black"/>
                        </a:solidFill>
                        <a:latin typeface="Cambria Math" panose="02040503050406030204" pitchFamily="18" charset="0"/>
                        <a:ea typeface="Cambria Math" panose="02040503050406030204" pitchFamily="18" charset="0"/>
                      </a:rPr>
                      <m:t>×</m:t>
                    </m:r>
                    <m:d>
                      <m:dPr>
                        <m:ctrlPr>
                          <a:rPr lang="en-US" i="1">
                            <a:solidFill>
                              <a:prstClr val="black"/>
                            </a:solidFill>
                            <a:latin typeface="Cambria Math"/>
                            <a:ea typeface="Cambria Math" panose="02040503050406030204" pitchFamily="18" charset="0"/>
                          </a:rPr>
                        </m:ctrlPr>
                      </m:dPr>
                      <m:e>
                        <m:sSup>
                          <m:sSupPr>
                            <m:ctrlPr>
                              <a:rPr lang="en-US" i="1">
                                <a:solidFill>
                                  <a:prstClr val="black"/>
                                </a:solidFill>
                                <a:latin typeface="Cambria Math"/>
                                <a:ea typeface="Cambria Math" panose="02040503050406030204" pitchFamily="18" charset="0"/>
                              </a:rPr>
                            </m:ctrlPr>
                          </m:sSupPr>
                          <m:e>
                            <m:r>
                              <a:rPr lang="en-US" i="1">
                                <a:solidFill>
                                  <a:prstClr val="black"/>
                                </a:solidFill>
                                <a:latin typeface="Cambria Math" panose="02040503050406030204" pitchFamily="18" charset="0"/>
                                <a:ea typeface="Cambria Math" panose="02040503050406030204" pitchFamily="18" charset="0"/>
                              </a:rPr>
                              <m:t>2</m:t>
                            </m:r>
                          </m:e>
                          <m:sup>
                            <m:r>
                              <a:rPr lang="en-US" i="1">
                                <a:solidFill>
                                  <a:prstClr val="black"/>
                                </a:solidFill>
                                <a:latin typeface="Cambria Math" panose="02040503050406030204" pitchFamily="18" charset="0"/>
                                <a:ea typeface="Cambria Math" panose="02040503050406030204" pitchFamily="18" charset="0"/>
                              </a:rPr>
                              <m:t>𝑒</m:t>
                            </m:r>
                          </m:sup>
                        </m:sSup>
                        <m:r>
                          <a:rPr lang="en-US" i="1">
                            <a:solidFill>
                              <a:prstClr val="black"/>
                            </a:solidFill>
                            <a:latin typeface="Cambria Math" panose="02040503050406030204" pitchFamily="18" charset="0"/>
                            <a:ea typeface="Cambria Math" panose="02040503050406030204" pitchFamily="18" charset="0"/>
                          </a:rPr>
                          <m:t> </m:t>
                        </m:r>
                        <m:r>
                          <a:rPr lang="en-US" i="1">
                            <a:solidFill>
                              <a:prstClr val="black"/>
                            </a:solidFill>
                            <a:latin typeface="Cambria Math" panose="02040503050406030204" pitchFamily="18" charset="0"/>
                            <a:ea typeface="Cambria Math" panose="02040503050406030204" pitchFamily="18" charset="0"/>
                          </a:rPr>
                          <m:t>𝑚𝑜𝑑</m:t>
                        </m:r>
                        <m:r>
                          <a:rPr lang="en-US" i="1">
                            <a:solidFill>
                              <a:prstClr val="black"/>
                            </a:solidFill>
                            <a:latin typeface="Cambria Math" panose="02040503050406030204" pitchFamily="18" charset="0"/>
                            <a:ea typeface="Cambria Math" panose="02040503050406030204" pitchFamily="18" charset="0"/>
                          </a:rPr>
                          <m:t> </m:t>
                        </m:r>
                        <m:r>
                          <a:rPr lang="en-US" i="1">
                            <a:solidFill>
                              <a:prstClr val="black"/>
                            </a:solidFill>
                            <a:latin typeface="Cambria Math" panose="02040503050406030204" pitchFamily="18" charset="0"/>
                            <a:ea typeface="Cambria Math" panose="02040503050406030204" pitchFamily="18" charset="0"/>
                          </a:rPr>
                          <m:t>𝑛</m:t>
                        </m:r>
                      </m:e>
                    </m:d>
                  </m:oMath>
                </a14:m>
                <a:endParaRPr lang="en-US">
                  <a:solidFill>
                    <a:prstClr val="black"/>
                  </a:solidFill>
                  <a:ea typeface="Cambria Math" panose="02040503050406030204" pitchFamily="18" charset="0"/>
                </a:endParaRPr>
              </a:p>
              <a:p>
                <a:pPr marL="1371600" lvl="3" indent="0">
                  <a:buNone/>
                </a:pPr>
                <a:r>
                  <a:rPr lang="en-US">
                    <a:solidFill>
                      <a:prstClr val="black"/>
                    </a:solidFill>
                    <a:ea typeface="Cambria Math" panose="02040503050406030204" pitchFamily="18" charset="0"/>
                  </a:rPr>
                  <a:t>                   </a:t>
                </a:r>
                <a14:m>
                  <m:oMath xmlns:m="http://schemas.openxmlformats.org/officeDocument/2006/math">
                    <m:r>
                      <a:rPr lang="en-US" i="1">
                        <a:solidFill>
                          <a:prstClr val="black"/>
                        </a:solidFill>
                        <a:latin typeface="Cambria Math" panose="02040503050406030204" pitchFamily="18" charset="0"/>
                      </a:rPr>
                      <m:t>=</m:t>
                    </m:r>
                  </m:oMath>
                </a14:m>
                <a:r>
                  <a:rPr lang="en-US">
                    <a:solidFill>
                      <a:prstClr val="black"/>
                    </a:solidFill>
                    <a:ea typeface="Cambria Math" panose="02040503050406030204" pitchFamily="18" charset="0"/>
                  </a:rPr>
                  <a:t> </a:t>
                </a:r>
                <a14:m>
                  <m:oMath xmlns:m="http://schemas.openxmlformats.org/officeDocument/2006/math">
                    <m:sSup>
                      <m:sSupPr>
                        <m:ctrlPr>
                          <a:rPr lang="en-US" i="1">
                            <a:solidFill>
                              <a:prstClr val="black"/>
                            </a:solidFill>
                            <a:latin typeface="Cambria Math"/>
                            <a:ea typeface="Cambria Math" panose="02040503050406030204" pitchFamily="18" charset="0"/>
                          </a:rPr>
                        </m:ctrlPr>
                      </m:sSupPr>
                      <m:e>
                        <m:r>
                          <a:rPr lang="en-US" i="1">
                            <a:solidFill>
                              <a:prstClr val="black"/>
                            </a:solidFill>
                            <a:latin typeface="Cambria Math" panose="02040503050406030204" pitchFamily="18" charset="0"/>
                            <a:ea typeface="Cambria Math" panose="02040503050406030204" pitchFamily="18" charset="0"/>
                          </a:rPr>
                          <m:t>(2</m:t>
                        </m:r>
                        <m:r>
                          <a:rPr lang="en-US" i="1">
                            <a:solidFill>
                              <a:prstClr val="black"/>
                            </a:solidFill>
                            <a:latin typeface="Cambria Math" panose="02040503050406030204" pitchFamily="18" charset="0"/>
                            <a:ea typeface="Cambria Math" panose="02040503050406030204" pitchFamily="18" charset="0"/>
                          </a:rPr>
                          <m:t>𝑀</m:t>
                        </m:r>
                        <m:r>
                          <a:rPr lang="en-US" i="1">
                            <a:solidFill>
                              <a:prstClr val="black"/>
                            </a:solidFill>
                            <a:latin typeface="Cambria Math" panose="02040503050406030204" pitchFamily="18" charset="0"/>
                            <a:ea typeface="Cambria Math" panose="02040503050406030204" pitchFamily="18" charset="0"/>
                          </a:rPr>
                          <m:t>)</m:t>
                        </m:r>
                      </m:e>
                      <m:sup>
                        <m:r>
                          <a:rPr lang="en-US" i="1">
                            <a:solidFill>
                              <a:prstClr val="black"/>
                            </a:solidFill>
                            <a:latin typeface="Cambria Math" panose="02040503050406030204" pitchFamily="18" charset="0"/>
                            <a:ea typeface="Cambria Math" panose="02040503050406030204" pitchFamily="18" charset="0"/>
                          </a:rPr>
                          <m:t>𝑒</m:t>
                        </m:r>
                      </m:sup>
                    </m:sSup>
                    <m:r>
                      <a:rPr lang="en-US" i="1">
                        <a:solidFill>
                          <a:prstClr val="black"/>
                        </a:solidFill>
                        <a:latin typeface="Cambria Math" panose="02040503050406030204" pitchFamily="18" charset="0"/>
                        <a:ea typeface="Cambria Math" panose="02040503050406030204" pitchFamily="18" charset="0"/>
                      </a:rPr>
                      <m:t> </m:t>
                    </m:r>
                    <m:r>
                      <a:rPr lang="en-US" i="1">
                        <a:solidFill>
                          <a:prstClr val="black"/>
                        </a:solidFill>
                        <a:latin typeface="Cambria Math" panose="02040503050406030204" pitchFamily="18" charset="0"/>
                        <a:ea typeface="Cambria Math" panose="02040503050406030204" pitchFamily="18" charset="0"/>
                      </a:rPr>
                      <m:t>𝑚𝑜𝑑</m:t>
                    </m:r>
                    <m:r>
                      <a:rPr lang="en-US" i="1">
                        <a:solidFill>
                          <a:prstClr val="black"/>
                        </a:solidFill>
                        <a:latin typeface="Cambria Math" panose="02040503050406030204" pitchFamily="18" charset="0"/>
                        <a:ea typeface="Cambria Math" panose="02040503050406030204" pitchFamily="18" charset="0"/>
                      </a:rPr>
                      <m:t> </m:t>
                    </m:r>
                    <m:r>
                      <a:rPr lang="en-US" i="1">
                        <a:solidFill>
                          <a:prstClr val="black"/>
                        </a:solidFill>
                        <a:latin typeface="Cambria Math" panose="02040503050406030204" pitchFamily="18" charset="0"/>
                        <a:ea typeface="Cambria Math" panose="02040503050406030204" pitchFamily="18" charset="0"/>
                      </a:rPr>
                      <m:t>𝑛</m:t>
                    </m:r>
                  </m:oMath>
                </a14:m>
                <a:endParaRPr lang="en-US">
                  <a:solidFill>
                    <a:prstClr val="black"/>
                  </a:solidFill>
                  <a:ea typeface="Cambria Math" panose="02040503050406030204" pitchFamily="18" charset="0"/>
                </a:endParaRPr>
              </a:p>
              <a:p>
                <a:pPr marL="1371600" lvl="3" indent="0">
                  <a:buNone/>
                </a:pPr>
                <a:r>
                  <a:rPr lang="en-US">
                    <a:solidFill>
                      <a:prstClr val="black"/>
                    </a:solidFill>
                    <a:ea typeface="Cambria Math" panose="02040503050406030204" pitchFamily="18" charset="0"/>
                  </a:rPr>
                  <a:t>=&gt; </a:t>
                </a:r>
                <a14:m>
                  <m:oMath xmlns:m="http://schemas.openxmlformats.org/officeDocument/2006/math">
                    <m:r>
                      <a:rPr lang="en-US" i="1">
                        <a:solidFill>
                          <a:prstClr val="black"/>
                        </a:solidFill>
                        <a:latin typeface="Cambria Math" panose="02040503050406030204" pitchFamily="18" charset="0"/>
                      </a:rPr>
                      <m:t>𝑌</m:t>
                    </m:r>
                    <m:r>
                      <a:rPr lang="en-US" i="1">
                        <a:solidFill>
                          <a:prstClr val="black"/>
                        </a:solidFill>
                        <a:latin typeface="Cambria Math" panose="02040503050406030204" pitchFamily="18" charset="0"/>
                      </a:rPr>
                      <m:t>=(2</m:t>
                    </m:r>
                    <m:r>
                      <a:rPr lang="en-US" i="1">
                        <a:solidFill>
                          <a:prstClr val="black"/>
                        </a:solidFill>
                        <a:latin typeface="Cambria Math" panose="02040503050406030204" pitchFamily="18" charset="0"/>
                      </a:rPr>
                      <m:t>𝑀</m:t>
                    </m:r>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𝑚𝑜𝑑</m:t>
                    </m:r>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𝑛</m:t>
                    </m:r>
                  </m:oMath>
                </a14:m>
                <a:r>
                  <a:rPr lang="en-US">
                    <a:solidFill>
                      <a:prstClr val="black"/>
                    </a:solidFill>
                  </a:rPr>
                  <a:t> =&gt; tính được </a:t>
                </a:r>
                <a14:m>
                  <m:oMath xmlns:m="http://schemas.openxmlformats.org/officeDocument/2006/math">
                    <m:r>
                      <a:rPr lang="en-US" i="1">
                        <a:solidFill>
                          <a:prstClr val="black"/>
                        </a:solidFill>
                        <a:latin typeface="Cambria Math" panose="02040503050406030204" pitchFamily="18" charset="0"/>
                        <a:ea typeface="Cambria Math" panose="02040503050406030204" pitchFamily="18" charset="0"/>
                      </a:rPr>
                      <m:t>𝑀</m:t>
                    </m:r>
                  </m:oMath>
                </a14:m>
                <a:endParaRPr lang="en-US">
                  <a:solidFill>
                    <a:prstClr val="black"/>
                  </a:solidFill>
                </a:endParaRPr>
              </a:p>
              <a:p>
                <a:pPr lvl="3"/>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704" t="-1506" r="-1111" b="-9386"/>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DF78284D-5FDC-4396-97E9-EA2DB91CCBAD}" type="slidenum">
              <a:rPr lang="en-US" altLang="vi-VN" smtClean="0"/>
              <a:pPr/>
              <a:t>39</a:t>
            </a:fld>
            <a:endParaRPr lang="en-US" altLang="vi-VN"/>
          </a:p>
        </p:txBody>
      </p:sp>
    </p:spTree>
    <p:extLst>
      <p:ext uri="{BB962C8B-B14F-4D97-AF65-F5344CB8AC3E}">
        <p14:creationId xmlns:p14="http://schemas.microsoft.com/office/powerpoint/2010/main" val="3695593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980175-CA3F-4461-AE5C-EE424CA14C15}"/>
              </a:ext>
            </a:extLst>
          </p:cNvPr>
          <p:cNvSpPr>
            <a:spLocks noGrp="1"/>
          </p:cNvSpPr>
          <p:nvPr>
            <p:ph type="title"/>
          </p:nvPr>
        </p:nvSpPr>
        <p:spPr/>
        <p:txBody>
          <a:bodyPr/>
          <a:lstStyle/>
          <a:p>
            <a:r>
              <a:rPr lang="vi-VN" dirty="0"/>
              <a:t>Thông tin môn học</a:t>
            </a:r>
          </a:p>
        </p:txBody>
      </p:sp>
      <p:sp>
        <p:nvSpPr>
          <p:cNvPr id="3" name="Content Placeholder 2">
            <a:extLst>
              <a:ext uri="{FF2B5EF4-FFF2-40B4-BE49-F238E27FC236}">
                <a16:creationId xmlns="" xmlns:a16="http://schemas.microsoft.com/office/drawing/2014/main" id="{78A77FD4-C619-4E68-9CEA-4057EB946685}"/>
              </a:ext>
            </a:extLst>
          </p:cNvPr>
          <p:cNvSpPr>
            <a:spLocks noGrp="1"/>
          </p:cNvSpPr>
          <p:nvPr>
            <p:ph idx="1"/>
          </p:nvPr>
        </p:nvSpPr>
        <p:spPr>
          <a:xfrm>
            <a:off x="381000" y="990600"/>
            <a:ext cx="8305800" cy="5257800"/>
          </a:xfrm>
        </p:spPr>
        <p:txBody>
          <a:bodyPr/>
          <a:lstStyle/>
          <a:p>
            <a:r>
              <a:rPr lang="vi-VN"/>
              <a:t>Chương </a:t>
            </a:r>
            <a:r>
              <a:rPr lang="en-US"/>
              <a:t>3</a:t>
            </a:r>
            <a:r>
              <a:rPr lang="vi-VN"/>
              <a:t>: </a:t>
            </a:r>
            <a:r>
              <a:rPr lang="en-US"/>
              <a:t>M</a:t>
            </a:r>
            <a:r>
              <a:rPr lang="vi-VN"/>
              <a:t>ật mã khóa công khai</a:t>
            </a:r>
            <a:endParaRPr lang="en-US"/>
          </a:p>
          <a:p>
            <a:pPr lvl="1"/>
            <a:r>
              <a:rPr lang="en-US"/>
              <a:t>Giới thiệu chung</a:t>
            </a:r>
          </a:p>
          <a:p>
            <a:pPr lvl="1"/>
            <a:r>
              <a:rPr lang="en-US"/>
              <a:t>Hệ mã RSA</a:t>
            </a:r>
          </a:p>
          <a:p>
            <a:pPr lvl="1"/>
            <a:r>
              <a:rPr lang="en-US"/>
              <a:t>Hệ mã Diffie-Hellman</a:t>
            </a:r>
          </a:p>
          <a:p>
            <a:pPr lvl="1"/>
            <a:r>
              <a:rPr lang="en-US"/>
              <a:t>Hệ mã ElGamal</a:t>
            </a:r>
          </a:p>
          <a:p>
            <a:pPr lvl="1"/>
            <a:r>
              <a:rPr lang="en-US"/>
              <a:t>Hệ mã đường cong Ellip (Elliptic Curve)</a:t>
            </a:r>
          </a:p>
          <a:p>
            <a:pPr lvl="1"/>
            <a:endParaRPr lang="en-US"/>
          </a:p>
          <a:p>
            <a:pPr lvl="2"/>
            <a:endParaRPr lang="vi-VN" dirty="0"/>
          </a:p>
        </p:txBody>
      </p:sp>
      <p:sp>
        <p:nvSpPr>
          <p:cNvPr id="4" name="Slide Number Placeholder 3">
            <a:extLst>
              <a:ext uri="{FF2B5EF4-FFF2-40B4-BE49-F238E27FC236}">
                <a16:creationId xmlns="" xmlns:a16="http://schemas.microsoft.com/office/drawing/2014/main" id="{098CC42D-7188-4E3C-B649-CCCA35A92208}"/>
              </a:ext>
            </a:extLst>
          </p:cNvPr>
          <p:cNvSpPr>
            <a:spLocks noGrp="1"/>
          </p:cNvSpPr>
          <p:nvPr>
            <p:ph type="sldNum" sz="quarter" idx="10"/>
          </p:nvPr>
        </p:nvSpPr>
        <p:spPr/>
        <p:txBody>
          <a:bodyPr/>
          <a:lstStyle/>
          <a:p>
            <a:fld id="{DF78284D-5FDC-4396-97E9-EA2DB91CCBAD}" type="slidenum">
              <a:rPr lang="en-US" altLang="vi-VN" smtClean="0"/>
              <a:pPr/>
              <a:t>4</a:t>
            </a:fld>
            <a:endParaRPr lang="en-US" altLang="vi-VN"/>
          </a:p>
        </p:txBody>
      </p:sp>
    </p:spTree>
    <p:extLst>
      <p:ext uri="{BB962C8B-B14F-4D97-AF65-F5344CB8AC3E}">
        <p14:creationId xmlns:p14="http://schemas.microsoft.com/office/powerpoint/2010/main" val="30628119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382000" cy="5257800"/>
              </a:xfrm>
            </p:spPr>
            <p:txBody>
              <a:bodyPr/>
              <a:lstStyle/>
              <a:p>
                <a:r>
                  <a:rPr lang="en-US"/>
                  <a:t>Hệ mã RSA</a:t>
                </a:r>
              </a:p>
              <a:p>
                <a:pPr lvl="1"/>
                <a:r>
                  <a:rPr lang="en-US"/>
                  <a:t>CCA và OAEP</a:t>
                </a:r>
              </a:p>
              <a:p>
                <a:pPr lvl="2"/>
                <a:r>
                  <a:rPr lang="en-US"/>
                  <a:t>Ví dụ CCA tận dụng tính chất sau của RSA:</a:t>
                </a:r>
              </a:p>
              <a:p>
                <a:pPr marL="914400" lvl="2" indent="0" algn="ctr">
                  <a:buNone/>
                </a:pPr>
                <a14:m>
                  <m:oMath xmlns:m="http://schemas.openxmlformats.org/officeDocument/2006/math">
                    <m:r>
                      <m:rPr>
                        <m:sty m:val="p"/>
                      </m:rPr>
                      <a:rPr lang="en-US" b="0" i="0" smtClean="0">
                        <a:latin typeface="Cambria Math" panose="02040503050406030204" pitchFamily="18" charset="0"/>
                      </a:rPr>
                      <m:t>E</m:t>
                    </m:r>
                    <m:d>
                      <m:dPr>
                        <m:ctrlPr>
                          <a:rPr lang="en-US" b="0" i="1" smtClean="0">
                            <a:latin typeface="Cambria Math"/>
                          </a:rPr>
                        </m:ctrlPr>
                      </m:dPr>
                      <m:e>
                        <m:r>
                          <m:rPr>
                            <m:sty m:val="p"/>
                          </m:rPr>
                          <a:rPr lang="en-US" b="0" i="0" smtClean="0">
                            <a:latin typeface="Cambria Math" panose="02040503050406030204" pitchFamily="18" charset="0"/>
                          </a:rPr>
                          <m:t>PU</m:t>
                        </m:r>
                        <m:r>
                          <a:rPr lang="en-US" b="0" i="0" smtClean="0">
                            <a:latin typeface="Cambria Math" panose="02040503050406030204" pitchFamily="18" charset="0"/>
                          </a:rPr>
                          <m:t>,</m:t>
                        </m:r>
                        <m:sSub>
                          <m:sSubPr>
                            <m:ctrlPr>
                              <a:rPr lang="en-US" b="0" i="1" smtClean="0">
                                <a:latin typeface="Cambria Math"/>
                              </a:rPr>
                            </m:ctrlPr>
                          </m:sSubPr>
                          <m:e>
                            <m:r>
                              <m:rPr>
                                <m:sty m:val="p"/>
                              </m:rPr>
                              <a:rPr lang="en-US" b="0" i="0" smtClean="0">
                                <a:latin typeface="Cambria Math" panose="02040503050406030204" pitchFamily="18" charset="0"/>
                              </a:rPr>
                              <m:t>M</m:t>
                            </m:r>
                          </m:e>
                          <m:sub>
                            <m:r>
                              <a:rPr lang="en-US" b="0" i="0" smtClean="0">
                                <a:latin typeface="Cambria Math" panose="02040503050406030204" pitchFamily="18" charset="0"/>
                              </a:rPr>
                              <m:t>1</m:t>
                            </m:r>
                          </m:sub>
                        </m:sSub>
                      </m:e>
                    </m:d>
                    <m: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E</m:t>
                    </m:r>
                    <m:d>
                      <m:dPr>
                        <m:ctrlPr>
                          <a:rPr lang="en-US" b="0" i="1" smtClean="0">
                            <a:latin typeface="Cambria Math"/>
                            <a:ea typeface="Cambria Math" panose="02040503050406030204" pitchFamily="18" charset="0"/>
                          </a:rPr>
                        </m:ctrlPr>
                      </m:dPr>
                      <m:e>
                        <m:r>
                          <m:rPr>
                            <m:sty m:val="p"/>
                          </m:rPr>
                          <a:rPr lang="en-US" b="0" i="0" smtClean="0">
                            <a:latin typeface="Cambria Math" panose="02040503050406030204" pitchFamily="18" charset="0"/>
                            <a:ea typeface="Cambria Math" panose="02040503050406030204" pitchFamily="18" charset="0"/>
                          </a:rPr>
                          <m:t>PU</m:t>
                        </m:r>
                        <m:r>
                          <a:rPr lang="en-US" b="0" i="0" smtClean="0">
                            <a:latin typeface="Cambria Math" panose="02040503050406030204" pitchFamily="18" charset="0"/>
                            <a:ea typeface="Cambria Math" panose="02040503050406030204" pitchFamily="18" charset="0"/>
                          </a:rPr>
                          <m:t>,</m:t>
                        </m:r>
                        <m:sSub>
                          <m:sSubPr>
                            <m:ctrlPr>
                              <a:rPr lang="en-US" b="0" i="1" smtClean="0">
                                <a:latin typeface="Cambria Math"/>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M</m:t>
                            </m:r>
                          </m:e>
                          <m:sub>
                            <m:r>
                              <a:rPr lang="en-US" b="0" i="0" smtClean="0">
                                <a:latin typeface="Cambria Math" panose="02040503050406030204" pitchFamily="18" charset="0"/>
                                <a:ea typeface="Cambria Math" panose="02040503050406030204" pitchFamily="18" charset="0"/>
                              </a:rPr>
                              <m:t>2</m:t>
                            </m:r>
                          </m:sub>
                        </m:sSub>
                      </m:e>
                    </m:d>
                    <m: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E</m:t>
                    </m:r>
                    <m: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PU</m:t>
                    </m:r>
                    <m:r>
                      <a:rPr lang="en-US" b="0" i="0" smtClean="0">
                        <a:latin typeface="Cambria Math" panose="02040503050406030204" pitchFamily="18" charset="0"/>
                        <a:ea typeface="Cambria Math" panose="02040503050406030204" pitchFamily="18" charset="0"/>
                      </a:rPr>
                      <m:t>,</m:t>
                    </m:r>
                    <m:d>
                      <m:dPr>
                        <m:begChr m:val="["/>
                        <m:endChr m:val="]"/>
                        <m:ctrlPr>
                          <a:rPr lang="en-US" b="0" i="1" smtClean="0">
                            <a:latin typeface="Cambria Math"/>
                            <a:ea typeface="Cambria Math" panose="02040503050406030204" pitchFamily="18" charset="0"/>
                          </a:rPr>
                        </m:ctrlPr>
                      </m:dPr>
                      <m:e>
                        <m:sSub>
                          <m:sSubPr>
                            <m:ctrlPr>
                              <a:rPr lang="en-US" b="0" i="1" smtClean="0">
                                <a:latin typeface="Cambria Math"/>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M</m:t>
                            </m:r>
                          </m:e>
                          <m:sub>
                            <m:r>
                              <a:rPr lang="en-US" b="0" i="0" smtClean="0">
                                <a:latin typeface="Cambria Math" panose="02040503050406030204" pitchFamily="18" charset="0"/>
                                <a:ea typeface="Cambria Math" panose="02040503050406030204" pitchFamily="18" charset="0"/>
                              </a:rPr>
                              <m:t>1</m:t>
                            </m:r>
                          </m:sub>
                        </m:sSub>
                        <m:r>
                          <a:rPr lang="en-US" b="0" i="0" smtClean="0">
                            <a:latin typeface="Cambria Math" panose="02040503050406030204" pitchFamily="18" charset="0"/>
                            <a:ea typeface="Cambria Math" panose="02040503050406030204" pitchFamily="18" charset="0"/>
                          </a:rPr>
                          <m:t>×</m:t>
                        </m:r>
                        <m:sSub>
                          <m:sSubPr>
                            <m:ctrlPr>
                              <a:rPr lang="en-US" b="0" i="1" smtClean="0">
                                <a:latin typeface="Cambria Math"/>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M</m:t>
                            </m:r>
                          </m:e>
                          <m:sub>
                            <m:r>
                              <a:rPr lang="en-US" b="0" i="0" smtClean="0">
                                <a:latin typeface="Cambria Math" panose="02040503050406030204" pitchFamily="18" charset="0"/>
                                <a:ea typeface="Cambria Math" panose="02040503050406030204" pitchFamily="18" charset="0"/>
                              </a:rPr>
                              <m:t>2</m:t>
                            </m:r>
                          </m:sub>
                        </m:sSub>
                      </m:e>
                    </m:d>
                  </m:oMath>
                </a14:m>
                <a:r>
                  <a:rPr lang="en-US"/>
                  <a:t>)   (1)</a:t>
                </a:r>
              </a:p>
              <a:p>
                <a:pPr lvl="3"/>
                <a:r>
                  <a:rPr lang="en-US">
                    <a:ea typeface="Cambria Math" panose="02040503050406030204" pitchFamily="18" charset="0"/>
                  </a:rPr>
                  <a:t>Để khắc phục lỗ hổng này, các hệ mã dựa trên RSA sẽ pad ngẫu nhiên vào bản rõ trước khi mã hóa =&gt; làm ngẫu nhiên bản mã nên phương trình (1) sẽ không còn ý nghĩa.</a:t>
                </a:r>
              </a:p>
              <a:p>
                <a:pPr lvl="3"/>
                <a:r>
                  <a:rPr lang="en-US">
                    <a:ea typeface="Cambria Math" panose="02040503050406030204" pitchFamily="18" charset="0"/>
                  </a:rPr>
                  <a:t>Tuy nhiên kẻ tấn công có thể sử dụng CCA phức tạp hơn. Do đó việc padding đơn giản bằng một giá trị ngẫu nhiên sẽ không đủ để đảm bảo độ an toàn như mong muốn =&gt; nên thay đổi bản rõ bằng cách sử dụng </a:t>
                </a:r>
                <a:r>
                  <a:rPr lang="en-US" b="1">
                    <a:solidFill>
                      <a:srgbClr val="0033CC"/>
                    </a:solidFill>
                    <a:ea typeface="Cambria Math" panose="02040503050406030204" pitchFamily="18" charset="0"/>
                  </a:rPr>
                  <a:t>OAEP (optimal asymmetric encryption padding)</a:t>
                </a:r>
              </a:p>
              <a:p>
                <a:pPr marL="1371600" lvl="3" indent="0">
                  <a:buNone/>
                </a:pPr>
                <a:endParaRPr lang="en-US" b="0">
                  <a:ea typeface="Cambria Math" panose="02040503050406030204" pitchFamily="18" charset="0"/>
                </a:endParaRPr>
              </a:p>
              <a:p>
                <a:pPr marL="1371600" lvl="3" indent="0">
                  <a:buNone/>
                </a:pPr>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382000" cy="5257800"/>
              </a:xfrm>
              <a:blipFill>
                <a:blip r:embed="rId3"/>
                <a:stretch>
                  <a:fillRect l="-1673" t="-1506" r="-727"/>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DF78284D-5FDC-4396-97E9-EA2DB91CCBAD}" type="slidenum">
              <a:rPr lang="en-US" altLang="vi-VN" smtClean="0"/>
              <a:pPr/>
              <a:t>40</a:t>
            </a:fld>
            <a:endParaRPr lang="en-US" altLang="vi-VN"/>
          </a:p>
        </p:txBody>
      </p:sp>
    </p:spTree>
    <p:extLst>
      <p:ext uri="{BB962C8B-B14F-4D97-AF65-F5344CB8AC3E}">
        <p14:creationId xmlns:p14="http://schemas.microsoft.com/office/powerpoint/2010/main" val="41354716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417459" y="1676400"/>
            <a:ext cx="3635101" cy="4548353"/>
          </a:xfrm>
          <a:prstGeom prst="rect">
            <a:avLst/>
          </a:prstGeom>
        </p:spPr>
      </p:pic>
      <p:sp>
        <p:nvSpPr>
          <p:cNvPr id="2" name="Title 1"/>
          <p:cNvSpPr>
            <a:spLocks noGrp="1"/>
          </p:cNvSpPr>
          <p:nvPr>
            <p:ph type="title"/>
          </p:nvPr>
        </p:nvSpPr>
        <p:spPr/>
        <p:txBody>
          <a:bodyPr/>
          <a:lstStyle/>
          <a:p>
            <a:r>
              <a:rPr lang="en-US"/>
              <a:t>Chương 3</a:t>
            </a:r>
          </a:p>
        </p:txBody>
      </p:sp>
      <p:sp>
        <p:nvSpPr>
          <p:cNvPr id="3" name="Content Placeholder 2"/>
          <p:cNvSpPr>
            <a:spLocks noGrp="1"/>
          </p:cNvSpPr>
          <p:nvPr>
            <p:ph idx="1"/>
          </p:nvPr>
        </p:nvSpPr>
        <p:spPr/>
        <p:txBody>
          <a:bodyPr/>
          <a:lstStyle/>
          <a:p>
            <a:r>
              <a:rPr lang="en-US"/>
              <a:t>Hệ mã RSA</a:t>
            </a:r>
          </a:p>
          <a:p>
            <a:pPr lvl="1"/>
            <a:r>
              <a:rPr lang="en-US">
                <a:ea typeface="Cambria Math" panose="02040503050406030204" pitchFamily="18" charset="0"/>
              </a:rPr>
              <a:t>Mã hóa sử dụng OAEP</a:t>
            </a:r>
          </a:p>
          <a:p>
            <a:pPr lvl="1"/>
            <a:endParaRPr lang="en-US"/>
          </a:p>
        </p:txBody>
      </p:sp>
      <p:sp>
        <p:nvSpPr>
          <p:cNvPr id="4" name="Slide Number Placeholder 3"/>
          <p:cNvSpPr>
            <a:spLocks noGrp="1"/>
          </p:cNvSpPr>
          <p:nvPr>
            <p:ph type="sldNum" sz="quarter" idx="10"/>
          </p:nvPr>
        </p:nvSpPr>
        <p:spPr/>
        <p:txBody>
          <a:bodyPr/>
          <a:lstStyle/>
          <a:p>
            <a:fld id="{DF78284D-5FDC-4396-97E9-EA2DB91CCBAD}" type="slidenum">
              <a:rPr lang="en-US" altLang="vi-VN" smtClean="0"/>
              <a:pPr/>
              <a:t>41</a:t>
            </a:fld>
            <a:endParaRPr lang="en-US" altLang="vi-VN"/>
          </a:p>
        </p:txBody>
      </p:sp>
      <p:sp>
        <p:nvSpPr>
          <p:cNvPr id="6" name="Rectangle 5"/>
          <p:cNvSpPr/>
          <p:nvPr/>
        </p:nvSpPr>
        <p:spPr>
          <a:xfrm>
            <a:off x="381000" y="2255556"/>
            <a:ext cx="5143500" cy="4093428"/>
          </a:xfrm>
          <a:prstGeom prst="rect">
            <a:avLst/>
          </a:prstGeom>
        </p:spPr>
        <p:txBody>
          <a:bodyPr wrap="square">
            <a:spAutoFit/>
          </a:bodyPr>
          <a:lstStyle/>
          <a:p>
            <a:pPr algn="just"/>
            <a:r>
              <a:rPr lang="en-US" sz="2000"/>
              <a:t>1. </a:t>
            </a:r>
            <a:r>
              <a:rPr lang="vi-VN" sz="2000"/>
              <a:t>Padding tin M</a:t>
            </a:r>
          </a:p>
          <a:p>
            <a:pPr algn="just"/>
            <a:r>
              <a:rPr lang="en-US" sz="2000"/>
              <a:t>2. </a:t>
            </a:r>
            <a:r>
              <a:rPr lang="vi-VN" sz="2000"/>
              <a:t>Băm các tham số tối ưu P: H(P)</a:t>
            </a:r>
          </a:p>
          <a:p>
            <a:pPr algn="just"/>
            <a:r>
              <a:rPr lang="en-US" sz="2000"/>
              <a:t>3. </a:t>
            </a:r>
            <a:r>
              <a:rPr lang="vi-VN" sz="2000"/>
              <a:t>Đầu ra H(P) được pad zeros để thu được độ dài mong muốn theo khối dữ liệu (DB).</a:t>
            </a:r>
            <a:endParaRPr lang="en-US" sz="2000"/>
          </a:p>
          <a:p>
            <a:pPr algn="just"/>
            <a:r>
              <a:rPr lang="en-US" sz="2000"/>
              <a:t>4. Tạo seed ngẫu nhiên và đưa qua một H khác là MGF (mask generating function). Đầu ra được XOR từng bít với DB để tạo maskedDB.</a:t>
            </a:r>
          </a:p>
          <a:p>
            <a:pPr algn="just"/>
            <a:r>
              <a:rPr lang="en-US" sz="2000"/>
              <a:t>5. MaskedDB được đẩy qua MGF để tạo một hash và XOR với seed để tạo maskedseed.</a:t>
            </a:r>
          </a:p>
          <a:p>
            <a:pPr algn="just"/>
            <a:r>
              <a:rPr lang="en-US" sz="2000"/>
              <a:t>6. Kết hợp maskedseed với MaskedDB thành EM là tin sẽ được mã hóa.</a:t>
            </a:r>
            <a:endParaRPr lang="vi-VN" sz="2000"/>
          </a:p>
        </p:txBody>
      </p:sp>
    </p:spTree>
    <p:extLst>
      <p:ext uri="{BB962C8B-B14F-4D97-AF65-F5344CB8AC3E}">
        <p14:creationId xmlns:p14="http://schemas.microsoft.com/office/powerpoint/2010/main" val="20653466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980175-CA3F-4461-AE5C-EE424CA14C15}"/>
              </a:ext>
            </a:extLst>
          </p:cNvPr>
          <p:cNvSpPr>
            <a:spLocks noGrp="1"/>
          </p:cNvSpPr>
          <p:nvPr>
            <p:ph type="title"/>
          </p:nvPr>
        </p:nvSpPr>
        <p:spPr/>
        <p:txBody>
          <a:bodyPr/>
          <a:lstStyle/>
          <a:p>
            <a:r>
              <a:rPr lang="vi-VN" dirty="0"/>
              <a:t>Thông tin môn học</a:t>
            </a:r>
          </a:p>
        </p:txBody>
      </p:sp>
      <p:sp>
        <p:nvSpPr>
          <p:cNvPr id="3" name="Content Placeholder 2">
            <a:extLst>
              <a:ext uri="{FF2B5EF4-FFF2-40B4-BE49-F238E27FC236}">
                <a16:creationId xmlns="" xmlns:a16="http://schemas.microsoft.com/office/drawing/2014/main" id="{78A77FD4-C619-4E68-9CEA-4057EB946685}"/>
              </a:ext>
            </a:extLst>
          </p:cNvPr>
          <p:cNvSpPr>
            <a:spLocks noGrp="1"/>
          </p:cNvSpPr>
          <p:nvPr>
            <p:ph idx="1"/>
          </p:nvPr>
        </p:nvSpPr>
        <p:spPr>
          <a:xfrm>
            <a:off x="381000" y="990600"/>
            <a:ext cx="8305800" cy="5257800"/>
          </a:xfrm>
        </p:spPr>
        <p:txBody>
          <a:bodyPr/>
          <a:lstStyle/>
          <a:p>
            <a:r>
              <a:rPr lang="vi-VN"/>
              <a:t>Chương </a:t>
            </a:r>
            <a:r>
              <a:rPr lang="en-US"/>
              <a:t>3</a:t>
            </a:r>
            <a:r>
              <a:rPr lang="vi-VN"/>
              <a:t>: </a:t>
            </a:r>
            <a:r>
              <a:rPr lang="en-US"/>
              <a:t>M</a:t>
            </a:r>
            <a:r>
              <a:rPr lang="vi-VN"/>
              <a:t>ật mã khóa công khai</a:t>
            </a:r>
            <a:endParaRPr lang="en-US"/>
          </a:p>
          <a:p>
            <a:pPr lvl="1"/>
            <a:r>
              <a:rPr lang="en-US">
                <a:solidFill>
                  <a:schemeClr val="bg1">
                    <a:lumMod val="75000"/>
                  </a:schemeClr>
                </a:solidFill>
              </a:rPr>
              <a:t>Giới thiệu chung</a:t>
            </a:r>
          </a:p>
          <a:p>
            <a:pPr lvl="1"/>
            <a:r>
              <a:rPr lang="en-US">
                <a:solidFill>
                  <a:schemeClr val="bg1">
                    <a:lumMod val="75000"/>
                  </a:schemeClr>
                </a:solidFill>
              </a:rPr>
              <a:t>Hệ mã RSA</a:t>
            </a:r>
          </a:p>
          <a:p>
            <a:pPr lvl="1"/>
            <a:r>
              <a:rPr lang="en-US"/>
              <a:t>Hệ mã Diffie-Hellman</a:t>
            </a:r>
          </a:p>
          <a:p>
            <a:pPr lvl="1"/>
            <a:r>
              <a:rPr lang="en-US">
                <a:solidFill>
                  <a:schemeClr val="bg1">
                    <a:lumMod val="75000"/>
                  </a:schemeClr>
                </a:solidFill>
              </a:rPr>
              <a:t>Hệ mã ElGamal</a:t>
            </a:r>
          </a:p>
          <a:p>
            <a:pPr lvl="1"/>
            <a:r>
              <a:rPr lang="en-US">
                <a:solidFill>
                  <a:schemeClr val="bg1">
                    <a:lumMod val="75000"/>
                  </a:schemeClr>
                </a:solidFill>
              </a:rPr>
              <a:t>Hệ mã đường cong Ellip (Elliptic Curve)</a:t>
            </a:r>
          </a:p>
          <a:p>
            <a:pPr lvl="1"/>
            <a:endParaRPr lang="en-US"/>
          </a:p>
          <a:p>
            <a:pPr lvl="2"/>
            <a:endParaRPr lang="vi-VN" dirty="0"/>
          </a:p>
        </p:txBody>
      </p:sp>
      <p:sp>
        <p:nvSpPr>
          <p:cNvPr id="4" name="Slide Number Placeholder 3">
            <a:extLst>
              <a:ext uri="{FF2B5EF4-FFF2-40B4-BE49-F238E27FC236}">
                <a16:creationId xmlns="" xmlns:a16="http://schemas.microsoft.com/office/drawing/2014/main" id="{098CC42D-7188-4E3C-B649-CCCA35A92208}"/>
              </a:ext>
            </a:extLst>
          </p:cNvPr>
          <p:cNvSpPr>
            <a:spLocks noGrp="1"/>
          </p:cNvSpPr>
          <p:nvPr>
            <p:ph type="sldNum" sz="quarter" idx="10"/>
          </p:nvPr>
        </p:nvSpPr>
        <p:spPr/>
        <p:txBody>
          <a:bodyPr/>
          <a:lstStyle/>
          <a:p>
            <a:fld id="{DF78284D-5FDC-4396-97E9-EA2DB91CCBAD}" type="slidenum">
              <a:rPr lang="en-US" altLang="vi-VN" smtClean="0"/>
              <a:pPr/>
              <a:t>42</a:t>
            </a:fld>
            <a:endParaRPr lang="en-US" altLang="vi-VN"/>
          </a:p>
        </p:txBody>
      </p:sp>
    </p:spTree>
    <p:extLst>
      <p:ext uri="{BB962C8B-B14F-4D97-AF65-F5344CB8AC3E}">
        <p14:creationId xmlns:p14="http://schemas.microsoft.com/office/powerpoint/2010/main" val="26274839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980175-CA3F-4461-AE5C-EE424CA14C15}"/>
              </a:ext>
            </a:extLst>
          </p:cNvPr>
          <p:cNvSpPr>
            <a:spLocks noGrp="1"/>
          </p:cNvSpPr>
          <p:nvPr>
            <p:ph type="title"/>
          </p:nvPr>
        </p:nvSpPr>
        <p:spPr/>
        <p:txBody>
          <a:bodyPr/>
          <a:lstStyle/>
          <a:p>
            <a:r>
              <a:rPr lang="en-US"/>
              <a:t>Chương 3</a:t>
            </a:r>
            <a:endParaRPr lang="vi-VN" dirty="0"/>
          </a:p>
        </p:txBody>
      </p:sp>
      <p:sp>
        <p:nvSpPr>
          <p:cNvPr id="3" name="Content Placeholder 2">
            <a:extLst>
              <a:ext uri="{FF2B5EF4-FFF2-40B4-BE49-F238E27FC236}">
                <a16:creationId xmlns="" xmlns:a16="http://schemas.microsoft.com/office/drawing/2014/main" id="{78A77FD4-C619-4E68-9CEA-4057EB946685}"/>
              </a:ext>
            </a:extLst>
          </p:cNvPr>
          <p:cNvSpPr>
            <a:spLocks noGrp="1"/>
          </p:cNvSpPr>
          <p:nvPr>
            <p:ph idx="1"/>
          </p:nvPr>
        </p:nvSpPr>
        <p:spPr>
          <a:xfrm>
            <a:off x="381000" y="990600"/>
            <a:ext cx="8305800" cy="5257800"/>
          </a:xfrm>
        </p:spPr>
        <p:txBody>
          <a:bodyPr/>
          <a:lstStyle/>
          <a:p>
            <a:r>
              <a:rPr lang="en-US"/>
              <a:t>Hệ mã Diffie-Hellman</a:t>
            </a:r>
          </a:p>
          <a:p>
            <a:pPr lvl="1"/>
            <a:r>
              <a:rPr lang="en-US"/>
              <a:t>Trao đổi khóa bí mật của mật mã khóa đối xứng.</a:t>
            </a:r>
          </a:p>
          <a:p>
            <a:pPr lvl="1"/>
            <a:r>
              <a:rPr lang="en-US"/>
              <a:t>Thuật toán phụ thuộc vào độ khó của tính toán logarit rời rạc. </a:t>
            </a:r>
          </a:p>
          <a:p>
            <a:pPr lvl="2"/>
            <a:endParaRPr lang="vi-VN" dirty="0"/>
          </a:p>
        </p:txBody>
      </p:sp>
      <p:sp>
        <p:nvSpPr>
          <p:cNvPr id="4" name="Slide Number Placeholder 3">
            <a:extLst>
              <a:ext uri="{FF2B5EF4-FFF2-40B4-BE49-F238E27FC236}">
                <a16:creationId xmlns="" xmlns:a16="http://schemas.microsoft.com/office/drawing/2014/main" id="{098CC42D-7188-4E3C-B649-CCCA35A92208}"/>
              </a:ext>
            </a:extLst>
          </p:cNvPr>
          <p:cNvSpPr>
            <a:spLocks noGrp="1"/>
          </p:cNvSpPr>
          <p:nvPr>
            <p:ph type="sldNum" sz="quarter" idx="10"/>
          </p:nvPr>
        </p:nvSpPr>
        <p:spPr/>
        <p:txBody>
          <a:bodyPr/>
          <a:lstStyle/>
          <a:p>
            <a:fld id="{DF78284D-5FDC-4396-97E9-EA2DB91CCBAD}" type="slidenum">
              <a:rPr lang="en-US" altLang="vi-VN" smtClean="0"/>
              <a:pPr/>
              <a:t>43</a:t>
            </a:fld>
            <a:endParaRPr lang="en-US" altLang="vi-VN"/>
          </a:p>
        </p:txBody>
      </p:sp>
    </p:spTree>
    <p:extLst>
      <p:ext uri="{BB962C8B-B14F-4D97-AF65-F5344CB8AC3E}">
        <p14:creationId xmlns:p14="http://schemas.microsoft.com/office/powerpoint/2010/main" val="42330295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980175-CA3F-4461-AE5C-EE424CA14C15}"/>
              </a:ext>
            </a:extLst>
          </p:cNvPr>
          <p:cNvSpPr>
            <a:spLocks noGrp="1"/>
          </p:cNvSpPr>
          <p:nvPr>
            <p:ph type="title"/>
          </p:nvPr>
        </p:nvSpPr>
        <p:spPr/>
        <p:txBody>
          <a:bodyPr/>
          <a:lstStyle/>
          <a:p>
            <a:r>
              <a:rPr lang="en-US"/>
              <a:t>Chương 3</a:t>
            </a:r>
            <a:endParaRPr lang="vi-VN" dirty="0"/>
          </a:p>
        </p:txBody>
      </p:sp>
      <p:sp>
        <p:nvSpPr>
          <p:cNvPr id="3" name="Content Placeholder 2">
            <a:extLst>
              <a:ext uri="{FF2B5EF4-FFF2-40B4-BE49-F238E27FC236}">
                <a16:creationId xmlns="" xmlns:a16="http://schemas.microsoft.com/office/drawing/2014/main" id="{78A77FD4-C619-4E68-9CEA-4057EB946685}"/>
              </a:ext>
            </a:extLst>
          </p:cNvPr>
          <p:cNvSpPr>
            <a:spLocks noGrp="1"/>
          </p:cNvSpPr>
          <p:nvPr>
            <p:ph idx="1"/>
          </p:nvPr>
        </p:nvSpPr>
        <p:spPr>
          <a:xfrm>
            <a:off x="381000" y="990600"/>
            <a:ext cx="8305800" cy="5257800"/>
          </a:xfrm>
        </p:spPr>
        <p:txBody>
          <a:bodyPr/>
          <a:lstStyle/>
          <a:p>
            <a:r>
              <a:rPr lang="en-US"/>
              <a:t>Hệ mã Diffie-Hellman</a:t>
            </a:r>
          </a:p>
          <a:p>
            <a:pPr lvl="2"/>
            <a:endParaRPr lang="vi-VN" sz="2000" dirty="0">
              <a:latin typeface="+mn-lt"/>
              <a:cs typeface="+mn-cs"/>
            </a:endParaRPr>
          </a:p>
        </p:txBody>
      </p:sp>
      <p:sp>
        <p:nvSpPr>
          <p:cNvPr id="4" name="Slide Number Placeholder 3">
            <a:extLst>
              <a:ext uri="{FF2B5EF4-FFF2-40B4-BE49-F238E27FC236}">
                <a16:creationId xmlns="" xmlns:a16="http://schemas.microsoft.com/office/drawing/2014/main" id="{098CC42D-7188-4E3C-B649-CCCA35A92208}"/>
              </a:ext>
            </a:extLst>
          </p:cNvPr>
          <p:cNvSpPr>
            <a:spLocks noGrp="1"/>
          </p:cNvSpPr>
          <p:nvPr>
            <p:ph type="sldNum" sz="quarter" idx="10"/>
          </p:nvPr>
        </p:nvSpPr>
        <p:spPr/>
        <p:txBody>
          <a:bodyPr/>
          <a:lstStyle/>
          <a:p>
            <a:fld id="{DF78284D-5FDC-4396-97E9-EA2DB91CCBAD}" type="slidenum">
              <a:rPr lang="en-US" altLang="vi-VN" smtClean="0"/>
              <a:pPr/>
              <a:t>44</a:t>
            </a:fld>
            <a:endParaRPr lang="en-US" altLang="vi-VN"/>
          </a:p>
        </p:txBody>
      </p:sp>
      <mc:AlternateContent xmlns:mc="http://schemas.openxmlformats.org/markup-compatibility/2006" xmlns:a14="http://schemas.microsoft.com/office/drawing/2010/main">
        <mc:Choice Requires="a14">
          <p:sp>
            <p:nvSpPr>
              <p:cNvPr id="31" name="Rounded Rectangle 30"/>
              <p:cNvSpPr/>
              <p:nvPr/>
            </p:nvSpPr>
            <p:spPr>
              <a:xfrm>
                <a:off x="1752600" y="1676400"/>
                <a:ext cx="5562600" cy="68580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dirty="0">
                    <a:solidFill>
                      <a:schemeClr val="tx1"/>
                    </a:solidFill>
                  </a:rPr>
                  <a:t>A &amp; </a:t>
                </a:r>
                <a:r>
                  <a:rPr lang="vi-VN" sz="2000">
                    <a:solidFill>
                      <a:schemeClr val="tx1"/>
                    </a:solidFill>
                  </a:rPr>
                  <a:t>B </a:t>
                </a:r>
                <a:r>
                  <a:rPr lang="en-US" sz="2000">
                    <a:solidFill>
                      <a:schemeClr val="tx1"/>
                    </a:solidFill>
                    <a:latin typeface="Arial" panose="020B0604020202020204" pitchFamily="34" charset="0"/>
                    <a:cs typeface="Arial" panose="020B0604020202020204" pitchFamily="34" charset="0"/>
                  </a:rPr>
                  <a:t>chia sẻ SNT </a:t>
                </a:r>
                <a:r>
                  <a:rPr lang="vi-VN" sz="2000" b="1">
                    <a:solidFill>
                      <a:srgbClr val="0000FF"/>
                    </a:solidFill>
                  </a:rPr>
                  <a:t>q</a:t>
                </a:r>
                <a:r>
                  <a:rPr lang="vi-VN" sz="2000">
                    <a:solidFill>
                      <a:srgbClr val="0000FF"/>
                    </a:solidFill>
                  </a:rPr>
                  <a:t> </a:t>
                </a:r>
                <a:r>
                  <a:rPr lang="en-US" sz="2000">
                    <a:solidFill>
                      <a:schemeClr val="tx1"/>
                    </a:solidFill>
                    <a:latin typeface="Arial" panose="020B0604020202020204" pitchFamily="34" charset="0"/>
                    <a:cs typeface="Arial" panose="020B0604020202020204" pitchFamily="34" charset="0"/>
                  </a:rPr>
                  <a:t>và SN </a:t>
                </a:r>
                <a14:m>
                  <m:oMath xmlns:m="http://schemas.openxmlformats.org/officeDocument/2006/math">
                    <m:r>
                      <a:rPr lang="vi-VN" sz="2000" b="1" i="1" smtClean="0">
                        <a:solidFill>
                          <a:srgbClr val="0000FF"/>
                        </a:solidFill>
                        <a:latin typeface="Cambria Math" panose="02040503050406030204" pitchFamily="18" charset="0"/>
                        <a:ea typeface="Cambria Math" panose="02040503050406030204" pitchFamily="18" charset="0"/>
                      </a:rPr>
                      <m:t>𝜶</m:t>
                    </m:r>
                  </m:oMath>
                </a14:m>
                <a:r>
                  <a:rPr lang="vi-VN" sz="2000">
                    <a:solidFill>
                      <a:schemeClr val="tx1"/>
                    </a:solidFill>
                  </a:rPr>
                  <a:t> </a:t>
                </a:r>
                <a:r>
                  <a:rPr lang="en-US" sz="2000">
                    <a:solidFill>
                      <a:schemeClr val="tx1"/>
                    </a:solidFill>
                    <a:latin typeface="Arial" panose="020B0604020202020204" pitchFamily="34" charset="0"/>
                    <a:cs typeface="Arial" panose="020B0604020202020204" pitchFamily="34" charset="0"/>
                  </a:rPr>
                  <a:t>sao cho</a:t>
                </a:r>
                <a:r>
                  <a:rPr lang="vi-VN" sz="2000">
                    <a:solidFill>
                      <a:schemeClr val="tx1"/>
                    </a:solidFill>
                    <a:latin typeface="Arial" panose="020B0604020202020204" pitchFamily="34" charset="0"/>
                    <a:cs typeface="Arial" panose="020B0604020202020204" pitchFamily="34" charset="0"/>
                  </a:rPr>
                  <a:t> </a:t>
                </a:r>
                <a14:m>
                  <m:oMath xmlns:m="http://schemas.openxmlformats.org/officeDocument/2006/math">
                    <m:r>
                      <a:rPr lang="vi-VN" sz="2000" b="1" i="1" smtClean="0">
                        <a:solidFill>
                          <a:srgbClr val="0000FF"/>
                        </a:solidFill>
                        <a:latin typeface="Cambria Math" panose="02040503050406030204" pitchFamily="18" charset="0"/>
                        <a:ea typeface="Cambria Math" panose="02040503050406030204" pitchFamily="18" charset="0"/>
                      </a:rPr>
                      <m:t>𝜶</m:t>
                    </m:r>
                  </m:oMath>
                </a14:m>
                <a:r>
                  <a:rPr lang="vi-VN" sz="2000" dirty="0">
                    <a:solidFill>
                      <a:srgbClr val="0000FF"/>
                    </a:solidFill>
                  </a:rPr>
                  <a:t> </a:t>
                </a:r>
                <a:r>
                  <a:rPr lang="vi-VN" sz="2000" dirty="0">
                    <a:solidFill>
                      <a:schemeClr val="tx1"/>
                    </a:solidFill>
                  </a:rPr>
                  <a:t>&lt; </a:t>
                </a:r>
                <a:r>
                  <a:rPr lang="vi-VN" sz="2000" b="1">
                    <a:solidFill>
                      <a:srgbClr val="0000FF"/>
                    </a:solidFill>
                  </a:rPr>
                  <a:t>q</a:t>
                </a:r>
                <a:r>
                  <a:rPr lang="vi-VN" sz="2000">
                    <a:solidFill>
                      <a:srgbClr val="0000FF"/>
                    </a:solidFill>
                  </a:rPr>
                  <a:t> </a:t>
                </a:r>
                <a:r>
                  <a:rPr lang="en-US" sz="2000">
                    <a:solidFill>
                      <a:schemeClr val="tx1"/>
                    </a:solidFill>
                  </a:rPr>
                  <a:t>và</a:t>
                </a:r>
                <a:r>
                  <a:rPr lang="vi-VN" sz="2000">
                    <a:solidFill>
                      <a:schemeClr val="tx1"/>
                    </a:solidFill>
                  </a:rPr>
                  <a:t> </a:t>
                </a:r>
                <a14:m>
                  <m:oMath xmlns:m="http://schemas.openxmlformats.org/officeDocument/2006/math">
                    <m:r>
                      <a:rPr lang="vi-VN" sz="2000" b="1" i="1" smtClean="0">
                        <a:solidFill>
                          <a:srgbClr val="0000FF"/>
                        </a:solidFill>
                        <a:latin typeface="Cambria Math" panose="02040503050406030204" pitchFamily="18" charset="0"/>
                      </a:rPr>
                      <m:t>𝜶</m:t>
                    </m:r>
                  </m:oMath>
                </a14:m>
                <a:r>
                  <a:rPr lang="en-US" sz="2000" dirty="0">
                    <a:solidFill>
                      <a:srgbClr val="0000FF"/>
                    </a:solidFill>
                  </a:rPr>
                  <a:t> </a:t>
                </a:r>
                <a:r>
                  <a:rPr lang="en-US" sz="2000">
                    <a:solidFill>
                      <a:schemeClr val="tx1"/>
                    </a:solidFill>
                    <a:latin typeface="Arial" panose="020B0604020202020204" pitchFamily="34" charset="0"/>
                    <a:cs typeface="Arial" panose="020B0604020202020204" pitchFamily="34" charset="0"/>
                  </a:rPr>
                  <a:t>là căn nguyên thủy của </a:t>
                </a:r>
                <a:r>
                  <a:rPr lang="vi-VN" sz="2000" b="1">
                    <a:solidFill>
                      <a:srgbClr val="0000FF"/>
                    </a:solidFill>
                  </a:rPr>
                  <a:t>q</a:t>
                </a:r>
                <a:endParaRPr lang="vi-VN" sz="2000" b="1" dirty="0">
                  <a:solidFill>
                    <a:srgbClr val="0000FF"/>
                  </a:solidFill>
                </a:endParaRPr>
              </a:p>
            </p:txBody>
          </p:sp>
        </mc:Choice>
        <mc:Fallback xmlns="">
          <p:sp>
            <p:nvSpPr>
              <p:cNvPr id="31" name="Rounded Rectangle 30"/>
              <p:cNvSpPr>
                <a:spLocks noRot="1" noChangeAspect="1" noMove="1" noResize="1" noEditPoints="1" noAdjustHandles="1" noChangeArrowheads="1" noChangeShapeType="1" noTextEdit="1"/>
              </p:cNvSpPr>
              <p:nvPr/>
            </p:nvSpPr>
            <p:spPr>
              <a:xfrm>
                <a:off x="1752600" y="1676400"/>
                <a:ext cx="5562600" cy="685800"/>
              </a:xfrm>
              <a:prstGeom prst="roundRect">
                <a:avLst/>
              </a:prstGeom>
              <a:blipFill>
                <a:blip r:embed="rId3"/>
                <a:stretch>
                  <a:fillRect t="-5085" b="-12712"/>
                </a:stretch>
              </a:blipFill>
              <a:ln w="28575">
                <a:solidFill>
                  <a:schemeClr val="tx1"/>
                </a:solidFill>
              </a:ln>
            </p:spPr>
            <p:txBody>
              <a:bodyPr/>
              <a:lstStyle/>
              <a:p>
                <a:r>
                  <a:rPr lang="en-US">
                    <a:noFill/>
                  </a:rPr>
                  <a:t> </a:t>
                </a:r>
              </a:p>
            </p:txBody>
          </p:sp>
        </mc:Fallback>
      </mc:AlternateContent>
      <p:sp>
        <p:nvSpPr>
          <p:cNvPr id="33" name="Rounded Rectangle 32"/>
          <p:cNvSpPr/>
          <p:nvPr/>
        </p:nvSpPr>
        <p:spPr>
          <a:xfrm>
            <a:off x="1028701" y="2667000"/>
            <a:ext cx="2362200" cy="71044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Arial" panose="020B0604020202020204" pitchFamily="34" charset="0"/>
                <a:cs typeface="Arial" panose="020B0604020202020204" pitchFamily="34" charset="0"/>
              </a:rPr>
              <a:t>Tạo khóa riêng</a:t>
            </a:r>
            <a:r>
              <a:rPr lang="vi-VN" sz="2000">
                <a:solidFill>
                  <a:schemeClr val="tx1"/>
                </a:solidFill>
                <a:latin typeface="Arial" panose="020B0604020202020204" pitchFamily="34" charset="0"/>
                <a:cs typeface="Arial" panose="020B0604020202020204" pitchFamily="34" charset="0"/>
              </a:rPr>
              <a:t> </a:t>
            </a:r>
            <a:r>
              <a:rPr lang="vi-VN" sz="2000" b="1">
                <a:solidFill>
                  <a:srgbClr val="0000FF"/>
                </a:solidFill>
              </a:rPr>
              <a:t>X</a:t>
            </a:r>
            <a:r>
              <a:rPr lang="vi-VN" sz="2000" b="1" baseline="-25000">
                <a:solidFill>
                  <a:srgbClr val="0000FF"/>
                </a:solidFill>
              </a:rPr>
              <a:t>A</a:t>
            </a:r>
            <a:r>
              <a:rPr lang="vi-VN" sz="2000">
                <a:solidFill>
                  <a:schemeClr val="tx1"/>
                </a:solidFill>
              </a:rPr>
              <a:t> </a:t>
            </a:r>
            <a:r>
              <a:rPr lang="en-US" sz="2000">
                <a:solidFill>
                  <a:schemeClr val="tx1"/>
                </a:solidFill>
                <a:latin typeface="Arial" panose="020B0604020202020204" pitchFamily="34" charset="0"/>
                <a:cs typeface="Arial" panose="020B0604020202020204" pitchFamily="34" charset="0"/>
              </a:rPr>
              <a:t>sao cho </a:t>
            </a:r>
            <a:r>
              <a:rPr lang="vi-VN" sz="2000" b="1">
                <a:solidFill>
                  <a:srgbClr val="0000FF"/>
                </a:solidFill>
              </a:rPr>
              <a:t>X</a:t>
            </a:r>
            <a:r>
              <a:rPr lang="vi-VN" sz="2000" b="1" baseline="-25000">
                <a:solidFill>
                  <a:srgbClr val="0000FF"/>
                </a:solidFill>
              </a:rPr>
              <a:t>A</a:t>
            </a:r>
            <a:r>
              <a:rPr lang="vi-VN" sz="2000" b="1">
                <a:solidFill>
                  <a:srgbClr val="0000FF"/>
                </a:solidFill>
              </a:rPr>
              <a:t> </a:t>
            </a:r>
            <a:r>
              <a:rPr lang="vi-VN" sz="2000" b="1" dirty="0">
                <a:solidFill>
                  <a:srgbClr val="0000FF"/>
                </a:solidFill>
              </a:rPr>
              <a:t>&lt; q</a:t>
            </a:r>
          </a:p>
        </p:txBody>
      </p:sp>
      <mc:AlternateContent xmlns:mc="http://schemas.openxmlformats.org/markup-compatibility/2006" xmlns:a14="http://schemas.microsoft.com/office/drawing/2010/main">
        <mc:Choice Requires="a14">
          <p:sp>
            <p:nvSpPr>
              <p:cNvPr id="37" name="Rounded Rectangle 36"/>
              <p:cNvSpPr/>
              <p:nvPr/>
            </p:nvSpPr>
            <p:spPr>
              <a:xfrm>
                <a:off x="914401" y="3646416"/>
                <a:ext cx="2590799" cy="72043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Arial" panose="020B0604020202020204" pitchFamily="34" charset="0"/>
                    <a:cs typeface="Arial" panose="020B0604020202020204" pitchFamily="34" charset="0"/>
                  </a:rPr>
                  <a:t>Tính khóa công khai </a:t>
                </a:r>
                <a:r>
                  <a:rPr lang="vi-VN" sz="2000" b="1">
                    <a:solidFill>
                      <a:srgbClr val="0000FF"/>
                    </a:solidFill>
                  </a:rPr>
                  <a:t>Y</a:t>
                </a:r>
                <a:r>
                  <a:rPr lang="vi-VN" sz="2000" b="1" baseline="-25000">
                    <a:solidFill>
                      <a:srgbClr val="0000FF"/>
                    </a:solidFill>
                  </a:rPr>
                  <a:t>A</a:t>
                </a:r>
                <a:r>
                  <a:rPr lang="vi-VN" sz="2000" b="1">
                    <a:solidFill>
                      <a:srgbClr val="0000FF"/>
                    </a:solidFill>
                  </a:rPr>
                  <a:t> </a:t>
                </a:r>
                <a:r>
                  <a:rPr lang="vi-VN" sz="2000" b="1" dirty="0">
                    <a:solidFill>
                      <a:srgbClr val="0000FF"/>
                    </a:solidFill>
                  </a:rPr>
                  <a:t>= </a:t>
                </a:r>
                <a14:m>
                  <m:oMath xmlns:m="http://schemas.openxmlformats.org/officeDocument/2006/math">
                    <m:sSup>
                      <m:sSupPr>
                        <m:ctrlPr>
                          <a:rPr lang="vi-VN" sz="2000" b="1" i="1" smtClean="0">
                            <a:solidFill>
                              <a:srgbClr val="0000FF"/>
                            </a:solidFill>
                            <a:latin typeface="Cambria Math"/>
                          </a:rPr>
                        </m:ctrlPr>
                      </m:sSupPr>
                      <m:e>
                        <m:r>
                          <a:rPr lang="vi-VN" sz="2000" b="1" i="1" smtClean="0">
                            <a:solidFill>
                              <a:srgbClr val="0000FF"/>
                            </a:solidFill>
                            <a:latin typeface="Cambria Math" panose="02040503050406030204" pitchFamily="18" charset="0"/>
                            <a:ea typeface="Cambria Math" panose="02040503050406030204" pitchFamily="18" charset="0"/>
                          </a:rPr>
                          <m:t>𝜶</m:t>
                        </m:r>
                      </m:e>
                      <m:sup>
                        <m:sSub>
                          <m:sSubPr>
                            <m:ctrlPr>
                              <a:rPr lang="vi-VN" sz="2000" b="1" i="1" smtClean="0">
                                <a:solidFill>
                                  <a:srgbClr val="0000FF"/>
                                </a:solidFill>
                                <a:latin typeface="Cambria Math"/>
                              </a:rPr>
                            </m:ctrlPr>
                          </m:sSubPr>
                          <m:e>
                            <m:r>
                              <a:rPr lang="vi-VN" sz="2000" b="1" i="1" smtClean="0">
                                <a:solidFill>
                                  <a:srgbClr val="0000FF"/>
                                </a:solidFill>
                                <a:latin typeface="Cambria Math" panose="02040503050406030204" pitchFamily="18" charset="0"/>
                              </a:rPr>
                              <m:t>𝑿</m:t>
                            </m:r>
                          </m:e>
                          <m:sub>
                            <m:r>
                              <a:rPr lang="vi-VN" sz="2000" b="1" i="1" smtClean="0">
                                <a:solidFill>
                                  <a:srgbClr val="0000FF"/>
                                </a:solidFill>
                                <a:latin typeface="Cambria Math" panose="02040503050406030204" pitchFamily="18" charset="0"/>
                              </a:rPr>
                              <m:t>𝑨</m:t>
                            </m:r>
                          </m:sub>
                        </m:sSub>
                      </m:sup>
                    </m:sSup>
                  </m:oMath>
                </a14:m>
                <a:r>
                  <a:rPr lang="vi-VN" sz="2000" dirty="0">
                    <a:solidFill>
                      <a:schemeClr val="tx1"/>
                    </a:solidFill>
                  </a:rPr>
                  <a:t> </a:t>
                </a:r>
                <a:r>
                  <a:rPr lang="vi-VN" sz="2000" b="1" dirty="0">
                    <a:solidFill>
                      <a:srgbClr val="0000FF"/>
                    </a:solidFill>
                  </a:rPr>
                  <a:t>mod q</a:t>
                </a:r>
              </a:p>
            </p:txBody>
          </p:sp>
        </mc:Choice>
        <mc:Fallback xmlns="">
          <p:sp>
            <p:nvSpPr>
              <p:cNvPr id="37" name="Rounded Rectangle 36"/>
              <p:cNvSpPr>
                <a:spLocks noRot="1" noChangeAspect="1" noMove="1" noResize="1" noEditPoints="1" noAdjustHandles="1" noChangeArrowheads="1" noChangeShapeType="1" noTextEdit="1"/>
              </p:cNvSpPr>
              <p:nvPr/>
            </p:nvSpPr>
            <p:spPr>
              <a:xfrm>
                <a:off x="914401" y="3646416"/>
                <a:ext cx="2590799" cy="720437"/>
              </a:xfrm>
              <a:prstGeom prst="roundRect">
                <a:avLst/>
              </a:prstGeom>
              <a:blipFill>
                <a:blip r:embed="rId4"/>
                <a:stretch>
                  <a:fillRect t="-813" r="-1860" b="-11382"/>
                </a:stretch>
              </a:blipFill>
              <a:ln w="28575">
                <a:solidFill>
                  <a:schemeClr val="tx1"/>
                </a:solidFill>
              </a:ln>
            </p:spPr>
            <p:txBody>
              <a:bodyPr/>
              <a:lstStyle/>
              <a:p>
                <a:r>
                  <a:rPr lang="en-US">
                    <a:noFill/>
                  </a:rPr>
                  <a:t> </a:t>
                </a:r>
              </a:p>
            </p:txBody>
          </p:sp>
        </mc:Fallback>
      </mc:AlternateContent>
      <p:cxnSp>
        <p:nvCxnSpPr>
          <p:cNvPr id="38" name="Straight Connector 37"/>
          <p:cNvCxnSpPr>
            <a:endCxn id="37" idx="0"/>
          </p:cNvCxnSpPr>
          <p:nvPr/>
        </p:nvCxnSpPr>
        <p:spPr>
          <a:xfrm>
            <a:off x="2209801" y="3377442"/>
            <a:ext cx="0" cy="26897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3" name="Rounded Rectangle 42"/>
          <p:cNvSpPr/>
          <p:nvPr/>
        </p:nvSpPr>
        <p:spPr>
          <a:xfrm>
            <a:off x="5683827" y="2653146"/>
            <a:ext cx="2362200" cy="71044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Arial" panose="020B0604020202020204" pitchFamily="34" charset="0"/>
                <a:cs typeface="Arial" panose="020B0604020202020204" pitchFamily="34" charset="0"/>
              </a:rPr>
              <a:t>Tạo khóa riêng</a:t>
            </a:r>
            <a:r>
              <a:rPr lang="vi-VN" sz="2000">
                <a:solidFill>
                  <a:schemeClr val="tx1"/>
                </a:solidFill>
                <a:latin typeface="Arial" panose="020B0604020202020204" pitchFamily="34" charset="0"/>
                <a:cs typeface="Arial" panose="020B0604020202020204" pitchFamily="34" charset="0"/>
              </a:rPr>
              <a:t> </a:t>
            </a:r>
            <a:r>
              <a:rPr lang="vi-VN" sz="2000" b="1">
                <a:solidFill>
                  <a:srgbClr val="0000FF"/>
                </a:solidFill>
              </a:rPr>
              <a:t>X</a:t>
            </a:r>
            <a:r>
              <a:rPr lang="en-US" sz="2000" b="1" baseline="-25000">
                <a:solidFill>
                  <a:srgbClr val="0000FF"/>
                </a:solidFill>
              </a:rPr>
              <a:t>B</a:t>
            </a:r>
            <a:r>
              <a:rPr lang="vi-VN" sz="2000">
                <a:solidFill>
                  <a:schemeClr val="tx1"/>
                </a:solidFill>
              </a:rPr>
              <a:t> </a:t>
            </a:r>
            <a:r>
              <a:rPr lang="en-US" sz="2000">
                <a:solidFill>
                  <a:schemeClr val="tx1"/>
                </a:solidFill>
                <a:latin typeface="Arial" panose="020B0604020202020204" pitchFamily="34" charset="0"/>
                <a:cs typeface="Arial" panose="020B0604020202020204" pitchFamily="34" charset="0"/>
              </a:rPr>
              <a:t>sao cho </a:t>
            </a:r>
            <a:r>
              <a:rPr lang="vi-VN" sz="2000" b="1">
                <a:solidFill>
                  <a:srgbClr val="0000FF"/>
                </a:solidFill>
              </a:rPr>
              <a:t>X</a:t>
            </a:r>
            <a:r>
              <a:rPr lang="en-US" sz="2000" b="1" baseline="-25000">
                <a:solidFill>
                  <a:srgbClr val="0000FF"/>
                </a:solidFill>
              </a:rPr>
              <a:t>B</a:t>
            </a:r>
            <a:r>
              <a:rPr lang="vi-VN" sz="2000" b="1">
                <a:solidFill>
                  <a:srgbClr val="0000FF"/>
                </a:solidFill>
              </a:rPr>
              <a:t> </a:t>
            </a:r>
            <a:r>
              <a:rPr lang="vi-VN" sz="2000" b="1" dirty="0">
                <a:solidFill>
                  <a:srgbClr val="0000FF"/>
                </a:solidFill>
              </a:rPr>
              <a:t>&lt; q</a:t>
            </a:r>
          </a:p>
        </p:txBody>
      </p:sp>
      <mc:AlternateContent xmlns:mc="http://schemas.openxmlformats.org/markup-compatibility/2006" xmlns:a14="http://schemas.microsoft.com/office/drawing/2010/main">
        <mc:Choice Requires="a14">
          <p:sp>
            <p:nvSpPr>
              <p:cNvPr id="44" name="Rounded Rectangle 43"/>
              <p:cNvSpPr/>
              <p:nvPr/>
            </p:nvSpPr>
            <p:spPr>
              <a:xfrm>
                <a:off x="5569527" y="3641074"/>
                <a:ext cx="2590799" cy="72043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Arial" panose="020B0604020202020204" pitchFamily="34" charset="0"/>
                    <a:cs typeface="Arial" panose="020B0604020202020204" pitchFamily="34" charset="0"/>
                  </a:rPr>
                  <a:t>Tính khóa công khai </a:t>
                </a:r>
                <a:r>
                  <a:rPr lang="vi-VN" sz="2000" b="1">
                    <a:solidFill>
                      <a:srgbClr val="0000FF"/>
                    </a:solidFill>
                  </a:rPr>
                  <a:t>Y</a:t>
                </a:r>
                <a:r>
                  <a:rPr lang="en-US" sz="2000" b="1" baseline="-25000">
                    <a:solidFill>
                      <a:srgbClr val="0000FF"/>
                    </a:solidFill>
                  </a:rPr>
                  <a:t>B</a:t>
                </a:r>
                <a:r>
                  <a:rPr lang="vi-VN" sz="2000" b="1">
                    <a:solidFill>
                      <a:srgbClr val="0000FF"/>
                    </a:solidFill>
                  </a:rPr>
                  <a:t> </a:t>
                </a:r>
                <a:r>
                  <a:rPr lang="vi-VN" sz="2000" b="1" dirty="0">
                    <a:solidFill>
                      <a:srgbClr val="0000FF"/>
                    </a:solidFill>
                  </a:rPr>
                  <a:t>= </a:t>
                </a:r>
                <a14:m>
                  <m:oMath xmlns:m="http://schemas.openxmlformats.org/officeDocument/2006/math">
                    <m:sSup>
                      <m:sSupPr>
                        <m:ctrlPr>
                          <a:rPr lang="vi-VN" sz="2000" b="1" i="1" smtClean="0">
                            <a:solidFill>
                              <a:srgbClr val="0000FF"/>
                            </a:solidFill>
                            <a:latin typeface="Cambria Math"/>
                          </a:rPr>
                        </m:ctrlPr>
                      </m:sSupPr>
                      <m:e>
                        <m:r>
                          <a:rPr lang="vi-VN" sz="2000" b="1" i="1" smtClean="0">
                            <a:solidFill>
                              <a:srgbClr val="0000FF"/>
                            </a:solidFill>
                            <a:latin typeface="Cambria Math" panose="02040503050406030204" pitchFamily="18" charset="0"/>
                            <a:ea typeface="Cambria Math" panose="02040503050406030204" pitchFamily="18" charset="0"/>
                          </a:rPr>
                          <m:t>𝜶</m:t>
                        </m:r>
                      </m:e>
                      <m:sup>
                        <m:sSub>
                          <m:sSubPr>
                            <m:ctrlPr>
                              <a:rPr lang="vi-VN" sz="2000" b="1" i="1" smtClean="0">
                                <a:solidFill>
                                  <a:srgbClr val="0000FF"/>
                                </a:solidFill>
                                <a:latin typeface="Cambria Math"/>
                              </a:rPr>
                            </m:ctrlPr>
                          </m:sSubPr>
                          <m:e>
                            <m:r>
                              <a:rPr lang="vi-VN" sz="2000" b="1" i="1" smtClean="0">
                                <a:solidFill>
                                  <a:srgbClr val="0000FF"/>
                                </a:solidFill>
                                <a:latin typeface="Cambria Math" panose="02040503050406030204" pitchFamily="18" charset="0"/>
                              </a:rPr>
                              <m:t>𝑿</m:t>
                            </m:r>
                          </m:e>
                          <m:sub>
                            <m:r>
                              <a:rPr lang="en-US" sz="2000" b="1" i="1" smtClean="0">
                                <a:solidFill>
                                  <a:srgbClr val="0000FF"/>
                                </a:solidFill>
                                <a:latin typeface="Cambria Math" panose="02040503050406030204" pitchFamily="18" charset="0"/>
                              </a:rPr>
                              <m:t>𝑩</m:t>
                            </m:r>
                          </m:sub>
                        </m:sSub>
                      </m:sup>
                    </m:sSup>
                  </m:oMath>
                </a14:m>
                <a:r>
                  <a:rPr lang="vi-VN" sz="2000" dirty="0">
                    <a:solidFill>
                      <a:schemeClr val="tx1"/>
                    </a:solidFill>
                  </a:rPr>
                  <a:t> </a:t>
                </a:r>
                <a:r>
                  <a:rPr lang="vi-VN" sz="2000" b="1" dirty="0">
                    <a:solidFill>
                      <a:srgbClr val="0000FF"/>
                    </a:solidFill>
                  </a:rPr>
                  <a:t>mod q</a:t>
                </a:r>
              </a:p>
            </p:txBody>
          </p:sp>
        </mc:Choice>
        <mc:Fallback xmlns="">
          <p:sp>
            <p:nvSpPr>
              <p:cNvPr id="44" name="Rounded Rectangle 43"/>
              <p:cNvSpPr>
                <a:spLocks noRot="1" noChangeAspect="1" noMove="1" noResize="1" noEditPoints="1" noAdjustHandles="1" noChangeArrowheads="1" noChangeShapeType="1" noTextEdit="1"/>
              </p:cNvSpPr>
              <p:nvPr/>
            </p:nvSpPr>
            <p:spPr>
              <a:xfrm>
                <a:off x="5569527" y="3641074"/>
                <a:ext cx="2590799" cy="720437"/>
              </a:xfrm>
              <a:prstGeom prst="roundRect">
                <a:avLst/>
              </a:prstGeom>
              <a:blipFill>
                <a:blip r:embed="rId5"/>
                <a:stretch>
                  <a:fillRect t="-813" r="-1860" b="-11382"/>
                </a:stretch>
              </a:blipFill>
              <a:ln w="28575">
                <a:solidFill>
                  <a:schemeClr val="tx1"/>
                </a:solidFill>
              </a:ln>
            </p:spPr>
            <p:txBody>
              <a:bodyPr/>
              <a:lstStyle/>
              <a:p>
                <a:r>
                  <a:rPr lang="en-US">
                    <a:noFill/>
                  </a:rPr>
                  <a:t> </a:t>
                </a:r>
              </a:p>
            </p:txBody>
          </p:sp>
        </mc:Fallback>
      </mc:AlternateContent>
      <p:cxnSp>
        <p:nvCxnSpPr>
          <p:cNvPr id="45" name="Straight Connector 44"/>
          <p:cNvCxnSpPr>
            <a:stCxn id="43" idx="2"/>
          </p:cNvCxnSpPr>
          <p:nvPr/>
        </p:nvCxnSpPr>
        <p:spPr>
          <a:xfrm>
            <a:off x="6864927" y="3363588"/>
            <a:ext cx="0" cy="2792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6" name="Rounded Rectangle 45"/>
          <p:cNvSpPr/>
          <p:nvPr/>
        </p:nvSpPr>
        <p:spPr>
          <a:xfrm>
            <a:off x="779317" y="4643943"/>
            <a:ext cx="2881746" cy="887484"/>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Arial" panose="020B0604020202020204" pitchFamily="34" charset="0"/>
                <a:cs typeface="Arial" panose="020B0604020202020204" pitchFamily="34" charset="0"/>
              </a:rPr>
              <a:t>Nhận khóa công khai </a:t>
            </a:r>
            <a:r>
              <a:rPr lang="vi-VN" sz="2000" b="1">
                <a:solidFill>
                  <a:srgbClr val="0000FF"/>
                </a:solidFill>
              </a:rPr>
              <a:t>Y</a:t>
            </a:r>
            <a:r>
              <a:rPr lang="vi-VN" sz="2000" b="1" baseline="-25000">
                <a:solidFill>
                  <a:srgbClr val="0000FF"/>
                </a:solidFill>
              </a:rPr>
              <a:t>B</a:t>
            </a:r>
            <a:r>
              <a:rPr lang="vi-VN" sz="2000">
                <a:solidFill>
                  <a:schemeClr val="tx1"/>
                </a:solidFill>
              </a:rPr>
              <a:t> </a:t>
            </a:r>
            <a:r>
              <a:rPr lang="en-US" sz="2000">
                <a:solidFill>
                  <a:schemeClr val="tx1"/>
                </a:solidFill>
                <a:latin typeface="Arial" panose="020B0604020202020204" pitchFamily="34" charset="0"/>
                <a:cs typeface="Arial" panose="020B0604020202020204" pitchFamily="34" charset="0"/>
              </a:rPr>
              <a:t>của B dưới dạng rõ</a:t>
            </a:r>
            <a:endParaRPr lang="vi-VN" sz="2000" dirty="0">
              <a:solidFill>
                <a:schemeClr val="tx1"/>
              </a:solidFill>
              <a:latin typeface="Arial" panose="020B0604020202020204" pitchFamily="34" charset="0"/>
              <a:cs typeface="Arial" panose="020B0604020202020204" pitchFamily="34" charset="0"/>
            </a:endParaRPr>
          </a:p>
        </p:txBody>
      </p:sp>
      <p:sp>
        <p:nvSpPr>
          <p:cNvPr id="48" name="Rounded Rectangle 47"/>
          <p:cNvSpPr/>
          <p:nvPr/>
        </p:nvSpPr>
        <p:spPr>
          <a:xfrm>
            <a:off x="5455225" y="4643943"/>
            <a:ext cx="2833255" cy="887484"/>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Arial" panose="020B0604020202020204" pitchFamily="34" charset="0"/>
                <a:cs typeface="Arial" panose="020B0604020202020204" pitchFamily="34" charset="0"/>
              </a:rPr>
              <a:t>Nhận khóa công khai </a:t>
            </a:r>
            <a:r>
              <a:rPr lang="vi-VN" sz="2000" b="1">
                <a:solidFill>
                  <a:srgbClr val="0000FF"/>
                </a:solidFill>
              </a:rPr>
              <a:t>Y</a:t>
            </a:r>
            <a:r>
              <a:rPr lang="en-US" sz="2000" b="1" baseline="-25000">
                <a:solidFill>
                  <a:srgbClr val="0000FF"/>
                </a:solidFill>
              </a:rPr>
              <a:t>A</a:t>
            </a:r>
            <a:r>
              <a:rPr lang="vi-VN" sz="2000">
                <a:solidFill>
                  <a:schemeClr val="tx1"/>
                </a:solidFill>
              </a:rPr>
              <a:t> </a:t>
            </a:r>
            <a:r>
              <a:rPr lang="en-US" sz="2000">
                <a:solidFill>
                  <a:schemeClr val="tx1"/>
                </a:solidFill>
                <a:latin typeface="Arial" panose="020B0604020202020204" pitchFamily="34" charset="0"/>
                <a:cs typeface="Arial" panose="020B0604020202020204" pitchFamily="34" charset="0"/>
              </a:rPr>
              <a:t>của A dưới dạng rõ</a:t>
            </a:r>
            <a:endParaRPr lang="vi-VN" sz="2000" dirty="0">
              <a:solidFill>
                <a:schemeClr val="tx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50" name="Rounded Rectangle 49"/>
              <p:cNvSpPr/>
              <p:nvPr/>
            </p:nvSpPr>
            <p:spPr>
              <a:xfrm>
                <a:off x="781049" y="5812774"/>
                <a:ext cx="2857501" cy="887484"/>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Arial" panose="020B0604020202020204" pitchFamily="34" charset="0"/>
                    <a:cs typeface="Arial" panose="020B0604020202020204" pitchFamily="34" charset="0"/>
                  </a:rPr>
                  <a:t>Tính toán khóa bí mật </a:t>
                </a:r>
                <a:r>
                  <a:rPr lang="vi-VN" sz="2000" b="1">
                    <a:solidFill>
                      <a:srgbClr val="0000FF"/>
                    </a:solidFill>
                  </a:rPr>
                  <a:t>K </a:t>
                </a:r>
                <a:r>
                  <a:rPr lang="vi-VN" sz="2000" b="1" dirty="0">
                    <a:solidFill>
                      <a:srgbClr val="0000FF"/>
                    </a:solidFill>
                  </a:rPr>
                  <a:t>= (</a:t>
                </a:r>
                <a14:m>
                  <m:oMath xmlns:m="http://schemas.openxmlformats.org/officeDocument/2006/math">
                    <m:sSup>
                      <m:sSupPr>
                        <m:ctrlPr>
                          <a:rPr lang="vi-VN" sz="2000" b="1" i="1" dirty="0" smtClean="0">
                            <a:solidFill>
                              <a:srgbClr val="0000FF"/>
                            </a:solidFill>
                            <a:latin typeface="Cambria Math"/>
                          </a:rPr>
                        </m:ctrlPr>
                      </m:sSupPr>
                      <m:e>
                        <m:sSub>
                          <m:sSubPr>
                            <m:ctrlPr>
                              <a:rPr lang="vi-VN" sz="2000" b="1" i="1" dirty="0" smtClean="0">
                                <a:solidFill>
                                  <a:srgbClr val="0000FF"/>
                                </a:solidFill>
                                <a:latin typeface="Cambria Math"/>
                              </a:rPr>
                            </m:ctrlPr>
                          </m:sSubPr>
                          <m:e>
                            <m:r>
                              <a:rPr lang="vi-VN" sz="2000" b="1" i="1" dirty="0" smtClean="0">
                                <a:solidFill>
                                  <a:srgbClr val="0000FF"/>
                                </a:solidFill>
                                <a:latin typeface="Cambria Math" panose="02040503050406030204" pitchFamily="18" charset="0"/>
                              </a:rPr>
                              <m:t>𝒀</m:t>
                            </m:r>
                          </m:e>
                          <m:sub>
                            <m:r>
                              <a:rPr lang="vi-VN" sz="2000" b="1" i="1" dirty="0" smtClean="0">
                                <a:solidFill>
                                  <a:srgbClr val="0000FF"/>
                                </a:solidFill>
                                <a:latin typeface="Cambria Math" panose="02040503050406030204" pitchFamily="18" charset="0"/>
                              </a:rPr>
                              <m:t>𝑩</m:t>
                            </m:r>
                          </m:sub>
                        </m:sSub>
                        <m:r>
                          <a:rPr lang="vi-VN" sz="2000" b="1" i="1" dirty="0" smtClean="0">
                            <a:solidFill>
                              <a:srgbClr val="0000FF"/>
                            </a:solidFill>
                            <a:latin typeface="Cambria Math" panose="02040503050406030204" pitchFamily="18" charset="0"/>
                          </a:rPr>
                          <m:t>)</m:t>
                        </m:r>
                      </m:e>
                      <m:sup>
                        <m:sSub>
                          <m:sSubPr>
                            <m:ctrlPr>
                              <a:rPr lang="vi-VN" sz="2000" b="1" i="1" dirty="0" smtClean="0">
                                <a:solidFill>
                                  <a:srgbClr val="0000FF"/>
                                </a:solidFill>
                                <a:latin typeface="Cambria Math"/>
                              </a:rPr>
                            </m:ctrlPr>
                          </m:sSubPr>
                          <m:e>
                            <m:r>
                              <a:rPr lang="vi-VN" sz="2000" b="1" i="1" dirty="0" smtClean="0">
                                <a:solidFill>
                                  <a:srgbClr val="0000FF"/>
                                </a:solidFill>
                                <a:latin typeface="Cambria Math" panose="02040503050406030204" pitchFamily="18" charset="0"/>
                              </a:rPr>
                              <m:t>𝑿</m:t>
                            </m:r>
                          </m:e>
                          <m:sub>
                            <m:r>
                              <a:rPr lang="vi-VN" sz="2000" b="1" i="1" dirty="0" smtClean="0">
                                <a:solidFill>
                                  <a:srgbClr val="0000FF"/>
                                </a:solidFill>
                                <a:latin typeface="Cambria Math" panose="02040503050406030204" pitchFamily="18" charset="0"/>
                              </a:rPr>
                              <m:t>𝑨</m:t>
                            </m:r>
                          </m:sub>
                        </m:sSub>
                      </m:sup>
                    </m:sSup>
                  </m:oMath>
                </a14:m>
                <a:r>
                  <a:rPr lang="vi-VN" sz="2000" b="1" dirty="0">
                    <a:solidFill>
                      <a:srgbClr val="0000FF"/>
                    </a:solidFill>
                  </a:rPr>
                  <a:t> mod q</a:t>
                </a:r>
              </a:p>
            </p:txBody>
          </p:sp>
        </mc:Choice>
        <mc:Fallback xmlns="">
          <p:sp>
            <p:nvSpPr>
              <p:cNvPr id="50" name="Rounded Rectangle 49"/>
              <p:cNvSpPr>
                <a:spLocks noRot="1" noChangeAspect="1" noMove="1" noResize="1" noEditPoints="1" noAdjustHandles="1" noChangeArrowheads="1" noChangeShapeType="1" noTextEdit="1"/>
              </p:cNvSpPr>
              <p:nvPr/>
            </p:nvSpPr>
            <p:spPr>
              <a:xfrm>
                <a:off x="781049" y="5812774"/>
                <a:ext cx="2857501" cy="887484"/>
              </a:xfrm>
              <a:prstGeom prst="roundRect">
                <a:avLst/>
              </a:prstGeom>
              <a:blipFill>
                <a:blip r:embed="rId6"/>
                <a:stretch>
                  <a:fillRect r="-211"/>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Rounded Rectangle 54"/>
              <p:cNvSpPr/>
              <p:nvPr/>
            </p:nvSpPr>
            <p:spPr>
              <a:xfrm>
                <a:off x="5455225" y="5813859"/>
                <a:ext cx="2857501" cy="887484"/>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Arial" panose="020B0604020202020204" pitchFamily="34" charset="0"/>
                    <a:cs typeface="Arial" panose="020B0604020202020204" pitchFamily="34" charset="0"/>
                  </a:rPr>
                  <a:t>Tính toán khóa bí mật </a:t>
                </a:r>
                <a:r>
                  <a:rPr lang="vi-VN" sz="2000" b="1">
                    <a:solidFill>
                      <a:srgbClr val="0000FF"/>
                    </a:solidFill>
                  </a:rPr>
                  <a:t>K </a:t>
                </a:r>
                <a:r>
                  <a:rPr lang="vi-VN" sz="2000" b="1" dirty="0">
                    <a:solidFill>
                      <a:srgbClr val="0000FF"/>
                    </a:solidFill>
                  </a:rPr>
                  <a:t>= (</a:t>
                </a:r>
                <a14:m>
                  <m:oMath xmlns:m="http://schemas.openxmlformats.org/officeDocument/2006/math">
                    <m:sSup>
                      <m:sSupPr>
                        <m:ctrlPr>
                          <a:rPr lang="vi-VN" sz="2000" b="1" i="1" dirty="0" smtClean="0">
                            <a:solidFill>
                              <a:srgbClr val="0000FF"/>
                            </a:solidFill>
                            <a:latin typeface="Cambria Math"/>
                          </a:rPr>
                        </m:ctrlPr>
                      </m:sSupPr>
                      <m:e>
                        <m:sSub>
                          <m:sSubPr>
                            <m:ctrlPr>
                              <a:rPr lang="vi-VN" sz="2000" b="1" i="1" dirty="0" smtClean="0">
                                <a:solidFill>
                                  <a:srgbClr val="0000FF"/>
                                </a:solidFill>
                                <a:latin typeface="Cambria Math"/>
                              </a:rPr>
                            </m:ctrlPr>
                          </m:sSubPr>
                          <m:e>
                            <m:r>
                              <a:rPr lang="vi-VN" sz="2000" b="1" i="1" dirty="0" smtClean="0">
                                <a:solidFill>
                                  <a:srgbClr val="0000FF"/>
                                </a:solidFill>
                                <a:latin typeface="Cambria Math" panose="02040503050406030204" pitchFamily="18" charset="0"/>
                              </a:rPr>
                              <m:t>𝒀</m:t>
                            </m:r>
                          </m:e>
                          <m:sub>
                            <m:r>
                              <a:rPr lang="en-US" sz="2000" b="1" i="1" dirty="0" smtClean="0">
                                <a:solidFill>
                                  <a:srgbClr val="0000FF"/>
                                </a:solidFill>
                                <a:latin typeface="Cambria Math" panose="02040503050406030204" pitchFamily="18" charset="0"/>
                              </a:rPr>
                              <m:t>𝑨</m:t>
                            </m:r>
                          </m:sub>
                        </m:sSub>
                        <m:r>
                          <a:rPr lang="vi-VN" sz="2000" b="1" i="1" dirty="0" smtClean="0">
                            <a:solidFill>
                              <a:srgbClr val="0000FF"/>
                            </a:solidFill>
                            <a:latin typeface="Cambria Math" panose="02040503050406030204" pitchFamily="18" charset="0"/>
                          </a:rPr>
                          <m:t>)</m:t>
                        </m:r>
                      </m:e>
                      <m:sup>
                        <m:sSub>
                          <m:sSubPr>
                            <m:ctrlPr>
                              <a:rPr lang="vi-VN" sz="2000" b="1" i="1" dirty="0" smtClean="0">
                                <a:solidFill>
                                  <a:srgbClr val="0000FF"/>
                                </a:solidFill>
                                <a:latin typeface="Cambria Math"/>
                              </a:rPr>
                            </m:ctrlPr>
                          </m:sSubPr>
                          <m:e>
                            <m:r>
                              <a:rPr lang="vi-VN" sz="2000" b="1" i="1" dirty="0" smtClean="0">
                                <a:solidFill>
                                  <a:srgbClr val="0000FF"/>
                                </a:solidFill>
                                <a:latin typeface="Cambria Math" panose="02040503050406030204" pitchFamily="18" charset="0"/>
                              </a:rPr>
                              <m:t>𝑿</m:t>
                            </m:r>
                          </m:e>
                          <m:sub>
                            <m:r>
                              <a:rPr lang="en-US" sz="2000" b="1" i="1" dirty="0" smtClean="0">
                                <a:solidFill>
                                  <a:srgbClr val="0000FF"/>
                                </a:solidFill>
                                <a:latin typeface="Cambria Math" panose="02040503050406030204" pitchFamily="18" charset="0"/>
                              </a:rPr>
                              <m:t>𝑩</m:t>
                            </m:r>
                          </m:sub>
                        </m:sSub>
                      </m:sup>
                    </m:sSup>
                  </m:oMath>
                </a14:m>
                <a:r>
                  <a:rPr lang="vi-VN" sz="2000" b="1" dirty="0">
                    <a:solidFill>
                      <a:srgbClr val="0000FF"/>
                    </a:solidFill>
                  </a:rPr>
                  <a:t> mod q</a:t>
                </a:r>
              </a:p>
            </p:txBody>
          </p:sp>
        </mc:Choice>
        <mc:Fallback xmlns="">
          <p:sp>
            <p:nvSpPr>
              <p:cNvPr id="55" name="Rounded Rectangle 54"/>
              <p:cNvSpPr>
                <a:spLocks noRot="1" noChangeAspect="1" noMove="1" noResize="1" noEditPoints="1" noAdjustHandles="1" noChangeArrowheads="1" noChangeShapeType="1" noTextEdit="1"/>
              </p:cNvSpPr>
              <p:nvPr/>
            </p:nvSpPr>
            <p:spPr>
              <a:xfrm>
                <a:off x="5455225" y="5813859"/>
                <a:ext cx="2857501" cy="887484"/>
              </a:xfrm>
              <a:prstGeom prst="roundRect">
                <a:avLst/>
              </a:prstGeom>
              <a:blipFill>
                <a:blip r:embed="rId7"/>
                <a:stretch>
                  <a:fillRect r="-211" b="-667"/>
                </a:stretch>
              </a:blipFill>
              <a:ln w="28575">
                <a:solidFill>
                  <a:schemeClr val="tx1"/>
                </a:solidFill>
              </a:ln>
            </p:spPr>
            <p:txBody>
              <a:bodyPr/>
              <a:lstStyle/>
              <a:p>
                <a:r>
                  <a:rPr lang="en-US">
                    <a:noFill/>
                  </a:rPr>
                  <a:t> </a:t>
                </a:r>
              </a:p>
            </p:txBody>
          </p:sp>
        </mc:Fallback>
      </mc:AlternateContent>
      <p:cxnSp>
        <p:nvCxnSpPr>
          <p:cNvPr id="58" name="Straight Connector 57"/>
          <p:cNvCxnSpPr/>
          <p:nvPr/>
        </p:nvCxnSpPr>
        <p:spPr>
          <a:xfrm>
            <a:off x="6861463" y="4361511"/>
            <a:ext cx="0" cy="26897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2209800" y="4366853"/>
            <a:ext cx="0" cy="26897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2209800" y="5531427"/>
            <a:ext cx="0" cy="26897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6861463" y="5531427"/>
            <a:ext cx="0" cy="26897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228600" y="2597729"/>
            <a:ext cx="3629891" cy="4185658"/>
          </a:xfrm>
          <a:prstGeom prst="rect">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4" name="Rectangle 63"/>
          <p:cNvSpPr/>
          <p:nvPr/>
        </p:nvSpPr>
        <p:spPr>
          <a:xfrm>
            <a:off x="285973" y="2583873"/>
            <a:ext cx="444352" cy="523220"/>
          </a:xfrm>
          <a:prstGeom prst="rect">
            <a:avLst/>
          </a:prstGeom>
        </p:spPr>
        <p:txBody>
          <a:bodyPr wrap="none">
            <a:spAutoFit/>
          </a:bodyPr>
          <a:lstStyle/>
          <a:p>
            <a:r>
              <a:rPr lang="vi-VN" sz="2800" b="1" dirty="0">
                <a:solidFill>
                  <a:srgbClr val="C00000"/>
                </a:solidFill>
              </a:rPr>
              <a:t>A</a:t>
            </a:r>
            <a:endParaRPr lang="vi-VN" sz="2800" dirty="0">
              <a:solidFill>
                <a:srgbClr val="C00000"/>
              </a:solidFill>
            </a:endParaRPr>
          </a:p>
        </p:txBody>
      </p:sp>
      <p:sp>
        <p:nvSpPr>
          <p:cNvPr id="65" name="Rectangle 64"/>
          <p:cNvSpPr/>
          <p:nvPr/>
        </p:nvSpPr>
        <p:spPr>
          <a:xfrm>
            <a:off x="5271655" y="2594264"/>
            <a:ext cx="3629891" cy="4185658"/>
          </a:xfrm>
          <a:prstGeom prst="rect">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6" name="Rectangle 65"/>
          <p:cNvSpPr/>
          <p:nvPr/>
        </p:nvSpPr>
        <p:spPr>
          <a:xfrm>
            <a:off x="8391888" y="2653146"/>
            <a:ext cx="444352" cy="523220"/>
          </a:xfrm>
          <a:prstGeom prst="rect">
            <a:avLst/>
          </a:prstGeom>
        </p:spPr>
        <p:txBody>
          <a:bodyPr wrap="none">
            <a:spAutoFit/>
          </a:bodyPr>
          <a:lstStyle/>
          <a:p>
            <a:r>
              <a:rPr lang="en-US" sz="2800" b="1">
                <a:solidFill>
                  <a:srgbClr val="C00000"/>
                </a:solidFill>
              </a:rPr>
              <a:t>B</a:t>
            </a:r>
            <a:endParaRPr lang="vi-VN" sz="2800" dirty="0">
              <a:solidFill>
                <a:srgbClr val="C00000"/>
              </a:solidFill>
            </a:endParaRPr>
          </a:p>
        </p:txBody>
      </p:sp>
      <p:cxnSp>
        <p:nvCxnSpPr>
          <p:cNvPr id="68" name="Straight Arrow Connector 67"/>
          <p:cNvCxnSpPr>
            <a:stCxn id="44" idx="1"/>
            <a:endCxn id="46" idx="3"/>
          </p:cNvCxnSpPr>
          <p:nvPr/>
        </p:nvCxnSpPr>
        <p:spPr>
          <a:xfrm flipH="1">
            <a:off x="3661063" y="4001293"/>
            <a:ext cx="1908464" cy="10863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rot="19845287">
            <a:off x="3856890" y="4771878"/>
            <a:ext cx="537327" cy="461665"/>
          </a:xfrm>
          <a:prstGeom prst="rect">
            <a:avLst/>
          </a:prstGeom>
        </p:spPr>
        <p:txBody>
          <a:bodyPr wrap="none">
            <a:spAutoFit/>
          </a:bodyPr>
          <a:lstStyle/>
          <a:p>
            <a:r>
              <a:rPr lang="vi-VN" sz="2400" b="1" dirty="0">
                <a:solidFill>
                  <a:srgbClr val="0000FF"/>
                </a:solidFill>
              </a:rPr>
              <a:t>Y</a:t>
            </a:r>
            <a:r>
              <a:rPr lang="vi-VN" sz="2400" b="1" baseline="-25000" dirty="0">
                <a:solidFill>
                  <a:srgbClr val="0000FF"/>
                </a:solidFill>
              </a:rPr>
              <a:t>B</a:t>
            </a:r>
            <a:endParaRPr lang="vi-VN" sz="2400" b="1" dirty="0">
              <a:solidFill>
                <a:srgbClr val="0000FF"/>
              </a:solidFill>
            </a:endParaRPr>
          </a:p>
        </p:txBody>
      </p:sp>
      <p:cxnSp>
        <p:nvCxnSpPr>
          <p:cNvPr id="71" name="Straight Arrow Connector 70"/>
          <p:cNvCxnSpPr>
            <a:stCxn id="37" idx="3"/>
            <a:endCxn id="48" idx="1"/>
          </p:cNvCxnSpPr>
          <p:nvPr/>
        </p:nvCxnSpPr>
        <p:spPr>
          <a:xfrm>
            <a:off x="3505200" y="4006635"/>
            <a:ext cx="1950025" cy="10810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rot="1774277">
            <a:off x="4854844" y="4421456"/>
            <a:ext cx="509050" cy="461665"/>
          </a:xfrm>
          <a:prstGeom prst="rect">
            <a:avLst/>
          </a:prstGeom>
        </p:spPr>
        <p:txBody>
          <a:bodyPr wrap="none">
            <a:spAutoFit/>
          </a:bodyPr>
          <a:lstStyle/>
          <a:p>
            <a:r>
              <a:rPr lang="vi-VN" sz="2400" b="1" dirty="0">
                <a:solidFill>
                  <a:srgbClr val="0000FF"/>
                </a:solidFill>
              </a:rPr>
              <a:t>Y</a:t>
            </a:r>
            <a:r>
              <a:rPr lang="vi-VN" sz="2400" b="1" baseline="-25000" dirty="0">
                <a:solidFill>
                  <a:srgbClr val="0000FF"/>
                </a:solidFill>
              </a:rPr>
              <a:t>A</a:t>
            </a:r>
            <a:endParaRPr lang="vi-VN" sz="2400" b="1" dirty="0">
              <a:solidFill>
                <a:srgbClr val="0000FF"/>
              </a:solidFill>
            </a:endParaRPr>
          </a:p>
        </p:txBody>
      </p:sp>
      <p:cxnSp>
        <p:nvCxnSpPr>
          <p:cNvPr id="73" name="Curved Connector 72"/>
          <p:cNvCxnSpPr>
            <a:stCxn id="31" idx="1"/>
          </p:cNvCxnSpPr>
          <p:nvPr/>
        </p:nvCxnSpPr>
        <p:spPr>
          <a:xfrm rot="10800000" flipV="1">
            <a:off x="682840" y="2019299"/>
            <a:ext cx="1069760" cy="564571"/>
          </a:xfrm>
          <a:prstGeom prst="curvedConnector3">
            <a:avLst>
              <a:gd name="adj1" fmla="val 100509"/>
            </a:avLst>
          </a:prstGeom>
          <a:ln w="25400"/>
        </p:spPr>
        <p:style>
          <a:lnRef idx="1">
            <a:schemeClr val="accent1"/>
          </a:lnRef>
          <a:fillRef idx="0">
            <a:schemeClr val="accent1"/>
          </a:fillRef>
          <a:effectRef idx="0">
            <a:schemeClr val="accent1"/>
          </a:effectRef>
          <a:fontRef idx="minor">
            <a:schemeClr val="tx1"/>
          </a:fontRef>
        </p:style>
      </p:cxnSp>
      <p:cxnSp>
        <p:nvCxnSpPr>
          <p:cNvPr id="77" name="Curved Connector 76"/>
          <p:cNvCxnSpPr/>
          <p:nvPr/>
        </p:nvCxnSpPr>
        <p:spPr>
          <a:xfrm>
            <a:off x="7328048" y="2028208"/>
            <a:ext cx="1096010" cy="555663"/>
          </a:xfrm>
          <a:prstGeom prst="curvedConnector3">
            <a:avLst>
              <a:gd name="adj1" fmla="val 99299"/>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82324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980175-CA3F-4461-AE5C-EE424CA14C15}"/>
              </a:ext>
            </a:extLst>
          </p:cNvPr>
          <p:cNvSpPr>
            <a:spLocks noGrp="1"/>
          </p:cNvSpPr>
          <p:nvPr>
            <p:ph type="title"/>
          </p:nvPr>
        </p:nvSpPr>
        <p:spPr/>
        <p:txBody>
          <a:bodyPr/>
          <a:lstStyle/>
          <a:p>
            <a:r>
              <a:rPr lang="en-US"/>
              <a:t>Chương 3</a:t>
            </a:r>
            <a:endParaRPr lang="vi-VN" dirty="0"/>
          </a:p>
        </p:txBody>
      </p:sp>
      <p:sp>
        <p:nvSpPr>
          <p:cNvPr id="3" name="Content Placeholder 2">
            <a:extLst>
              <a:ext uri="{FF2B5EF4-FFF2-40B4-BE49-F238E27FC236}">
                <a16:creationId xmlns="" xmlns:a16="http://schemas.microsoft.com/office/drawing/2014/main" id="{78A77FD4-C619-4E68-9CEA-4057EB946685}"/>
              </a:ext>
            </a:extLst>
          </p:cNvPr>
          <p:cNvSpPr>
            <a:spLocks noGrp="1"/>
          </p:cNvSpPr>
          <p:nvPr>
            <p:ph idx="1"/>
          </p:nvPr>
        </p:nvSpPr>
        <p:spPr>
          <a:xfrm>
            <a:off x="381000" y="990600"/>
            <a:ext cx="8305800" cy="5257800"/>
          </a:xfrm>
        </p:spPr>
        <p:txBody>
          <a:bodyPr/>
          <a:lstStyle/>
          <a:p>
            <a:r>
              <a:rPr lang="en-US"/>
              <a:t>Hệ mã Diffie-Hellman</a:t>
            </a:r>
          </a:p>
          <a:p>
            <a:pPr lvl="1"/>
            <a:r>
              <a:rPr lang="en-US"/>
              <a:t>Tính lũy thừa: </a:t>
            </a:r>
          </a:p>
          <a:p>
            <a:pPr lvl="1"/>
            <a:endParaRPr lang="en-US"/>
          </a:p>
          <a:p>
            <a:pPr lvl="1"/>
            <a:r>
              <a:rPr lang="en-US"/>
              <a:t>Ngược của tính lũy thừa: </a:t>
            </a:r>
          </a:p>
          <a:p>
            <a:pPr lvl="2"/>
            <a:r>
              <a:rPr lang="en-US"/>
              <a:t>T</a:t>
            </a:r>
            <a:r>
              <a:rPr lang="vi-VN"/>
              <a:t>ìm số nguyên </a:t>
            </a:r>
            <a:r>
              <a:rPr lang="vi-VN" b="1">
                <a:solidFill>
                  <a:srgbClr val="0033CC"/>
                </a:solidFill>
              </a:rPr>
              <a:t>x</a:t>
            </a:r>
            <a:r>
              <a:rPr lang="vi-VN"/>
              <a:t> sao cho:</a:t>
            </a:r>
            <a:endParaRPr lang="en-US"/>
          </a:p>
          <a:p>
            <a:pPr marL="457200" lvl="1" indent="0">
              <a:buNone/>
            </a:pPr>
            <a:endParaRPr lang="vi-VN"/>
          </a:p>
          <a:p>
            <a:pPr lvl="2"/>
            <a:endParaRPr lang="vi-VN" dirty="0"/>
          </a:p>
        </p:txBody>
      </p:sp>
      <p:sp>
        <p:nvSpPr>
          <p:cNvPr id="4" name="Slide Number Placeholder 3">
            <a:extLst>
              <a:ext uri="{FF2B5EF4-FFF2-40B4-BE49-F238E27FC236}">
                <a16:creationId xmlns="" xmlns:a16="http://schemas.microsoft.com/office/drawing/2014/main" id="{098CC42D-7188-4E3C-B649-CCCA35A92208}"/>
              </a:ext>
            </a:extLst>
          </p:cNvPr>
          <p:cNvSpPr>
            <a:spLocks noGrp="1"/>
          </p:cNvSpPr>
          <p:nvPr>
            <p:ph type="sldNum" sz="quarter" idx="10"/>
          </p:nvPr>
        </p:nvSpPr>
        <p:spPr/>
        <p:txBody>
          <a:bodyPr/>
          <a:lstStyle/>
          <a:p>
            <a:fld id="{DF78284D-5FDC-4396-97E9-EA2DB91CCBAD}" type="slidenum">
              <a:rPr lang="en-US" altLang="vi-VN" smtClean="0"/>
              <a:pPr/>
              <a:t>45</a:t>
            </a:fld>
            <a:endParaRPr lang="en-US" altLang="vi-VN"/>
          </a:p>
        </p:txBody>
      </p:sp>
      <p:sp>
        <p:nvSpPr>
          <p:cNvPr id="5" name="Rectangle 4"/>
          <p:cNvSpPr/>
          <p:nvPr/>
        </p:nvSpPr>
        <p:spPr>
          <a:xfrm>
            <a:off x="2286000" y="2133600"/>
            <a:ext cx="2013693" cy="461665"/>
          </a:xfrm>
          <a:prstGeom prst="rect">
            <a:avLst/>
          </a:prstGeom>
        </p:spPr>
        <p:txBody>
          <a:bodyPr wrap="none">
            <a:spAutoFit/>
          </a:bodyPr>
          <a:lstStyle/>
          <a:p>
            <a:r>
              <a:rPr lang="vi-VN" sz="2400" b="1">
                <a:solidFill>
                  <a:srgbClr val="0000FF"/>
                </a:solidFill>
              </a:rPr>
              <a:t>a</a:t>
            </a:r>
            <a:r>
              <a:rPr lang="vi-VN" sz="2400" b="1" baseline="30000">
                <a:solidFill>
                  <a:srgbClr val="0000FF"/>
                </a:solidFill>
              </a:rPr>
              <a:t>x</a:t>
            </a:r>
            <a:r>
              <a:rPr lang="vi-VN" sz="2400" b="1">
                <a:solidFill>
                  <a:srgbClr val="0000FF"/>
                </a:solidFill>
              </a:rPr>
              <a:t> = b mod p</a:t>
            </a:r>
            <a:endParaRPr lang="en-US" sz="2400"/>
          </a:p>
        </p:txBody>
      </p:sp>
      <p:sp>
        <p:nvSpPr>
          <p:cNvPr id="6" name="Rectangle 5"/>
          <p:cNvSpPr/>
          <p:nvPr/>
        </p:nvSpPr>
        <p:spPr>
          <a:xfrm>
            <a:off x="5257800" y="2973169"/>
            <a:ext cx="2303836" cy="646331"/>
          </a:xfrm>
          <a:prstGeom prst="rect">
            <a:avLst/>
          </a:prstGeom>
        </p:spPr>
        <p:txBody>
          <a:bodyPr wrap="none">
            <a:spAutoFit/>
          </a:bodyPr>
          <a:lstStyle/>
          <a:p>
            <a:pPr marL="0" indent="0" algn="just">
              <a:lnSpc>
                <a:spcPct val="150000"/>
              </a:lnSpc>
              <a:spcBef>
                <a:spcPts val="0"/>
              </a:spcBef>
              <a:buNone/>
            </a:pPr>
            <a:r>
              <a:rPr lang="vi-VN" sz="2400" b="1">
                <a:solidFill>
                  <a:srgbClr val="0000FF"/>
                </a:solidFill>
              </a:rPr>
              <a:t>x=log</a:t>
            </a:r>
            <a:r>
              <a:rPr lang="vi-VN" sz="2400" b="1" baseline="-25000">
                <a:solidFill>
                  <a:srgbClr val="0000FF"/>
                </a:solidFill>
              </a:rPr>
              <a:t>a</a:t>
            </a:r>
            <a:r>
              <a:rPr lang="vi-VN" sz="2400" b="1">
                <a:solidFill>
                  <a:srgbClr val="0000FF"/>
                </a:solidFill>
              </a:rPr>
              <a:t>b mod p</a:t>
            </a:r>
          </a:p>
        </p:txBody>
      </p:sp>
    </p:spTree>
    <p:extLst>
      <p:ext uri="{BB962C8B-B14F-4D97-AF65-F5344CB8AC3E}">
        <p14:creationId xmlns:p14="http://schemas.microsoft.com/office/powerpoint/2010/main" val="17416481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980175-CA3F-4461-AE5C-EE424CA14C15}"/>
              </a:ext>
            </a:extLst>
          </p:cNvPr>
          <p:cNvSpPr>
            <a:spLocks noGrp="1"/>
          </p:cNvSpPr>
          <p:nvPr>
            <p:ph type="title"/>
          </p:nvPr>
        </p:nvSpPr>
        <p:spPr/>
        <p:txBody>
          <a:bodyPr/>
          <a:lstStyle/>
          <a:p>
            <a:r>
              <a:rPr lang="en-US"/>
              <a:t>Chương 3</a:t>
            </a:r>
            <a:endParaRPr lang="vi-VN" dirty="0"/>
          </a:p>
        </p:txBody>
      </p:sp>
      <p:sp>
        <p:nvSpPr>
          <p:cNvPr id="3" name="Content Placeholder 2">
            <a:extLst>
              <a:ext uri="{FF2B5EF4-FFF2-40B4-BE49-F238E27FC236}">
                <a16:creationId xmlns="" xmlns:a16="http://schemas.microsoft.com/office/drawing/2014/main" id="{78A77FD4-C619-4E68-9CEA-4057EB946685}"/>
              </a:ext>
            </a:extLst>
          </p:cNvPr>
          <p:cNvSpPr>
            <a:spLocks noGrp="1"/>
          </p:cNvSpPr>
          <p:nvPr>
            <p:ph idx="1"/>
          </p:nvPr>
        </p:nvSpPr>
        <p:spPr>
          <a:xfrm>
            <a:off x="381000" y="990600"/>
            <a:ext cx="8305800" cy="5257800"/>
          </a:xfrm>
        </p:spPr>
        <p:txBody>
          <a:bodyPr/>
          <a:lstStyle/>
          <a:p>
            <a:r>
              <a:rPr lang="en-US"/>
              <a:t>Hệ mã Diffie-Hellman</a:t>
            </a:r>
          </a:p>
          <a:p>
            <a:pPr lvl="1"/>
            <a:r>
              <a:rPr lang="vi-VN"/>
              <a:t>Nếu </a:t>
            </a:r>
            <a:r>
              <a:rPr lang="vi-VN" b="1">
                <a:solidFill>
                  <a:srgbClr val="0033CC"/>
                </a:solidFill>
              </a:rPr>
              <a:t>a</a:t>
            </a:r>
            <a:r>
              <a:rPr lang="vi-VN"/>
              <a:t> là căn nguyên tố của </a:t>
            </a:r>
            <a:r>
              <a:rPr lang="vi-VN" b="1">
                <a:solidFill>
                  <a:srgbClr val="0033CC"/>
                </a:solidFill>
              </a:rPr>
              <a:t>p</a:t>
            </a:r>
            <a:r>
              <a:rPr lang="vi-VN"/>
              <a:t> và </a:t>
            </a:r>
            <a:r>
              <a:rPr lang="vi-VN" b="1">
                <a:solidFill>
                  <a:srgbClr val="0033CC"/>
                </a:solidFill>
              </a:rPr>
              <a:t>p</a:t>
            </a:r>
            <a:r>
              <a:rPr lang="vi-VN"/>
              <a:t> là số nguyên tố thì luôn tồn tại logarit rời rạc, ngược lại thì có thể không</a:t>
            </a:r>
            <a:r>
              <a:rPr lang="en-US"/>
              <a:t>.</a:t>
            </a:r>
          </a:p>
          <a:p>
            <a:pPr lvl="1"/>
            <a:r>
              <a:rPr lang="en-US"/>
              <a:t>Ví dụ</a:t>
            </a:r>
          </a:p>
          <a:p>
            <a:pPr lvl="2">
              <a:lnSpc>
                <a:spcPct val="150000"/>
              </a:lnSpc>
              <a:spcBef>
                <a:spcPts val="0"/>
              </a:spcBef>
              <a:buFontTx/>
              <a:buChar char="-"/>
            </a:pPr>
            <a:r>
              <a:rPr lang="vi-VN"/>
              <a:t>Tìm x=log</a:t>
            </a:r>
            <a:r>
              <a:rPr lang="vi-VN" baseline="-25000"/>
              <a:t>2</a:t>
            </a:r>
            <a:r>
              <a:rPr lang="vi-VN"/>
              <a:t>3 mod 13?</a:t>
            </a:r>
          </a:p>
          <a:p>
            <a:pPr lvl="2"/>
            <a:r>
              <a:rPr lang="vi-VN"/>
              <a:t>Tìm x=log</a:t>
            </a:r>
            <a:r>
              <a:rPr lang="vi-VN" baseline="-25000"/>
              <a:t>3</a:t>
            </a:r>
            <a:r>
              <a:rPr lang="vi-VN"/>
              <a:t>4 mod 13?</a:t>
            </a:r>
          </a:p>
          <a:p>
            <a:pPr lvl="2"/>
            <a:endParaRPr lang="en-US"/>
          </a:p>
          <a:p>
            <a:pPr lvl="1"/>
            <a:endParaRPr lang="vi-VN"/>
          </a:p>
          <a:p>
            <a:pPr lvl="1"/>
            <a:endParaRPr lang="vi-VN"/>
          </a:p>
          <a:p>
            <a:pPr lvl="2"/>
            <a:endParaRPr lang="vi-VN" dirty="0"/>
          </a:p>
        </p:txBody>
      </p:sp>
      <p:sp>
        <p:nvSpPr>
          <p:cNvPr id="4" name="Slide Number Placeholder 3">
            <a:extLst>
              <a:ext uri="{FF2B5EF4-FFF2-40B4-BE49-F238E27FC236}">
                <a16:creationId xmlns="" xmlns:a16="http://schemas.microsoft.com/office/drawing/2014/main" id="{098CC42D-7188-4E3C-B649-CCCA35A92208}"/>
              </a:ext>
            </a:extLst>
          </p:cNvPr>
          <p:cNvSpPr>
            <a:spLocks noGrp="1"/>
          </p:cNvSpPr>
          <p:nvPr>
            <p:ph type="sldNum" sz="quarter" idx="10"/>
          </p:nvPr>
        </p:nvSpPr>
        <p:spPr/>
        <p:txBody>
          <a:bodyPr/>
          <a:lstStyle/>
          <a:p>
            <a:fld id="{DF78284D-5FDC-4396-97E9-EA2DB91CCBAD}" type="slidenum">
              <a:rPr lang="en-US" altLang="vi-VN" smtClean="0"/>
              <a:pPr/>
              <a:t>46</a:t>
            </a:fld>
            <a:endParaRPr lang="en-US" altLang="vi-VN"/>
          </a:p>
        </p:txBody>
      </p:sp>
    </p:spTree>
    <p:extLst>
      <p:ext uri="{BB962C8B-B14F-4D97-AF65-F5344CB8AC3E}">
        <p14:creationId xmlns:p14="http://schemas.microsoft.com/office/powerpoint/2010/main" val="341211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up)">
                                      <p:cBhvr>
                                        <p:cTn id="7" dur="2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up)">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up)">
                                      <p:cBhvr>
                                        <p:cTn id="17" dur="20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up)">
                                      <p:cBhvr>
                                        <p:cTn id="22"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980175-CA3F-4461-AE5C-EE424CA14C15}"/>
              </a:ext>
            </a:extLst>
          </p:cNvPr>
          <p:cNvSpPr>
            <a:spLocks noGrp="1"/>
          </p:cNvSpPr>
          <p:nvPr>
            <p:ph type="title"/>
          </p:nvPr>
        </p:nvSpPr>
        <p:spPr/>
        <p:txBody>
          <a:bodyPr/>
          <a:lstStyle/>
          <a:p>
            <a:r>
              <a:rPr lang="en-US"/>
              <a:t>Chương 3</a:t>
            </a:r>
            <a:endParaRPr lang="vi-VN" dirty="0"/>
          </a:p>
        </p:txBody>
      </p:sp>
      <p:sp>
        <p:nvSpPr>
          <p:cNvPr id="3" name="Content Placeholder 2">
            <a:extLst>
              <a:ext uri="{FF2B5EF4-FFF2-40B4-BE49-F238E27FC236}">
                <a16:creationId xmlns="" xmlns:a16="http://schemas.microsoft.com/office/drawing/2014/main" id="{78A77FD4-C619-4E68-9CEA-4057EB946685}"/>
              </a:ext>
            </a:extLst>
          </p:cNvPr>
          <p:cNvSpPr>
            <a:spLocks noGrp="1"/>
          </p:cNvSpPr>
          <p:nvPr>
            <p:ph idx="1"/>
          </p:nvPr>
        </p:nvSpPr>
        <p:spPr>
          <a:xfrm>
            <a:off x="381000" y="990600"/>
            <a:ext cx="8305800" cy="5257800"/>
          </a:xfrm>
        </p:spPr>
        <p:txBody>
          <a:bodyPr/>
          <a:lstStyle/>
          <a:p>
            <a:r>
              <a:rPr lang="en-US"/>
              <a:t>Hệ mã Diffie-Hellman</a:t>
            </a:r>
          </a:p>
          <a:p>
            <a:pPr lvl="1">
              <a:lnSpc>
                <a:spcPct val="150000"/>
              </a:lnSpc>
              <a:spcBef>
                <a:spcPts val="0"/>
              </a:spcBef>
              <a:buFontTx/>
              <a:buChar char="-"/>
            </a:pPr>
            <a:r>
              <a:rPr lang="vi-VN"/>
              <a:t>Tìm x=log</a:t>
            </a:r>
            <a:r>
              <a:rPr lang="vi-VN" baseline="-25000"/>
              <a:t>2</a:t>
            </a:r>
            <a:r>
              <a:rPr lang="vi-VN"/>
              <a:t>3 mod 13?</a:t>
            </a:r>
          </a:p>
          <a:p>
            <a:pPr lvl="2"/>
            <a:endParaRPr lang="en-US"/>
          </a:p>
          <a:p>
            <a:pPr lvl="1"/>
            <a:endParaRPr lang="vi-VN"/>
          </a:p>
          <a:p>
            <a:pPr lvl="1"/>
            <a:endParaRPr lang="vi-VN"/>
          </a:p>
          <a:p>
            <a:pPr lvl="2"/>
            <a:endParaRPr lang="vi-VN" dirty="0"/>
          </a:p>
        </p:txBody>
      </p:sp>
      <p:sp>
        <p:nvSpPr>
          <p:cNvPr id="4" name="Slide Number Placeholder 3">
            <a:extLst>
              <a:ext uri="{FF2B5EF4-FFF2-40B4-BE49-F238E27FC236}">
                <a16:creationId xmlns="" xmlns:a16="http://schemas.microsoft.com/office/drawing/2014/main" id="{098CC42D-7188-4E3C-B649-CCCA35A92208}"/>
              </a:ext>
            </a:extLst>
          </p:cNvPr>
          <p:cNvSpPr>
            <a:spLocks noGrp="1"/>
          </p:cNvSpPr>
          <p:nvPr>
            <p:ph type="sldNum" sz="quarter" idx="10"/>
          </p:nvPr>
        </p:nvSpPr>
        <p:spPr/>
        <p:txBody>
          <a:bodyPr/>
          <a:lstStyle/>
          <a:p>
            <a:fld id="{DF78284D-5FDC-4396-97E9-EA2DB91CCBAD}" type="slidenum">
              <a:rPr lang="en-US" altLang="vi-VN" smtClean="0"/>
              <a:pPr/>
              <a:t>47</a:t>
            </a:fld>
            <a:endParaRPr lang="en-US" altLang="vi-VN"/>
          </a:p>
        </p:txBody>
      </p:sp>
      <p:sp>
        <p:nvSpPr>
          <p:cNvPr id="5" name="Rectangle 4"/>
          <p:cNvSpPr/>
          <p:nvPr/>
        </p:nvSpPr>
        <p:spPr>
          <a:xfrm>
            <a:off x="1524000" y="2286000"/>
            <a:ext cx="5638800" cy="3970318"/>
          </a:xfrm>
          <a:prstGeom prst="rect">
            <a:avLst/>
          </a:prstGeom>
        </p:spPr>
        <p:txBody>
          <a:bodyPr wrap="square">
            <a:spAutoFit/>
          </a:bodyPr>
          <a:lstStyle/>
          <a:p>
            <a:pPr algn="just">
              <a:lnSpc>
                <a:spcPct val="150000"/>
              </a:lnSpc>
              <a:spcBef>
                <a:spcPts val="0"/>
              </a:spcBef>
            </a:pPr>
            <a:r>
              <a:rPr lang="vi-VN" sz="2400"/>
              <a:t>x=log</a:t>
            </a:r>
            <a:r>
              <a:rPr lang="vi-VN" sz="2400" baseline="-25000"/>
              <a:t>2</a:t>
            </a:r>
            <a:r>
              <a:rPr lang="vi-VN" sz="2400"/>
              <a:t>3 mod 13 </a:t>
            </a:r>
            <a:r>
              <a:rPr lang="en-US" sz="2400"/>
              <a:t>=&gt; </a:t>
            </a:r>
            <a:r>
              <a:rPr lang="vi-VN" sz="2400"/>
              <a:t>2</a:t>
            </a:r>
            <a:r>
              <a:rPr lang="vi-VN" sz="2400" baseline="30000"/>
              <a:t>x</a:t>
            </a:r>
            <a:r>
              <a:rPr lang="vi-VN" sz="2400"/>
              <a:t> = 3 mod 13</a:t>
            </a:r>
          </a:p>
          <a:p>
            <a:pPr lvl="1" algn="just">
              <a:lnSpc>
                <a:spcPct val="150000"/>
              </a:lnSpc>
              <a:spcBef>
                <a:spcPts val="0"/>
              </a:spcBef>
              <a:buFont typeface="Wingdings" panose="05000000000000000000" pitchFamily="2" charset="2"/>
              <a:buChar char="Ø"/>
            </a:pPr>
            <a:r>
              <a:rPr lang="vi-VN" sz="2400"/>
              <a:t> 2</a:t>
            </a:r>
            <a:r>
              <a:rPr lang="vi-VN" sz="2400" baseline="30000"/>
              <a:t>0</a:t>
            </a:r>
            <a:r>
              <a:rPr lang="vi-VN" sz="2400"/>
              <a:t> = 1</a:t>
            </a:r>
            <a:r>
              <a:rPr lang="en-US" sz="2400"/>
              <a:t> </a:t>
            </a:r>
            <a:r>
              <a:rPr lang="vi-VN" sz="2400"/>
              <a:t>mod 13 </a:t>
            </a:r>
          </a:p>
          <a:p>
            <a:pPr lvl="1" algn="just">
              <a:lnSpc>
                <a:spcPct val="150000"/>
              </a:lnSpc>
              <a:spcBef>
                <a:spcPts val="0"/>
              </a:spcBef>
              <a:buFont typeface="Wingdings" panose="05000000000000000000" pitchFamily="2" charset="2"/>
              <a:buChar char="Ø"/>
            </a:pPr>
            <a:r>
              <a:rPr lang="vi-VN" sz="2400"/>
              <a:t> 2</a:t>
            </a:r>
            <a:r>
              <a:rPr lang="vi-VN" sz="2400" baseline="30000"/>
              <a:t>1</a:t>
            </a:r>
            <a:r>
              <a:rPr lang="vi-VN" sz="2400"/>
              <a:t> = 2</a:t>
            </a:r>
            <a:r>
              <a:rPr lang="en-US" sz="2400"/>
              <a:t> </a:t>
            </a:r>
            <a:r>
              <a:rPr lang="vi-VN" sz="2400"/>
              <a:t>mod 13 </a:t>
            </a:r>
          </a:p>
          <a:p>
            <a:pPr lvl="1" algn="just">
              <a:lnSpc>
                <a:spcPct val="150000"/>
              </a:lnSpc>
              <a:spcBef>
                <a:spcPts val="0"/>
              </a:spcBef>
              <a:buFont typeface="Wingdings" panose="05000000000000000000" pitchFamily="2" charset="2"/>
              <a:buChar char="Ø"/>
            </a:pPr>
            <a:r>
              <a:rPr lang="vi-VN" sz="2400"/>
              <a:t> 2</a:t>
            </a:r>
            <a:r>
              <a:rPr lang="vi-VN" sz="2400" baseline="30000"/>
              <a:t>2</a:t>
            </a:r>
            <a:r>
              <a:rPr lang="vi-VN" sz="2400"/>
              <a:t> = 4</a:t>
            </a:r>
            <a:r>
              <a:rPr lang="en-US" sz="2400"/>
              <a:t> </a:t>
            </a:r>
            <a:r>
              <a:rPr lang="vi-VN" sz="2400"/>
              <a:t>mod 13 </a:t>
            </a:r>
          </a:p>
          <a:p>
            <a:pPr lvl="1" algn="just">
              <a:lnSpc>
                <a:spcPct val="150000"/>
              </a:lnSpc>
              <a:spcBef>
                <a:spcPts val="0"/>
              </a:spcBef>
              <a:buFont typeface="Wingdings" panose="05000000000000000000" pitchFamily="2" charset="2"/>
              <a:buChar char="Ø"/>
            </a:pPr>
            <a:r>
              <a:rPr lang="vi-VN" sz="2400"/>
              <a:t> 2</a:t>
            </a:r>
            <a:r>
              <a:rPr lang="vi-VN" sz="2400" baseline="30000"/>
              <a:t>3</a:t>
            </a:r>
            <a:r>
              <a:rPr lang="vi-VN" sz="2400"/>
              <a:t> = 8</a:t>
            </a:r>
            <a:r>
              <a:rPr lang="en-US" sz="2400"/>
              <a:t> </a:t>
            </a:r>
            <a:r>
              <a:rPr lang="vi-VN" sz="2400"/>
              <a:t>mod 13 </a:t>
            </a:r>
          </a:p>
          <a:p>
            <a:pPr lvl="1" algn="just">
              <a:lnSpc>
                <a:spcPct val="150000"/>
              </a:lnSpc>
              <a:spcBef>
                <a:spcPts val="0"/>
              </a:spcBef>
              <a:buFont typeface="Wingdings" panose="05000000000000000000" pitchFamily="2" charset="2"/>
              <a:buChar char="Ø"/>
            </a:pPr>
            <a:r>
              <a:rPr lang="vi-VN" sz="2400"/>
              <a:t> 2</a:t>
            </a:r>
            <a:r>
              <a:rPr lang="vi-VN" sz="2400" baseline="30000"/>
              <a:t>4</a:t>
            </a:r>
            <a:r>
              <a:rPr lang="vi-VN" sz="2400"/>
              <a:t> = 3</a:t>
            </a:r>
            <a:r>
              <a:rPr lang="en-US" sz="2400"/>
              <a:t> </a:t>
            </a:r>
            <a:r>
              <a:rPr lang="vi-VN" sz="2400"/>
              <a:t>mod 13 </a:t>
            </a:r>
          </a:p>
          <a:p>
            <a:pPr lvl="1" algn="just">
              <a:lnSpc>
                <a:spcPct val="150000"/>
              </a:lnSpc>
              <a:spcBef>
                <a:spcPts val="0"/>
              </a:spcBef>
            </a:pPr>
            <a:r>
              <a:rPr lang="vi-VN" sz="2400" b="1">
                <a:solidFill>
                  <a:srgbClr val="C00000"/>
                </a:solidFill>
              </a:rPr>
              <a:t>Vậy log</a:t>
            </a:r>
            <a:r>
              <a:rPr lang="vi-VN" sz="2400" b="1" baseline="-25000">
                <a:solidFill>
                  <a:srgbClr val="C00000"/>
                </a:solidFill>
              </a:rPr>
              <a:t>2</a:t>
            </a:r>
            <a:r>
              <a:rPr lang="vi-VN" sz="2400" b="1">
                <a:solidFill>
                  <a:srgbClr val="C00000"/>
                </a:solidFill>
              </a:rPr>
              <a:t>3 mod 13 = 4</a:t>
            </a:r>
            <a:r>
              <a:rPr lang="en-US" sz="2400" b="1">
                <a:solidFill>
                  <a:srgbClr val="C00000"/>
                </a:solidFill>
              </a:rPr>
              <a:t> </a:t>
            </a:r>
            <a:r>
              <a:rPr lang="en-US" sz="2400" b="1">
                <a:solidFill>
                  <a:srgbClr val="C00000"/>
                </a:solidFill>
                <a:sym typeface="Wingdings" panose="05000000000000000000" pitchFamily="2" charset="2"/>
              </a:rPr>
              <a:t> x=4</a:t>
            </a:r>
            <a:endParaRPr lang="vi-VN" sz="2400" b="1" dirty="0">
              <a:solidFill>
                <a:srgbClr val="C00000"/>
              </a:solidFill>
            </a:endParaRPr>
          </a:p>
        </p:txBody>
      </p:sp>
    </p:spTree>
    <p:extLst>
      <p:ext uri="{BB962C8B-B14F-4D97-AF65-F5344CB8AC3E}">
        <p14:creationId xmlns:p14="http://schemas.microsoft.com/office/powerpoint/2010/main" val="2619182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up)">
                                      <p:cBhvr>
                                        <p:cTn id="7"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980175-CA3F-4461-AE5C-EE424CA14C15}"/>
              </a:ext>
            </a:extLst>
          </p:cNvPr>
          <p:cNvSpPr>
            <a:spLocks noGrp="1"/>
          </p:cNvSpPr>
          <p:nvPr>
            <p:ph type="title"/>
          </p:nvPr>
        </p:nvSpPr>
        <p:spPr/>
        <p:txBody>
          <a:bodyPr/>
          <a:lstStyle/>
          <a:p>
            <a:r>
              <a:rPr lang="en-US"/>
              <a:t>Chương 3</a:t>
            </a:r>
            <a:endParaRPr lang="vi-VN" dirty="0"/>
          </a:p>
        </p:txBody>
      </p:sp>
      <p:sp>
        <p:nvSpPr>
          <p:cNvPr id="3" name="Content Placeholder 2">
            <a:extLst>
              <a:ext uri="{FF2B5EF4-FFF2-40B4-BE49-F238E27FC236}">
                <a16:creationId xmlns="" xmlns:a16="http://schemas.microsoft.com/office/drawing/2014/main" id="{78A77FD4-C619-4E68-9CEA-4057EB946685}"/>
              </a:ext>
            </a:extLst>
          </p:cNvPr>
          <p:cNvSpPr>
            <a:spLocks noGrp="1"/>
          </p:cNvSpPr>
          <p:nvPr>
            <p:ph idx="1"/>
          </p:nvPr>
        </p:nvSpPr>
        <p:spPr>
          <a:xfrm>
            <a:off x="381000" y="990600"/>
            <a:ext cx="8305800" cy="5257800"/>
          </a:xfrm>
        </p:spPr>
        <p:txBody>
          <a:bodyPr/>
          <a:lstStyle/>
          <a:p>
            <a:r>
              <a:rPr lang="en-US"/>
              <a:t>Hệ mã Diffie-Hellman</a:t>
            </a:r>
          </a:p>
          <a:p>
            <a:pPr lvl="1">
              <a:lnSpc>
                <a:spcPct val="150000"/>
              </a:lnSpc>
              <a:spcBef>
                <a:spcPts val="0"/>
              </a:spcBef>
              <a:buFontTx/>
              <a:buChar char="-"/>
            </a:pPr>
            <a:r>
              <a:rPr lang="vi-VN"/>
              <a:t>Tìm x=log</a:t>
            </a:r>
            <a:r>
              <a:rPr lang="vi-VN" baseline="-25000"/>
              <a:t>3</a:t>
            </a:r>
            <a:r>
              <a:rPr lang="vi-VN"/>
              <a:t>4 mod 13?</a:t>
            </a:r>
          </a:p>
          <a:p>
            <a:pPr lvl="2"/>
            <a:endParaRPr lang="en-US"/>
          </a:p>
          <a:p>
            <a:pPr lvl="1"/>
            <a:endParaRPr lang="vi-VN"/>
          </a:p>
          <a:p>
            <a:pPr lvl="1"/>
            <a:endParaRPr lang="vi-VN"/>
          </a:p>
          <a:p>
            <a:pPr lvl="2"/>
            <a:endParaRPr lang="vi-VN" dirty="0"/>
          </a:p>
        </p:txBody>
      </p:sp>
      <p:sp>
        <p:nvSpPr>
          <p:cNvPr id="4" name="Slide Number Placeholder 3">
            <a:extLst>
              <a:ext uri="{FF2B5EF4-FFF2-40B4-BE49-F238E27FC236}">
                <a16:creationId xmlns="" xmlns:a16="http://schemas.microsoft.com/office/drawing/2014/main" id="{098CC42D-7188-4E3C-B649-CCCA35A92208}"/>
              </a:ext>
            </a:extLst>
          </p:cNvPr>
          <p:cNvSpPr>
            <a:spLocks noGrp="1"/>
          </p:cNvSpPr>
          <p:nvPr>
            <p:ph type="sldNum" sz="quarter" idx="10"/>
          </p:nvPr>
        </p:nvSpPr>
        <p:spPr/>
        <p:txBody>
          <a:bodyPr/>
          <a:lstStyle/>
          <a:p>
            <a:fld id="{DF78284D-5FDC-4396-97E9-EA2DB91CCBAD}" type="slidenum">
              <a:rPr lang="en-US" altLang="vi-VN" smtClean="0"/>
              <a:pPr/>
              <a:t>48</a:t>
            </a:fld>
            <a:endParaRPr lang="en-US" altLang="vi-VN"/>
          </a:p>
        </p:txBody>
      </p:sp>
      <p:sp>
        <p:nvSpPr>
          <p:cNvPr id="5" name="Rectangle 4"/>
          <p:cNvSpPr/>
          <p:nvPr/>
        </p:nvSpPr>
        <p:spPr>
          <a:xfrm>
            <a:off x="1524000" y="2286000"/>
            <a:ext cx="5638800" cy="3416320"/>
          </a:xfrm>
          <a:prstGeom prst="rect">
            <a:avLst/>
          </a:prstGeom>
        </p:spPr>
        <p:txBody>
          <a:bodyPr wrap="square">
            <a:spAutoFit/>
          </a:bodyPr>
          <a:lstStyle/>
          <a:p>
            <a:pPr algn="just">
              <a:lnSpc>
                <a:spcPct val="150000"/>
              </a:lnSpc>
              <a:spcBef>
                <a:spcPts val="0"/>
              </a:spcBef>
            </a:pPr>
            <a:r>
              <a:rPr lang="vi-VN" sz="2400"/>
              <a:t>x=log</a:t>
            </a:r>
            <a:r>
              <a:rPr lang="vi-VN" sz="2400" baseline="-25000"/>
              <a:t>3</a:t>
            </a:r>
            <a:r>
              <a:rPr lang="vi-VN" sz="2400"/>
              <a:t>4 mod 13 hay 3</a:t>
            </a:r>
            <a:r>
              <a:rPr lang="vi-VN" sz="2400" baseline="30000"/>
              <a:t>x</a:t>
            </a:r>
            <a:r>
              <a:rPr lang="vi-VN" sz="2400"/>
              <a:t> = 4 mod 13</a:t>
            </a:r>
          </a:p>
          <a:p>
            <a:pPr lvl="1" algn="just">
              <a:lnSpc>
                <a:spcPct val="150000"/>
              </a:lnSpc>
              <a:spcBef>
                <a:spcPts val="0"/>
              </a:spcBef>
              <a:buFont typeface="Wingdings" panose="05000000000000000000" pitchFamily="2" charset="2"/>
              <a:buChar char="Ø"/>
            </a:pPr>
            <a:r>
              <a:rPr lang="vi-VN" sz="2400"/>
              <a:t> 3</a:t>
            </a:r>
            <a:r>
              <a:rPr lang="vi-VN" sz="2400" baseline="30000"/>
              <a:t>0</a:t>
            </a:r>
            <a:r>
              <a:rPr lang="vi-VN" sz="2400"/>
              <a:t> mod 13 = 1</a:t>
            </a:r>
          </a:p>
          <a:p>
            <a:pPr lvl="1" algn="just">
              <a:lnSpc>
                <a:spcPct val="150000"/>
              </a:lnSpc>
              <a:spcBef>
                <a:spcPts val="0"/>
              </a:spcBef>
              <a:buFont typeface="Wingdings" panose="05000000000000000000" pitchFamily="2" charset="2"/>
              <a:buChar char="Ø"/>
            </a:pPr>
            <a:r>
              <a:rPr lang="en-US" sz="2400"/>
              <a:t> </a:t>
            </a:r>
            <a:r>
              <a:rPr lang="vi-VN" sz="2400"/>
              <a:t>3</a:t>
            </a:r>
            <a:r>
              <a:rPr lang="vi-VN" sz="2400" baseline="30000"/>
              <a:t>1</a:t>
            </a:r>
            <a:r>
              <a:rPr lang="vi-VN" sz="2400"/>
              <a:t> mod 13 = 3</a:t>
            </a:r>
          </a:p>
          <a:p>
            <a:pPr lvl="1" algn="just">
              <a:lnSpc>
                <a:spcPct val="150000"/>
              </a:lnSpc>
              <a:spcBef>
                <a:spcPts val="0"/>
              </a:spcBef>
              <a:buFont typeface="Wingdings" panose="05000000000000000000" pitchFamily="2" charset="2"/>
              <a:buChar char="Ø"/>
            </a:pPr>
            <a:r>
              <a:rPr lang="en-US" sz="2400"/>
              <a:t> </a:t>
            </a:r>
            <a:r>
              <a:rPr lang="vi-VN" sz="2400"/>
              <a:t>3</a:t>
            </a:r>
            <a:r>
              <a:rPr lang="vi-VN" sz="2400" baseline="30000"/>
              <a:t>2</a:t>
            </a:r>
            <a:r>
              <a:rPr lang="vi-VN" sz="2400"/>
              <a:t> mod 13 = 9</a:t>
            </a:r>
          </a:p>
          <a:p>
            <a:pPr lvl="1" algn="just">
              <a:lnSpc>
                <a:spcPct val="150000"/>
              </a:lnSpc>
              <a:spcBef>
                <a:spcPts val="0"/>
              </a:spcBef>
              <a:buFont typeface="Wingdings" panose="05000000000000000000" pitchFamily="2" charset="2"/>
              <a:buChar char="Ø"/>
            </a:pPr>
            <a:r>
              <a:rPr lang="en-US" sz="2400"/>
              <a:t> </a:t>
            </a:r>
            <a:r>
              <a:rPr lang="vi-VN" sz="2400"/>
              <a:t>3</a:t>
            </a:r>
            <a:r>
              <a:rPr lang="vi-VN" sz="2400" baseline="30000"/>
              <a:t>3</a:t>
            </a:r>
            <a:r>
              <a:rPr lang="vi-VN" sz="2400"/>
              <a:t> mod 13 = 1 = 3</a:t>
            </a:r>
            <a:r>
              <a:rPr lang="vi-VN" sz="2400" baseline="30000"/>
              <a:t>0</a:t>
            </a:r>
            <a:r>
              <a:rPr lang="vi-VN" sz="2400"/>
              <a:t> mod 13 .....</a:t>
            </a:r>
          </a:p>
          <a:p>
            <a:pPr lvl="1" algn="just">
              <a:lnSpc>
                <a:spcPct val="150000"/>
              </a:lnSpc>
              <a:spcBef>
                <a:spcPts val="0"/>
              </a:spcBef>
            </a:pPr>
            <a:r>
              <a:rPr lang="vi-VN" sz="2400" b="1">
                <a:solidFill>
                  <a:srgbClr val="C00000"/>
                </a:solidFill>
              </a:rPr>
              <a:t>Vậy không có nghiệm x thỏa mãn</a:t>
            </a:r>
            <a:endParaRPr lang="vi-VN" sz="2400" b="1" dirty="0">
              <a:solidFill>
                <a:srgbClr val="C00000"/>
              </a:solidFill>
            </a:endParaRPr>
          </a:p>
        </p:txBody>
      </p:sp>
    </p:spTree>
    <p:extLst>
      <p:ext uri="{BB962C8B-B14F-4D97-AF65-F5344CB8AC3E}">
        <p14:creationId xmlns:p14="http://schemas.microsoft.com/office/powerpoint/2010/main" val="4146927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up)">
                                      <p:cBhvr>
                                        <p:cTn id="7"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980175-CA3F-4461-AE5C-EE424CA14C15}"/>
              </a:ext>
            </a:extLst>
          </p:cNvPr>
          <p:cNvSpPr>
            <a:spLocks noGrp="1"/>
          </p:cNvSpPr>
          <p:nvPr>
            <p:ph type="title"/>
          </p:nvPr>
        </p:nvSpPr>
        <p:spPr/>
        <p:txBody>
          <a:bodyPr/>
          <a:lstStyle/>
          <a:p>
            <a:r>
              <a:rPr lang="en-US"/>
              <a:t>Chương 3</a:t>
            </a:r>
            <a:endParaRPr lang="vi-V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78A77FD4-C619-4E68-9CEA-4057EB946685}"/>
                  </a:ext>
                </a:extLst>
              </p:cNvPr>
              <p:cNvSpPr>
                <a:spLocks noGrp="1"/>
              </p:cNvSpPr>
              <p:nvPr>
                <p:ph idx="1"/>
              </p:nvPr>
            </p:nvSpPr>
            <p:spPr>
              <a:xfrm>
                <a:off x="381000" y="990600"/>
                <a:ext cx="8305800" cy="5257800"/>
              </a:xfrm>
            </p:spPr>
            <p:txBody>
              <a:bodyPr/>
              <a:lstStyle/>
              <a:p>
                <a:r>
                  <a:rPr lang="en-US"/>
                  <a:t>Hệ mã Diffie-Hellman</a:t>
                </a:r>
              </a:p>
              <a:p>
                <a:pPr lvl="1"/>
                <a:r>
                  <a:rPr lang="en-US"/>
                  <a:t>Căn nguyên tố (Primitive Root)</a:t>
                </a:r>
              </a:p>
              <a:p>
                <a:pPr lvl="2"/>
                <a:r>
                  <a:rPr lang="en-US"/>
                  <a:t>Bậc của một phần tử</a:t>
                </a:r>
              </a:p>
              <a:p>
                <a:pPr lvl="3"/>
                <a:r>
                  <a:rPr lang="vi-VN" dirty="0"/>
                  <a:t>ĐN: cho </a:t>
                </a:r>
                <a:r>
                  <a:rPr lang="vi-VN" dirty="0">
                    <a:solidFill>
                      <a:srgbClr val="0000FF"/>
                    </a:solidFill>
                  </a:rPr>
                  <a:t>a</a:t>
                </a:r>
                <a:r>
                  <a:rPr lang="vi-VN" dirty="0"/>
                  <a:t> và </a:t>
                </a:r>
                <a:r>
                  <a:rPr lang="vi-VN" dirty="0">
                    <a:solidFill>
                      <a:srgbClr val="0000FF"/>
                    </a:solidFill>
                  </a:rPr>
                  <a:t>n</a:t>
                </a:r>
                <a:r>
                  <a:rPr lang="vi-VN" dirty="0"/>
                  <a:t> là những số nguyên dương. Nếu tồn tại số nguyên dương nhỏ nhất </a:t>
                </a:r>
                <a:r>
                  <a:rPr lang="vi-VN" dirty="0">
                    <a:solidFill>
                      <a:srgbClr val="0000FF"/>
                    </a:solidFill>
                  </a:rPr>
                  <a:t>h</a:t>
                </a:r>
                <a:r>
                  <a:rPr lang="vi-VN" dirty="0"/>
                  <a:t> sao cho </a:t>
                </a:r>
                <a14:m>
                  <m:oMath xmlns:m="http://schemas.openxmlformats.org/officeDocument/2006/math">
                    <m:sSup>
                      <m:sSupPr>
                        <m:ctrlPr>
                          <a:rPr lang="vi-VN" i="1">
                            <a:solidFill>
                              <a:srgbClr val="0000FF"/>
                            </a:solidFill>
                            <a:latin typeface="Cambria Math"/>
                          </a:rPr>
                        </m:ctrlPr>
                      </m:sSupPr>
                      <m:e>
                        <m:r>
                          <a:rPr lang="vi-VN" i="1">
                            <a:solidFill>
                              <a:srgbClr val="0000FF"/>
                            </a:solidFill>
                            <a:latin typeface="Cambria Math" panose="02040503050406030204" pitchFamily="18" charset="0"/>
                          </a:rPr>
                          <m:t>𝑎</m:t>
                        </m:r>
                      </m:e>
                      <m:sup>
                        <m:r>
                          <a:rPr lang="vi-VN" i="1">
                            <a:solidFill>
                              <a:srgbClr val="0000FF"/>
                            </a:solidFill>
                            <a:latin typeface="Cambria Math" panose="02040503050406030204" pitchFamily="18" charset="0"/>
                          </a:rPr>
                          <m:t>h</m:t>
                        </m:r>
                      </m:sup>
                    </m:sSup>
                    <m:r>
                      <a:rPr lang="vi-VN" i="1">
                        <a:solidFill>
                          <a:srgbClr val="0000FF"/>
                        </a:solidFill>
                        <a:latin typeface="Cambria Math" panose="02040503050406030204" pitchFamily="18" charset="0"/>
                        <a:ea typeface="Cambria Math" panose="02040503050406030204" pitchFamily="18" charset="0"/>
                      </a:rPr>
                      <m:t>≡1 </m:t>
                    </m:r>
                    <m:r>
                      <a:rPr lang="vi-VN" i="1">
                        <a:solidFill>
                          <a:srgbClr val="0000FF"/>
                        </a:solidFill>
                        <a:latin typeface="Cambria Math" panose="02040503050406030204" pitchFamily="18" charset="0"/>
                        <a:ea typeface="Cambria Math" panose="02040503050406030204" pitchFamily="18" charset="0"/>
                      </a:rPr>
                      <m:t>𝑚𝑜𝑑</m:t>
                    </m:r>
                    <m:r>
                      <a:rPr lang="vi-VN" i="1">
                        <a:solidFill>
                          <a:srgbClr val="0000FF"/>
                        </a:solidFill>
                        <a:latin typeface="Cambria Math" panose="02040503050406030204" pitchFamily="18" charset="0"/>
                        <a:ea typeface="Cambria Math" panose="02040503050406030204" pitchFamily="18" charset="0"/>
                      </a:rPr>
                      <m:t> </m:t>
                    </m:r>
                    <m:r>
                      <a:rPr lang="vi-VN" i="1">
                        <a:solidFill>
                          <a:srgbClr val="0000FF"/>
                        </a:solidFill>
                        <a:latin typeface="Cambria Math" panose="02040503050406030204" pitchFamily="18" charset="0"/>
                        <a:ea typeface="Cambria Math" panose="02040503050406030204" pitchFamily="18" charset="0"/>
                      </a:rPr>
                      <m:t>𝑛</m:t>
                    </m:r>
                  </m:oMath>
                </a14:m>
                <a:r>
                  <a:rPr lang="vi-VN" dirty="0">
                    <a:solidFill>
                      <a:srgbClr val="0000FF"/>
                    </a:solidFill>
                  </a:rPr>
                  <a:t> </a:t>
                </a:r>
                <a:r>
                  <a:rPr lang="vi-VN" dirty="0"/>
                  <a:t>thì khi đó </a:t>
                </a:r>
                <a:r>
                  <a:rPr lang="vi-VN" dirty="0">
                    <a:solidFill>
                      <a:srgbClr val="0000FF"/>
                    </a:solidFill>
                  </a:rPr>
                  <a:t>h</a:t>
                </a:r>
                <a:r>
                  <a:rPr lang="vi-VN" dirty="0"/>
                  <a:t> được gọi là bậc của </a:t>
                </a:r>
                <a:r>
                  <a:rPr lang="vi-VN" dirty="0">
                    <a:solidFill>
                      <a:srgbClr val="0000FF"/>
                    </a:solidFill>
                  </a:rPr>
                  <a:t>a</a:t>
                </a:r>
                <a:r>
                  <a:rPr lang="vi-VN" dirty="0"/>
                  <a:t> theo mod </a:t>
                </a:r>
                <a:r>
                  <a:rPr lang="vi-VN" dirty="0">
                    <a:solidFill>
                      <a:srgbClr val="0000FF"/>
                    </a:solidFill>
                  </a:rPr>
                  <a:t>n</a:t>
                </a:r>
              </a:p>
              <a:p>
                <a:pPr lvl="3"/>
                <a:r>
                  <a:rPr lang="en-US"/>
                  <a:t>Ký hiệu bậc </a:t>
                </a:r>
                <a:r>
                  <a:rPr lang="en-US">
                    <a:solidFill>
                      <a:srgbClr val="0033CC"/>
                    </a:solidFill>
                  </a:rPr>
                  <a:t>h</a:t>
                </a:r>
                <a:r>
                  <a:rPr lang="en-US"/>
                  <a:t> của </a:t>
                </a:r>
                <a:r>
                  <a:rPr lang="en-US">
                    <a:solidFill>
                      <a:srgbClr val="0033CC"/>
                    </a:solidFill>
                  </a:rPr>
                  <a:t>a</a:t>
                </a:r>
                <a:r>
                  <a:rPr lang="en-US"/>
                  <a:t> theo mod </a:t>
                </a:r>
                <a:r>
                  <a:rPr lang="en-US">
                    <a:solidFill>
                      <a:srgbClr val="0033CC"/>
                    </a:solidFill>
                  </a:rPr>
                  <a:t>n</a:t>
                </a:r>
                <a:r>
                  <a:rPr lang="en-US"/>
                  <a:t>: </a:t>
                </a:r>
                <a14:m>
                  <m:oMath xmlns:m="http://schemas.openxmlformats.org/officeDocument/2006/math">
                    <m:r>
                      <m:rPr>
                        <m:sty m:val="p"/>
                      </m:rPr>
                      <a:rPr lang="vi-VN" i="0">
                        <a:solidFill>
                          <a:srgbClr val="0000FF"/>
                        </a:solidFill>
                        <a:latin typeface="Cambria Math" panose="02040503050406030204" pitchFamily="18" charset="0"/>
                      </a:rPr>
                      <m:t>h</m:t>
                    </m:r>
                    <m:r>
                      <a:rPr lang="vi-VN" i="0">
                        <a:solidFill>
                          <a:srgbClr val="0000FF"/>
                        </a:solidFill>
                        <a:latin typeface="Cambria Math" panose="02040503050406030204" pitchFamily="18" charset="0"/>
                      </a:rPr>
                      <m:t>=</m:t>
                    </m:r>
                    <m:sSub>
                      <m:sSubPr>
                        <m:ctrlPr>
                          <a:rPr lang="vi-VN" i="1">
                            <a:solidFill>
                              <a:srgbClr val="0000FF"/>
                            </a:solidFill>
                            <a:latin typeface="Cambria Math"/>
                          </a:rPr>
                        </m:ctrlPr>
                      </m:sSubPr>
                      <m:e>
                        <m:r>
                          <m:rPr>
                            <m:sty m:val="p"/>
                          </m:rPr>
                          <a:rPr lang="vi-VN" i="0">
                            <a:solidFill>
                              <a:srgbClr val="0000FF"/>
                            </a:solidFill>
                            <a:latin typeface="Cambria Math" panose="02040503050406030204" pitchFamily="18" charset="0"/>
                          </a:rPr>
                          <m:t>Ord</m:t>
                        </m:r>
                      </m:e>
                      <m:sub>
                        <m:r>
                          <m:rPr>
                            <m:sty m:val="p"/>
                          </m:rPr>
                          <a:rPr lang="vi-VN" i="0">
                            <a:solidFill>
                              <a:srgbClr val="0000FF"/>
                            </a:solidFill>
                            <a:latin typeface="Cambria Math" panose="02040503050406030204" pitchFamily="18" charset="0"/>
                          </a:rPr>
                          <m:t>n</m:t>
                        </m:r>
                      </m:sub>
                    </m:sSub>
                    <m:r>
                      <a:rPr lang="vi-VN" i="0">
                        <a:solidFill>
                          <a:srgbClr val="0000FF"/>
                        </a:solidFill>
                        <a:latin typeface="Cambria Math" panose="02040503050406030204" pitchFamily="18" charset="0"/>
                      </a:rPr>
                      <m:t>(</m:t>
                    </m:r>
                    <m:r>
                      <m:rPr>
                        <m:sty m:val="p"/>
                      </m:rPr>
                      <a:rPr lang="vi-VN" i="0">
                        <a:solidFill>
                          <a:srgbClr val="0000FF"/>
                        </a:solidFill>
                        <a:latin typeface="Cambria Math" panose="02040503050406030204" pitchFamily="18" charset="0"/>
                      </a:rPr>
                      <m:t>a</m:t>
                    </m:r>
                    <m:r>
                      <a:rPr lang="vi-VN" i="0">
                        <a:solidFill>
                          <a:srgbClr val="0000FF"/>
                        </a:solidFill>
                        <a:latin typeface="Cambria Math" panose="02040503050406030204" pitchFamily="18" charset="0"/>
                      </a:rPr>
                      <m:t>)</m:t>
                    </m:r>
                  </m:oMath>
                </a14:m>
                <a:endParaRPr lang="vi-VN" dirty="0">
                  <a:solidFill>
                    <a:srgbClr val="0000FF"/>
                  </a:solidFill>
                </a:endParaRPr>
              </a:p>
              <a:p>
                <a:pPr lvl="4"/>
                <a:r>
                  <a:rPr lang="vi-VN"/>
                  <a:t>Để </a:t>
                </a:r>
                <a:r>
                  <a:rPr lang="en-US"/>
                  <a:t>tồn tại </a:t>
                </a:r>
                <a:r>
                  <a:rPr lang="vi-VN"/>
                  <a:t>bậc </a:t>
                </a:r>
                <a:r>
                  <a:rPr lang="vi-VN" dirty="0">
                    <a:solidFill>
                      <a:srgbClr val="0000FF"/>
                    </a:solidFill>
                  </a:rPr>
                  <a:t>h</a:t>
                </a:r>
                <a:r>
                  <a:rPr lang="vi-VN" dirty="0"/>
                  <a:t> của </a:t>
                </a:r>
                <a:r>
                  <a:rPr lang="vi-VN" dirty="0">
                    <a:solidFill>
                      <a:srgbClr val="0000FF"/>
                    </a:solidFill>
                  </a:rPr>
                  <a:t>a</a:t>
                </a:r>
                <a:r>
                  <a:rPr lang="vi-VN" dirty="0"/>
                  <a:t> theo mod </a:t>
                </a:r>
                <a:r>
                  <a:rPr lang="vi-VN" dirty="0">
                    <a:solidFill>
                      <a:srgbClr val="0000FF"/>
                    </a:solidFill>
                  </a:rPr>
                  <a:t>n</a:t>
                </a:r>
                <a:r>
                  <a:rPr lang="vi-VN" dirty="0"/>
                  <a:t> </a:t>
                </a:r>
                <a:r>
                  <a:rPr lang="vi-VN"/>
                  <a:t>thì </a:t>
                </a:r>
                <a:r>
                  <a:rPr lang="en-US"/>
                  <a:t>gcd</a:t>
                </a:r>
                <a:r>
                  <a:rPr lang="vi-VN"/>
                  <a:t>(a,n</a:t>
                </a:r>
                <a:r>
                  <a:rPr lang="vi-VN" dirty="0"/>
                  <a:t>) = 1</a:t>
                </a:r>
              </a:p>
              <a:p>
                <a:pPr lvl="2"/>
                <a:endParaRPr lang="en-US"/>
              </a:p>
            </p:txBody>
          </p:sp>
        </mc:Choice>
        <mc:Fallback xmlns="">
          <p:sp>
            <p:nvSpPr>
              <p:cNvPr id="3" name="Content Placeholder 2">
                <a:extLst>
                  <a:ext uri="{FF2B5EF4-FFF2-40B4-BE49-F238E27FC236}">
                    <a16:creationId xmlns:a16="http://schemas.microsoft.com/office/drawing/2014/main" id="{78A77FD4-C619-4E68-9CEA-4057EB946685}"/>
                  </a:ext>
                </a:extLst>
              </p:cNvPr>
              <p:cNvSpPr>
                <a:spLocks noGrp="1" noRot="1" noChangeAspect="1" noMove="1" noResize="1" noEditPoints="1" noAdjustHandles="1" noChangeArrowheads="1" noChangeShapeType="1" noTextEdit="1"/>
              </p:cNvSpPr>
              <p:nvPr>
                <p:ph idx="1"/>
              </p:nvPr>
            </p:nvSpPr>
            <p:spPr>
              <a:xfrm>
                <a:off x="381000" y="990600"/>
                <a:ext cx="8305800" cy="5257800"/>
              </a:xfrm>
              <a:blipFill>
                <a:blip r:embed="rId3"/>
                <a:stretch>
                  <a:fillRect l="-1689" t="-1508" r="-734"/>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098CC42D-7188-4E3C-B649-CCCA35A92208}"/>
              </a:ext>
            </a:extLst>
          </p:cNvPr>
          <p:cNvSpPr>
            <a:spLocks noGrp="1"/>
          </p:cNvSpPr>
          <p:nvPr>
            <p:ph type="sldNum" sz="quarter" idx="10"/>
          </p:nvPr>
        </p:nvSpPr>
        <p:spPr/>
        <p:txBody>
          <a:bodyPr/>
          <a:lstStyle/>
          <a:p>
            <a:fld id="{DF78284D-5FDC-4396-97E9-EA2DB91CCBAD}" type="slidenum">
              <a:rPr lang="en-US" altLang="vi-VN" smtClean="0"/>
              <a:pPr/>
              <a:t>49</a:t>
            </a:fld>
            <a:endParaRPr lang="en-US" altLang="vi-VN"/>
          </a:p>
        </p:txBody>
      </p:sp>
    </p:spTree>
    <p:extLst>
      <p:ext uri="{BB962C8B-B14F-4D97-AF65-F5344CB8AC3E}">
        <p14:creationId xmlns:p14="http://schemas.microsoft.com/office/powerpoint/2010/main" val="724900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980175-CA3F-4461-AE5C-EE424CA14C15}"/>
              </a:ext>
            </a:extLst>
          </p:cNvPr>
          <p:cNvSpPr>
            <a:spLocks noGrp="1"/>
          </p:cNvSpPr>
          <p:nvPr>
            <p:ph type="title"/>
          </p:nvPr>
        </p:nvSpPr>
        <p:spPr/>
        <p:txBody>
          <a:bodyPr/>
          <a:lstStyle/>
          <a:p>
            <a:r>
              <a:rPr lang="vi-VN" dirty="0"/>
              <a:t>Thông tin môn học</a:t>
            </a:r>
          </a:p>
        </p:txBody>
      </p:sp>
      <p:sp>
        <p:nvSpPr>
          <p:cNvPr id="3" name="Content Placeholder 2">
            <a:extLst>
              <a:ext uri="{FF2B5EF4-FFF2-40B4-BE49-F238E27FC236}">
                <a16:creationId xmlns="" xmlns:a16="http://schemas.microsoft.com/office/drawing/2014/main" id="{78A77FD4-C619-4E68-9CEA-4057EB946685}"/>
              </a:ext>
            </a:extLst>
          </p:cNvPr>
          <p:cNvSpPr>
            <a:spLocks noGrp="1"/>
          </p:cNvSpPr>
          <p:nvPr>
            <p:ph idx="1"/>
          </p:nvPr>
        </p:nvSpPr>
        <p:spPr>
          <a:xfrm>
            <a:off x="381000" y="990600"/>
            <a:ext cx="8305800" cy="5257800"/>
          </a:xfrm>
        </p:spPr>
        <p:txBody>
          <a:bodyPr/>
          <a:lstStyle/>
          <a:p>
            <a:r>
              <a:rPr lang="vi-VN"/>
              <a:t>Chương </a:t>
            </a:r>
            <a:r>
              <a:rPr lang="en-US"/>
              <a:t>3</a:t>
            </a:r>
            <a:r>
              <a:rPr lang="vi-VN"/>
              <a:t>: </a:t>
            </a:r>
            <a:r>
              <a:rPr lang="en-US"/>
              <a:t>M</a:t>
            </a:r>
            <a:r>
              <a:rPr lang="vi-VN"/>
              <a:t>ật mã khóa công khai</a:t>
            </a:r>
            <a:endParaRPr lang="en-US"/>
          </a:p>
          <a:p>
            <a:pPr lvl="1"/>
            <a:r>
              <a:rPr lang="en-US"/>
              <a:t>Giới thiệu chung</a:t>
            </a:r>
          </a:p>
          <a:p>
            <a:pPr lvl="1"/>
            <a:r>
              <a:rPr lang="en-US">
                <a:solidFill>
                  <a:schemeClr val="bg1">
                    <a:lumMod val="75000"/>
                  </a:schemeClr>
                </a:solidFill>
              </a:rPr>
              <a:t>Hệ mã RSA</a:t>
            </a:r>
          </a:p>
          <a:p>
            <a:pPr lvl="1"/>
            <a:r>
              <a:rPr lang="en-US">
                <a:solidFill>
                  <a:schemeClr val="bg1">
                    <a:lumMod val="75000"/>
                  </a:schemeClr>
                </a:solidFill>
              </a:rPr>
              <a:t>Hệ mã Diffie-Hellman</a:t>
            </a:r>
          </a:p>
          <a:p>
            <a:pPr lvl="1"/>
            <a:r>
              <a:rPr lang="en-US">
                <a:solidFill>
                  <a:schemeClr val="bg1">
                    <a:lumMod val="75000"/>
                  </a:schemeClr>
                </a:solidFill>
              </a:rPr>
              <a:t>Hệ mã ElGamal</a:t>
            </a:r>
          </a:p>
          <a:p>
            <a:pPr lvl="1"/>
            <a:r>
              <a:rPr lang="en-US">
                <a:solidFill>
                  <a:schemeClr val="bg1">
                    <a:lumMod val="75000"/>
                  </a:schemeClr>
                </a:solidFill>
              </a:rPr>
              <a:t>Hệ mã đường cong Ellip (Elliptic Curve)</a:t>
            </a:r>
          </a:p>
          <a:p>
            <a:pPr lvl="1"/>
            <a:endParaRPr lang="en-US"/>
          </a:p>
          <a:p>
            <a:pPr lvl="2"/>
            <a:endParaRPr lang="vi-VN" dirty="0"/>
          </a:p>
        </p:txBody>
      </p:sp>
      <p:sp>
        <p:nvSpPr>
          <p:cNvPr id="4" name="Slide Number Placeholder 3">
            <a:extLst>
              <a:ext uri="{FF2B5EF4-FFF2-40B4-BE49-F238E27FC236}">
                <a16:creationId xmlns="" xmlns:a16="http://schemas.microsoft.com/office/drawing/2014/main" id="{098CC42D-7188-4E3C-B649-CCCA35A92208}"/>
              </a:ext>
            </a:extLst>
          </p:cNvPr>
          <p:cNvSpPr>
            <a:spLocks noGrp="1"/>
          </p:cNvSpPr>
          <p:nvPr>
            <p:ph type="sldNum" sz="quarter" idx="10"/>
          </p:nvPr>
        </p:nvSpPr>
        <p:spPr/>
        <p:txBody>
          <a:bodyPr/>
          <a:lstStyle/>
          <a:p>
            <a:fld id="{DF78284D-5FDC-4396-97E9-EA2DB91CCBAD}" type="slidenum">
              <a:rPr lang="en-US" altLang="vi-VN" smtClean="0"/>
              <a:pPr/>
              <a:t>5</a:t>
            </a:fld>
            <a:endParaRPr lang="en-US" altLang="vi-VN"/>
          </a:p>
        </p:txBody>
      </p:sp>
    </p:spTree>
    <p:extLst>
      <p:ext uri="{BB962C8B-B14F-4D97-AF65-F5344CB8AC3E}">
        <p14:creationId xmlns:p14="http://schemas.microsoft.com/office/powerpoint/2010/main" val="23414010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980175-CA3F-4461-AE5C-EE424CA14C15}"/>
              </a:ext>
            </a:extLst>
          </p:cNvPr>
          <p:cNvSpPr>
            <a:spLocks noGrp="1"/>
          </p:cNvSpPr>
          <p:nvPr>
            <p:ph type="title"/>
          </p:nvPr>
        </p:nvSpPr>
        <p:spPr/>
        <p:txBody>
          <a:bodyPr/>
          <a:lstStyle/>
          <a:p>
            <a:r>
              <a:rPr lang="en-US"/>
              <a:t>Chương 3</a:t>
            </a:r>
            <a:endParaRPr lang="vi-V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78A77FD4-C619-4E68-9CEA-4057EB946685}"/>
                  </a:ext>
                </a:extLst>
              </p:cNvPr>
              <p:cNvSpPr>
                <a:spLocks noGrp="1"/>
              </p:cNvSpPr>
              <p:nvPr>
                <p:ph idx="1"/>
              </p:nvPr>
            </p:nvSpPr>
            <p:spPr>
              <a:xfrm>
                <a:off x="381000" y="990600"/>
                <a:ext cx="8305800" cy="5257800"/>
              </a:xfrm>
            </p:spPr>
            <p:txBody>
              <a:bodyPr/>
              <a:lstStyle/>
              <a:p>
                <a:r>
                  <a:rPr lang="en-US"/>
                  <a:t>Hệ mã Diffie-Hellman</a:t>
                </a:r>
              </a:p>
              <a:p>
                <a:pPr lvl="1"/>
                <a:r>
                  <a:rPr lang="en-US"/>
                  <a:t>Căn nguyên tố (Primitive Root)</a:t>
                </a:r>
              </a:p>
              <a:p>
                <a:pPr lvl="2"/>
                <a:r>
                  <a:rPr lang="en-US"/>
                  <a:t>Căn nguyên tố</a:t>
                </a:r>
              </a:p>
              <a:p>
                <a:pPr lvl="3"/>
                <a:r>
                  <a:rPr lang="vi-VN" dirty="0"/>
                  <a:t>Nếu </a:t>
                </a:r>
                <a:r>
                  <a:rPr lang="vi-VN" dirty="0">
                    <a:solidFill>
                      <a:srgbClr val="0000FF"/>
                    </a:solidFill>
                  </a:rPr>
                  <a:t>h = </a:t>
                </a:r>
                <a14:m>
                  <m:oMath xmlns:m="http://schemas.openxmlformats.org/officeDocument/2006/math">
                    <m:sSub>
                      <m:sSubPr>
                        <m:ctrlPr>
                          <a:rPr lang="vi-VN" i="1">
                            <a:solidFill>
                              <a:srgbClr val="0000FF"/>
                            </a:solidFill>
                            <a:latin typeface="Cambria Math"/>
                          </a:rPr>
                        </m:ctrlPr>
                      </m:sSubPr>
                      <m:e>
                        <m:r>
                          <a:rPr lang="vi-VN" i="1">
                            <a:solidFill>
                              <a:srgbClr val="0000FF"/>
                            </a:solidFill>
                            <a:latin typeface="Cambria Math" panose="02040503050406030204" pitchFamily="18" charset="0"/>
                            <a:ea typeface="Cambria Math" panose="02040503050406030204" pitchFamily="18" charset="0"/>
                          </a:rPr>
                          <m:t>𝜙</m:t>
                        </m:r>
                      </m:e>
                      <m:sub>
                        <m:r>
                          <a:rPr lang="vi-VN" i="1">
                            <a:solidFill>
                              <a:srgbClr val="0000FF"/>
                            </a:solidFill>
                            <a:latin typeface="Cambria Math" panose="02040503050406030204" pitchFamily="18" charset="0"/>
                          </a:rPr>
                          <m:t>𝑛</m:t>
                        </m:r>
                      </m:sub>
                    </m:sSub>
                  </m:oMath>
                </a14:m>
                <a:r>
                  <a:rPr lang="vi-VN" dirty="0"/>
                  <a:t> thì </a:t>
                </a:r>
                <a:r>
                  <a:rPr lang="vi-VN" dirty="0">
                    <a:solidFill>
                      <a:srgbClr val="0000FF"/>
                    </a:solidFill>
                  </a:rPr>
                  <a:t>a</a:t>
                </a:r>
                <a:r>
                  <a:rPr lang="vi-VN" dirty="0"/>
                  <a:t> là căn nguyên tố trong </a:t>
                </a:r>
                <a14:m>
                  <m:oMath xmlns:m="http://schemas.openxmlformats.org/officeDocument/2006/math">
                    <m:sSubSup>
                      <m:sSubSupPr>
                        <m:ctrlPr>
                          <a:rPr lang="vi-VN" i="1">
                            <a:solidFill>
                              <a:srgbClr val="0000FF"/>
                            </a:solidFill>
                            <a:latin typeface="Cambria Math"/>
                          </a:rPr>
                        </m:ctrlPr>
                      </m:sSubSupPr>
                      <m:e>
                        <m:r>
                          <a:rPr lang="vi-VN" i="1">
                            <a:solidFill>
                              <a:srgbClr val="0000FF"/>
                            </a:solidFill>
                            <a:latin typeface="Cambria Math" panose="02040503050406030204" pitchFamily="18" charset="0"/>
                          </a:rPr>
                          <m:t>𝑍</m:t>
                        </m:r>
                      </m:e>
                      <m:sub>
                        <m:r>
                          <a:rPr lang="vi-VN" i="1">
                            <a:solidFill>
                              <a:srgbClr val="0000FF"/>
                            </a:solidFill>
                            <a:latin typeface="Cambria Math" panose="02040503050406030204" pitchFamily="18" charset="0"/>
                          </a:rPr>
                          <m:t>𝑛</m:t>
                        </m:r>
                      </m:sub>
                      <m:sup>
                        <m:r>
                          <a:rPr lang="vi-VN" i="1">
                            <a:solidFill>
                              <a:srgbClr val="0000FF"/>
                            </a:solidFill>
                            <a:latin typeface="Cambria Math" panose="02040503050406030204" pitchFamily="18" charset="0"/>
                          </a:rPr>
                          <m:t>∗</m:t>
                        </m:r>
                      </m:sup>
                    </m:sSubSup>
                  </m:oMath>
                </a14:m>
                <a:r>
                  <a:rPr lang="vi-VN" dirty="0"/>
                  <a:t> theo </a:t>
                </a:r>
                <a:r>
                  <a:rPr lang="vi-VN"/>
                  <a:t>mod </a:t>
                </a:r>
                <a:r>
                  <a:rPr lang="vi-VN">
                    <a:solidFill>
                      <a:srgbClr val="0000FF"/>
                    </a:solidFill>
                  </a:rPr>
                  <a:t>n</a:t>
                </a:r>
                <a:endParaRPr lang="en-US">
                  <a:solidFill>
                    <a:srgbClr val="0000FF"/>
                  </a:solidFill>
                </a:endParaRPr>
              </a:p>
              <a:p>
                <a:pPr lvl="4"/>
                <a:r>
                  <a:rPr lang="vi-VN" dirty="0"/>
                  <a:t>Nhóm nhân </a:t>
                </a:r>
                <a14:m>
                  <m:oMath xmlns:m="http://schemas.openxmlformats.org/officeDocument/2006/math">
                    <m:sSubSup>
                      <m:sSubSupPr>
                        <m:ctrlPr>
                          <a:rPr lang="vi-VN" i="1">
                            <a:solidFill>
                              <a:srgbClr val="0000FF"/>
                            </a:solidFill>
                            <a:latin typeface="Cambria Math"/>
                          </a:rPr>
                        </m:ctrlPr>
                      </m:sSubSupPr>
                      <m:e>
                        <m:r>
                          <a:rPr lang="vi-VN" i="1">
                            <a:solidFill>
                              <a:srgbClr val="0000FF"/>
                            </a:solidFill>
                            <a:latin typeface="Cambria Math" panose="02040503050406030204" pitchFamily="18" charset="0"/>
                          </a:rPr>
                          <m:t>𝑍</m:t>
                        </m:r>
                      </m:e>
                      <m:sub>
                        <m:r>
                          <a:rPr lang="vi-VN" i="1">
                            <a:solidFill>
                              <a:srgbClr val="0000FF"/>
                            </a:solidFill>
                            <a:latin typeface="Cambria Math" panose="02040503050406030204" pitchFamily="18" charset="0"/>
                          </a:rPr>
                          <m:t>𝑛</m:t>
                        </m:r>
                      </m:sub>
                      <m:sup>
                        <m:r>
                          <a:rPr lang="vi-VN" i="1">
                            <a:solidFill>
                              <a:srgbClr val="0000FF"/>
                            </a:solidFill>
                            <a:latin typeface="Cambria Math" panose="02040503050406030204" pitchFamily="18" charset="0"/>
                          </a:rPr>
                          <m:t>∗</m:t>
                        </m:r>
                      </m:sup>
                    </m:sSubSup>
                  </m:oMath>
                </a14:m>
                <a:r>
                  <a:rPr lang="vi-VN" dirty="0"/>
                  <a:t> là tập hợp các số nguyên nhỏ hơn n và nguyên tố cùng nhau với n</a:t>
                </a:r>
              </a:p>
              <a:p>
                <a:pPr lvl="3"/>
                <a:r>
                  <a:rPr lang="vi-VN" dirty="0"/>
                  <a:t>Nếu </a:t>
                </a:r>
                <a:r>
                  <a:rPr lang="vi-VN" dirty="0">
                    <a:solidFill>
                      <a:srgbClr val="0000FF"/>
                    </a:solidFill>
                  </a:rPr>
                  <a:t>n=p</a:t>
                </a:r>
                <a:r>
                  <a:rPr lang="vi-VN" dirty="0"/>
                  <a:t> là số nguyên tố thì trong </a:t>
                </a:r>
                <a14:m>
                  <m:oMath xmlns:m="http://schemas.openxmlformats.org/officeDocument/2006/math">
                    <m:sSubSup>
                      <m:sSubSupPr>
                        <m:ctrlPr>
                          <a:rPr lang="vi-VN" i="1">
                            <a:solidFill>
                              <a:srgbClr val="0000FF"/>
                            </a:solidFill>
                            <a:latin typeface="Cambria Math"/>
                          </a:rPr>
                        </m:ctrlPr>
                      </m:sSubSupPr>
                      <m:e>
                        <m:r>
                          <a:rPr lang="vi-VN" i="1">
                            <a:solidFill>
                              <a:srgbClr val="0000FF"/>
                            </a:solidFill>
                            <a:latin typeface="Cambria Math" panose="02040503050406030204" pitchFamily="18" charset="0"/>
                          </a:rPr>
                          <m:t>𝑍</m:t>
                        </m:r>
                      </m:e>
                      <m:sub>
                        <m:r>
                          <a:rPr lang="vi-VN" i="1">
                            <a:solidFill>
                              <a:srgbClr val="0000FF"/>
                            </a:solidFill>
                            <a:latin typeface="Cambria Math" panose="02040503050406030204" pitchFamily="18" charset="0"/>
                          </a:rPr>
                          <m:t>𝑝</m:t>
                        </m:r>
                      </m:sub>
                      <m:sup>
                        <m:r>
                          <a:rPr lang="vi-VN" i="1">
                            <a:solidFill>
                              <a:srgbClr val="0000FF"/>
                            </a:solidFill>
                            <a:latin typeface="Cambria Math" panose="02040503050406030204" pitchFamily="18" charset="0"/>
                          </a:rPr>
                          <m:t>∗</m:t>
                        </m:r>
                      </m:sup>
                    </m:sSubSup>
                  </m:oMath>
                </a14:m>
                <a:r>
                  <a:rPr lang="vi-VN" dirty="0"/>
                  <a:t> luôn tồn tại căn nguyên </a:t>
                </a:r>
                <a:r>
                  <a:rPr lang="vi-VN"/>
                  <a:t>tố </a:t>
                </a:r>
                <a:r>
                  <a:rPr lang="vi-VN">
                    <a:solidFill>
                      <a:srgbClr val="0000FF"/>
                    </a:solidFill>
                  </a:rPr>
                  <a:t>g</a:t>
                </a:r>
                <a:endParaRPr lang="en-US">
                  <a:solidFill>
                    <a:srgbClr val="0000FF"/>
                  </a:solidFill>
                </a:endParaRPr>
              </a:p>
              <a:p>
                <a:pPr lvl="3"/>
                <a:r>
                  <a:rPr lang="vi-VN"/>
                  <a:t>Nếu</a:t>
                </a:r>
                <a:r>
                  <a:rPr lang="vi-VN" sz="2400">
                    <a:solidFill>
                      <a:prstClr val="black"/>
                    </a:solidFill>
                    <a:cs typeface="+mn-cs"/>
                  </a:rPr>
                  <a:t> </a:t>
                </a:r>
                <a14:m>
                  <m:oMath xmlns:m="http://schemas.openxmlformats.org/officeDocument/2006/math">
                    <m:sSup>
                      <m:sSupPr>
                        <m:ctrlPr>
                          <a:rPr lang="vi-VN" sz="2400" i="1">
                            <a:solidFill>
                              <a:srgbClr val="0000FF"/>
                            </a:solidFill>
                            <a:latin typeface="Cambria Math"/>
                            <a:cs typeface="+mn-cs"/>
                          </a:rPr>
                        </m:ctrlPr>
                      </m:sSupPr>
                      <m:e>
                        <m:r>
                          <m:rPr>
                            <m:sty m:val="p"/>
                          </m:rPr>
                          <a:rPr lang="vi-VN" sz="2400" i="0">
                            <a:solidFill>
                              <a:srgbClr val="0000FF"/>
                            </a:solidFill>
                            <a:latin typeface="Cambria Math" panose="02040503050406030204" pitchFamily="18" charset="0"/>
                            <a:cs typeface="+mn-cs"/>
                          </a:rPr>
                          <m:t>g</m:t>
                        </m:r>
                      </m:e>
                      <m:sup>
                        <m:f>
                          <m:fPr>
                            <m:ctrlPr>
                              <a:rPr lang="vi-VN" sz="2400" i="1">
                                <a:solidFill>
                                  <a:srgbClr val="0000FF"/>
                                </a:solidFill>
                                <a:latin typeface="Cambria Math"/>
                                <a:cs typeface="+mn-cs"/>
                              </a:rPr>
                            </m:ctrlPr>
                          </m:fPr>
                          <m:num>
                            <m:r>
                              <m:rPr>
                                <m:sty m:val="p"/>
                              </m:rPr>
                              <a:rPr lang="vi-VN" sz="2400" i="0">
                                <a:solidFill>
                                  <a:srgbClr val="0000FF"/>
                                </a:solidFill>
                                <a:latin typeface="Cambria Math" panose="02040503050406030204" pitchFamily="18" charset="0"/>
                                <a:cs typeface="+mn-cs"/>
                              </a:rPr>
                              <m:t>p</m:t>
                            </m:r>
                            <m:r>
                              <a:rPr lang="vi-VN" sz="2400" i="0">
                                <a:solidFill>
                                  <a:srgbClr val="0000FF"/>
                                </a:solidFill>
                                <a:latin typeface="Cambria Math" panose="02040503050406030204" pitchFamily="18" charset="0"/>
                                <a:cs typeface="+mn-cs"/>
                              </a:rPr>
                              <m:t>−1</m:t>
                            </m:r>
                          </m:num>
                          <m:den>
                            <m:sSub>
                              <m:sSubPr>
                                <m:ctrlPr>
                                  <a:rPr lang="vi-VN" sz="2400" i="1">
                                    <a:solidFill>
                                      <a:srgbClr val="0000FF"/>
                                    </a:solidFill>
                                    <a:latin typeface="Cambria Math"/>
                                    <a:cs typeface="+mn-cs"/>
                                  </a:rPr>
                                </m:ctrlPr>
                              </m:sSubPr>
                              <m:e>
                                <m:r>
                                  <m:rPr>
                                    <m:sty m:val="p"/>
                                  </m:rPr>
                                  <a:rPr lang="vi-VN" sz="2400" i="0">
                                    <a:solidFill>
                                      <a:srgbClr val="0000FF"/>
                                    </a:solidFill>
                                    <a:latin typeface="Cambria Math" panose="02040503050406030204" pitchFamily="18" charset="0"/>
                                    <a:cs typeface="+mn-cs"/>
                                  </a:rPr>
                                  <m:t>q</m:t>
                                </m:r>
                              </m:e>
                              <m:sub>
                                <m:r>
                                  <m:rPr>
                                    <m:sty m:val="p"/>
                                  </m:rPr>
                                  <a:rPr lang="vi-VN" sz="2400" i="0">
                                    <a:solidFill>
                                      <a:srgbClr val="0000FF"/>
                                    </a:solidFill>
                                    <a:latin typeface="Cambria Math" panose="02040503050406030204" pitchFamily="18" charset="0"/>
                                    <a:cs typeface="+mn-cs"/>
                                  </a:rPr>
                                  <m:t>i</m:t>
                                </m:r>
                              </m:sub>
                            </m:sSub>
                          </m:den>
                        </m:f>
                      </m:sup>
                    </m:sSup>
                    <m:r>
                      <a:rPr lang="vi-VN" sz="2400" i="0">
                        <a:solidFill>
                          <a:srgbClr val="0000FF"/>
                        </a:solidFill>
                        <a:latin typeface="Cambria Math" panose="02040503050406030204" pitchFamily="18" charset="0"/>
                        <a:ea typeface="Cambria Math" panose="02040503050406030204" pitchFamily="18" charset="0"/>
                        <a:cs typeface="+mn-cs"/>
                      </a:rPr>
                      <m:t>≢1 </m:t>
                    </m:r>
                    <m:r>
                      <m:rPr>
                        <m:sty m:val="p"/>
                      </m:rPr>
                      <a:rPr lang="vi-VN" sz="2400" i="0">
                        <a:solidFill>
                          <a:srgbClr val="0000FF"/>
                        </a:solidFill>
                        <a:latin typeface="Cambria Math" panose="02040503050406030204" pitchFamily="18" charset="0"/>
                        <a:ea typeface="Cambria Math" panose="02040503050406030204" pitchFamily="18" charset="0"/>
                        <a:cs typeface="+mn-cs"/>
                      </a:rPr>
                      <m:t>mod</m:t>
                    </m:r>
                    <m:r>
                      <a:rPr lang="vi-VN" sz="2400" i="0">
                        <a:solidFill>
                          <a:srgbClr val="0000FF"/>
                        </a:solidFill>
                        <a:latin typeface="Cambria Math" panose="02040503050406030204" pitchFamily="18" charset="0"/>
                        <a:ea typeface="Cambria Math" panose="02040503050406030204" pitchFamily="18" charset="0"/>
                        <a:cs typeface="+mn-cs"/>
                      </a:rPr>
                      <m:t> </m:t>
                    </m:r>
                    <m:r>
                      <m:rPr>
                        <m:sty m:val="p"/>
                      </m:rPr>
                      <a:rPr lang="vi-VN" sz="2400" i="0">
                        <a:solidFill>
                          <a:srgbClr val="0000FF"/>
                        </a:solidFill>
                        <a:latin typeface="Cambria Math" panose="02040503050406030204" pitchFamily="18" charset="0"/>
                        <a:ea typeface="Cambria Math" panose="02040503050406030204" pitchFamily="18" charset="0"/>
                        <a:cs typeface="+mn-cs"/>
                      </a:rPr>
                      <m:t>p</m:t>
                    </m:r>
                    <m:r>
                      <a:rPr lang="vi-VN" sz="2400" i="0">
                        <a:solidFill>
                          <a:srgbClr val="0000FF"/>
                        </a:solidFill>
                        <a:latin typeface="Cambria Math" panose="02040503050406030204" pitchFamily="18" charset="0"/>
                        <a:ea typeface="Cambria Math" panose="02040503050406030204" pitchFamily="18" charset="0"/>
                        <a:cs typeface="+mn-cs"/>
                      </a:rPr>
                      <m:t> </m:t>
                    </m:r>
                    <m:r>
                      <a:rPr lang="vi-VN" sz="2400" i="1" smtClean="0">
                        <a:solidFill>
                          <a:schemeClr val="tx1"/>
                        </a:solidFill>
                        <a:latin typeface="Cambria Math" panose="02040503050406030204" pitchFamily="18" charset="0"/>
                        <a:ea typeface="Cambria Math" panose="02040503050406030204" pitchFamily="18" charset="0"/>
                        <a:cs typeface="+mn-cs"/>
                      </a:rPr>
                      <m:t>∀</m:t>
                    </m:r>
                    <m:r>
                      <a:rPr lang="vi-VN" sz="2400" i="1">
                        <a:solidFill>
                          <a:srgbClr val="0000FF"/>
                        </a:solidFill>
                        <a:latin typeface="Cambria Math" panose="02040503050406030204" pitchFamily="18" charset="0"/>
                        <a:ea typeface="Cambria Math" panose="02040503050406030204" pitchFamily="18" charset="0"/>
                        <a:cs typeface="+mn-cs"/>
                      </a:rPr>
                      <m:t> </m:t>
                    </m:r>
                    <m:r>
                      <a:rPr lang="vi-VN" sz="2400" i="1">
                        <a:solidFill>
                          <a:prstClr val="black"/>
                        </a:solidFill>
                        <a:latin typeface="Cambria Math" panose="02040503050406030204" pitchFamily="18" charset="0"/>
                        <a:ea typeface="Cambria Math" panose="02040503050406030204" pitchFamily="18" charset="0"/>
                        <a:cs typeface="+mn-cs"/>
                      </a:rPr>
                      <m:t>𝑖</m:t>
                    </m:r>
                    <m:r>
                      <a:rPr lang="vi-VN" sz="2400" i="1">
                        <a:solidFill>
                          <a:prstClr val="black"/>
                        </a:solidFill>
                        <a:latin typeface="Cambria Math" panose="02040503050406030204" pitchFamily="18" charset="0"/>
                        <a:ea typeface="Cambria Math" panose="02040503050406030204" pitchFamily="18" charset="0"/>
                        <a:cs typeface="+mn-cs"/>
                      </a:rPr>
                      <m:t>=1,2,..,</m:t>
                    </m:r>
                    <m:r>
                      <a:rPr lang="vi-VN" sz="2400" i="1">
                        <a:solidFill>
                          <a:prstClr val="black"/>
                        </a:solidFill>
                        <a:latin typeface="Cambria Math" panose="02040503050406030204" pitchFamily="18" charset="0"/>
                        <a:ea typeface="Cambria Math" panose="02040503050406030204" pitchFamily="18" charset="0"/>
                        <a:cs typeface="+mn-cs"/>
                      </a:rPr>
                      <m:t>𝑘</m:t>
                    </m:r>
                  </m:oMath>
                </a14:m>
                <a:r>
                  <a:rPr lang="vi-VN" sz="2400" dirty="0">
                    <a:solidFill>
                      <a:prstClr val="black"/>
                    </a:solidFill>
                    <a:cs typeface="+mn-cs"/>
                  </a:rPr>
                  <a:t> thì </a:t>
                </a:r>
                <a:r>
                  <a:rPr lang="vi-VN" sz="2400" dirty="0">
                    <a:solidFill>
                      <a:srgbClr val="0000FF"/>
                    </a:solidFill>
                    <a:cs typeface="+mn-cs"/>
                  </a:rPr>
                  <a:t>g</a:t>
                </a:r>
                <a:r>
                  <a:rPr lang="vi-VN" sz="2400" dirty="0">
                    <a:solidFill>
                      <a:prstClr val="black"/>
                    </a:solidFill>
                    <a:cs typeface="+mn-cs"/>
                  </a:rPr>
                  <a:t> là căn nguyên </a:t>
                </a:r>
                <a:r>
                  <a:rPr lang="vi-VN" sz="2400">
                    <a:solidFill>
                      <a:prstClr val="black"/>
                    </a:solidFill>
                    <a:cs typeface="+mn-cs"/>
                  </a:rPr>
                  <a:t>tố.</a:t>
                </a:r>
                <a:endParaRPr lang="en-US" sz="2400">
                  <a:solidFill>
                    <a:prstClr val="black"/>
                  </a:solidFill>
                  <a:cs typeface="+mn-cs"/>
                </a:endParaRPr>
              </a:p>
              <a:p>
                <a:pPr marL="1828800" lvl="4" indent="0">
                  <a:buNone/>
                </a:pPr>
                <a14:m>
                  <m:oMathPara xmlns:m="http://schemas.openxmlformats.org/officeDocument/2006/math">
                    <m:oMathParaPr>
                      <m:jc m:val="centerGroup"/>
                    </m:oMathParaPr>
                    <m:oMath xmlns:m="http://schemas.openxmlformats.org/officeDocument/2006/math">
                      <m:sSub>
                        <m:sSubPr>
                          <m:ctrlPr>
                            <a:rPr lang="vi-VN" sz="2400" i="1">
                              <a:solidFill>
                                <a:srgbClr val="0000FF"/>
                              </a:solidFill>
                              <a:latin typeface="Cambria Math"/>
                              <a:cs typeface="+mn-cs"/>
                            </a:rPr>
                          </m:ctrlPr>
                        </m:sSubPr>
                        <m:e>
                          <m:r>
                            <m:rPr>
                              <m:sty m:val="p"/>
                            </m:rPr>
                            <a:rPr lang="vi-VN" sz="2400" i="0">
                              <a:solidFill>
                                <a:srgbClr val="0000FF"/>
                              </a:solidFill>
                              <a:latin typeface="Cambria Math" panose="02040503050406030204" pitchFamily="18" charset="0"/>
                              <a:ea typeface="Cambria Math" panose="02040503050406030204" pitchFamily="18" charset="0"/>
                              <a:cs typeface="+mn-cs"/>
                            </a:rPr>
                            <m:t>ϕ</m:t>
                          </m:r>
                        </m:e>
                        <m:sub>
                          <m:r>
                            <m:rPr>
                              <m:sty m:val="p"/>
                            </m:rPr>
                            <a:rPr lang="vi-VN" sz="2400" i="0">
                              <a:solidFill>
                                <a:srgbClr val="0000FF"/>
                              </a:solidFill>
                              <a:latin typeface="Cambria Math" panose="02040503050406030204" pitchFamily="18" charset="0"/>
                              <a:cs typeface="+mn-cs"/>
                            </a:rPr>
                            <m:t>n</m:t>
                          </m:r>
                        </m:sub>
                      </m:sSub>
                      <m:r>
                        <a:rPr lang="vi-VN" sz="2400" i="0">
                          <a:solidFill>
                            <a:srgbClr val="0000FF"/>
                          </a:solidFill>
                          <a:latin typeface="Cambria Math" panose="02040503050406030204" pitchFamily="18" charset="0"/>
                          <a:cs typeface="+mn-cs"/>
                        </a:rPr>
                        <m:t>=</m:t>
                      </m:r>
                      <m:r>
                        <m:rPr>
                          <m:sty m:val="p"/>
                        </m:rPr>
                        <a:rPr lang="vi-VN" sz="2400" i="0">
                          <a:solidFill>
                            <a:srgbClr val="0000FF"/>
                          </a:solidFill>
                          <a:latin typeface="Cambria Math" panose="02040503050406030204" pitchFamily="18" charset="0"/>
                          <a:cs typeface="+mn-cs"/>
                        </a:rPr>
                        <m:t>p</m:t>
                      </m:r>
                      <m:r>
                        <a:rPr lang="vi-VN" sz="2400" i="0">
                          <a:solidFill>
                            <a:srgbClr val="0000FF"/>
                          </a:solidFill>
                          <a:latin typeface="Cambria Math" panose="02040503050406030204" pitchFamily="18" charset="0"/>
                          <a:cs typeface="+mn-cs"/>
                        </a:rPr>
                        <m:t>−1=</m:t>
                      </m:r>
                      <m:sSub>
                        <m:sSubPr>
                          <m:ctrlPr>
                            <a:rPr lang="vi-VN" sz="2400" i="1">
                              <a:solidFill>
                                <a:srgbClr val="0000FF"/>
                              </a:solidFill>
                              <a:latin typeface="Cambria Math"/>
                              <a:cs typeface="+mn-cs"/>
                            </a:rPr>
                          </m:ctrlPr>
                        </m:sSubPr>
                        <m:e>
                          <m:r>
                            <m:rPr>
                              <m:sty m:val="p"/>
                            </m:rPr>
                            <a:rPr lang="vi-VN" sz="2400" i="0">
                              <a:solidFill>
                                <a:srgbClr val="0000FF"/>
                              </a:solidFill>
                              <a:latin typeface="Cambria Math" panose="02040503050406030204" pitchFamily="18" charset="0"/>
                              <a:cs typeface="+mn-cs"/>
                            </a:rPr>
                            <m:t>q</m:t>
                          </m:r>
                        </m:e>
                        <m:sub>
                          <m:r>
                            <a:rPr lang="vi-VN" sz="2400" i="0">
                              <a:solidFill>
                                <a:srgbClr val="0000FF"/>
                              </a:solidFill>
                              <a:latin typeface="Cambria Math" panose="02040503050406030204" pitchFamily="18" charset="0"/>
                              <a:cs typeface="+mn-cs"/>
                            </a:rPr>
                            <m:t>1</m:t>
                          </m:r>
                        </m:sub>
                      </m:sSub>
                      <m:sSub>
                        <m:sSubPr>
                          <m:ctrlPr>
                            <a:rPr lang="vi-VN" sz="2400" i="1">
                              <a:solidFill>
                                <a:srgbClr val="0000FF"/>
                              </a:solidFill>
                              <a:latin typeface="Cambria Math"/>
                              <a:cs typeface="+mn-cs"/>
                            </a:rPr>
                          </m:ctrlPr>
                        </m:sSubPr>
                        <m:e>
                          <m:r>
                            <m:rPr>
                              <m:sty m:val="p"/>
                            </m:rPr>
                            <a:rPr lang="vi-VN" sz="2400" i="0">
                              <a:solidFill>
                                <a:srgbClr val="0000FF"/>
                              </a:solidFill>
                              <a:latin typeface="Cambria Math" panose="02040503050406030204" pitchFamily="18" charset="0"/>
                              <a:cs typeface="+mn-cs"/>
                            </a:rPr>
                            <m:t>q</m:t>
                          </m:r>
                        </m:e>
                        <m:sub>
                          <m:r>
                            <a:rPr lang="vi-VN" sz="2400" i="0">
                              <a:solidFill>
                                <a:srgbClr val="0000FF"/>
                              </a:solidFill>
                              <a:latin typeface="Cambria Math" panose="02040503050406030204" pitchFamily="18" charset="0"/>
                              <a:cs typeface="+mn-cs"/>
                            </a:rPr>
                            <m:t>2</m:t>
                          </m:r>
                        </m:sub>
                      </m:sSub>
                      <m:r>
                        <a:rPr lang="vi-VN" sz="2400" i="0">
                          <a:solidFill>
                            <a:srgbClr val="0000FF"/>
                          </a:solidFill>
                          <a:latin typeface="Cambria Math" panose="02040503050406030204" pitchFamily="18" charset="0"/>
                          <a:cs typeface="+mn-cs"/>
                        </a:rPr>
                        <m:t>..</m:t>
                      </m:r>
                      <m:sSub>
                        <m:sSubPr>
                          <m:ctrlPr>
                            <a:rPr lang="vi-VN" sz="2400" i="1">
                              <a:solidFill>
                                <a:srgbClr val="0000FF"/>
                              </a:solidFill>
                              <a:latin typeface="Cambria Math"/>
                              <a:cs typeface="+mn-cs"/>
                            </a:rPr>
                          </m:ctrlPr>
                        </m:sSubPr>
                        <m:e>
                          <m:r>
                            <m:rPr>
                              <m:sty m:val="p"/>
                            </m:rPr>
                            <a:rPr lang="vi-VN" sz="2400" i="0">
                              <a:solidFill>
                                <a:srgbClr val="0000FF"/>
                              </a:solidFill>
                              <a:latin typeface="Cambria Math" panose="02040503050406030204" pitchFamily="18" charset="0"/>
                              <a:cs typeface="+mn-cs"/>
                            </a:rPr>
                            <m:t>q</m:t>
                          </m:r>
                        </m:e>
                        <m:sub>
                          <m:r>
                            <m:rPr>
                              <m:sty m:val="p"/>
                            </m:rPr>
                            <a:rPr lang="vi-VN" sz="2400" i="0">
                              <a:solidFill>
                                <a:srgbClr val="0000FF"/>
                              </a:solidFill>
                              <a:latin typeface="Cambria Math" panose="02040503050406030204" pitchFamily="18" charset="0"/>
                              <a:cs typeface="+mn-cs"/>
                            </a:rPr>
                            <m:t>k</m:t>
                          </m:r>
                        </m:sub>
                      </m:sSub>
                    </m:oMath>
                  </m:oMathPara>
                </a14:m>
                <a:endParaRPr lang="en-US" sz="2400"/>
              </a:p>
              <a:p>
                <a:pPr lvl="2"/>
                <a:endParaRPr lang="en-US"/>
              </a:p>
            </p:txBody>
          </p:sp>
        </mc:Choice>
        <mc:Fallback xmlns="">
          <p:sp>
            <p:nvSpPr>
              <p:cNvPr id="3" name="Content Placeholder 2">
                <a:extLst>
                  <a:ext uri="{FF2B5EF4-FFF2-40B4-BE49-F238E27FC236}">
                    <a16:creationId xmlns:a16="http://schemas.microsoft.com/office/drawing/2014/main" id="{78A77FD4-C619-4E68-9CEA-4057EB946685}"/>
                  </a:ext>
                </a:extLst>
              </p:cNvPr>
              <p:cNvSpPr>
                <a:spLocks noGrp="1" noRot="1" noChangeAspect="1" noMove="1" noResize="1" noEditPoints="1" noAdjustHandles="1" noChangeArrowheads="1" noChangeShapeType="1" noTextEdit="1"/>
              </p:cNvSpPr>
              <p:nvPr>
                <p:ph idx="1"/>
              </p:nvPr>
            </p:nvSpPr>
            <p:spPr>
              <a:xfrm>
                <a:off x="381000" y="990600"/>
                <a:ext cx="8305800" cy="5257800"/>
              </a:xfrm>
              <a:blipFill>
                <a:blip r:embed="rId3"/>
                <a:stretch>
                  <a:fillRect l="-1689" t="-1508" r="-1101"/>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098CC42D-7188-4E3C-B649-CCCA35A92208}"/>
              </a:ext>
            </a:extLst>
          </p:cNvPr>
          <p:cNvSpPr>
            <a:spLocks noGrp="1"/>
          </p:cNvSpPr>
          <p:nvPr>
            <p:ph type="sldNum" sz="quarter" idx="10"/>
          </p:nvPr>
        </p:nvSpPr>
        <p:spPr/>
        <p:txBody>
          <a:bodyPr/>
          <a:lstStyle/>
          <a:p>
            <a:fld id="{DF78284D-5FDC-4396-97E9-EA2DB91CCBAD}" type="slidenum">
              <a:rPr lang="en-US" altLang="vi-VN" smtClean="0"/>
              <a:pPr/>
              <a:t>50</a:t>
            </a:fld>
            <a:endParaRPr lang="en-US" altLang="vi-VN"/>
          </a:p>
        </p:txBody>
      </p:sp>
    </p:spTree>
    <p:extLst>
      <p:ext uri="{BB962C8B-B14F-4D97-AF65-F5344CB8AC3E}">
        <p14:creationId xmlns:p14="http://schemas.microsoft.com/office/powerpoint/2010/main" val="39912584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382000" cy="5257800"/>
              </a:xfrm>
            </p:spPr>
            <p:txBody>
              <a:bodyPr/>
              <a:lstStyle/>
              <a:p>
                <a:r>
                  <a:rPr lang="en-US"/>
                  <a:t>Hệ mã Diffie-Hellman</a:t>
                </a:r>
              </a:p>
              <a:p>
                <a:pPr lvl="1"/>
                <a:r>
                  <a:rPr lang="en-US"/>
                  <a:t>Căn nguyên tố</a:t>
                </a:r>
              </a:p>
              <a:p>
                <a:pPr lvl="2"/>
                <a:r>
                  <a:rPr lang="en-US"/>
                  <a:t>Ví dụ: </a:t>
                </a:r>
                <a14:m>
                  <m:oMath xmlns:m="http://schemas.openxmlformats.org/officeDocument/2006/math">
                    <m:sSubSup>
                      <m:sSubSupPr>
                        <m:ctrlPr>
                          <a:rPr lang="vi-VN" i="1">
                            <a:solidFill>
                              <a:srgbClr val="0000FF"/>
                            </a:solidFill>
                            <a:latin typeface="Cambria Math"/>
                          </a:rPr>
                        </m:ctrlPr>
                      </m:sSubSupPr>
                      <m:e>
                        <m:r>
                          <a:rPr lang="vi-VN" i="1">
                            <a:solidFill>
                              <a:srgbClr val="0000FF"/>
                            </a:solidFill>
                            <a:latin typeface="Cambria Math" panose="02040503050406030204" pitchFamily="18" charset="0"/>
                          </a:rPr>
                          <m:t>𝑍</m:t>
                        </m:r>
                      </m:e>
                      <m:sub>
                        <m:r>
                          <a:rPr lang="vi-VN" i="1">
                            <a:solidFill>
                              <a:srgbClr val="0000FF"/>
                            </a:solidFill>
                            <a:latin typeface="Cambria Math" panose="02040503050406030204" pitchFamily="18" charset="0"/>
                          </a:rPr>
                          <m:t>7</m:t>
                        </m:r>
                      </m:sub>
                      <m:sup>
                        <m:r>
                          <a:rPr lang="vi-VN" i="1">
                            <a:solidFill>
                              <a:srgbClr val="0000FF"/>
                            </a:solidFill>
                            <a:latin typeface="Cambria Math" panose="02040503050406030204" pitchFamily="18" charset="0"/>
                          </a:rPr>
                          <m:t>∗</m:t>
                        </m:r>
                      </m:sup>
                    </m:sSubSup>
                    <m:r>
                      <a:rPr lang="vi-VN" i="1">
                        <a:solidFill>
                          <a:srgbClr val="0000FF"/>
                        </a:solidFill>
                        <a:latin typeface="Cambria Math" panose="02040503050406030204" pitchFamily="18" charset="0"/>
                      </a:rPr>
                      <m:t>=</m:t>
                    </m:r>
                    <m:d>
                      <m:dPr>
                        <m:begChr m:val="{"/>
                        <m:endChr m:val="}"/>
                        <m:ctrlPr>
                          <a:rPr lang="vi-VN" i="1">
                            <a:solidFill>
                              <a:srgbClr val="0000FF"/>
                            </a:solidFill>
                            <a:latin typeface="Cambria Math"/>
                          </a:rPr>
                        </m:ctrlPr>
                      </m:dPr>
                      <m:e>
                        <m:r>
                          <a:rPr lang="vi-VN" i="1">
                            <a:solidFill>
                              <a:srgbClr val="0000FF"/>
                            </a:solidFill>
                            <a:latin typeface="Cambria Math" panose="02040503050406030204" pitchFamily="18" charset="0"/>
                          </a:rPr>
                          <m:t>1, 2, 3, 4, 5, 6</m:t>
                        </m:r>
                      </m:e>
                    </m:d>
                  </m:oMath>
                </a14:m>
                <a:r>
                  <a:rPr lang="en-US"/>
                  <a:t> </a:t>
                </a:r>
                <a:r>
                  <a:rPr lang="en-US">
                    <a:sym typeface="Wingdings" panose="05000000000000000000" pitchFamily="2" charset="2"/>
                  </a:rPr>
                  <a:t> n=p=7 là số nguyên tố =&gt; trong </a:t>
                </a:r>
                <a14:m>
                  <m:oMath xmlns:m="http://schemas.openxmlformats.org/officeDocument/2006/math">
                    <m:sSubSup>
                      <m:sSubSupPr>
                        <m:ctrlPr>
                          <a:rPr lang="vi-VN" i="1">
                            <a:solidFill>
                              <a:srgbClr val="0000FF"/>
                            </a:solidFill>
                            <a:latin typeface="Cambria Math"/>
                          </a:rPr>
                        </m:ctrlPr>
                      </m:sSubSupPr>
                      <m:e>
                        <m:r>
                          <a:rPr lang="vi-VN" i="1">
                            <a:solidFill>
                              <a:srgbClr val="0000FF"/>
                            </a:solidFill>
                            <a:latin typeface="Cambria Math" panose="02040503050406030204" pitchFamily="18" charset="0"/>
                          </a:rPr>
                          <m:t>𝑍</m:t>
                        </m:r>
                      </m:e>
                      <m:sub>
                        <m:r>
                          <a:rPr lang="vi-VN" i="1">
                            <a:solidFill>
                              <a:srgbClr val="0000FF"/>
                            </a:solidFill>
                            <a:latin typeface="Cambria Math" panose="02040503050406030204" pitchFamily="18" charset="0"/>
                          </a:rPr>
                          <m:t>7</m:t>
                        </m:r>
                      </m:sub>
                      <m:sup>
                        <m:r>
                          <a:rPr lang="vi-VN" i="1">
                            <a:solidFill>
                              <a:srgbClr val="0000FF"/>
                            </a:solidFill>
                            <a:latin typeface="Cambria Math" panose="02040503050406030204" pitchFamily="18" charset="0"/>
                          </a:rPr>
                          <m:t>∗</m:t>
                        </m:r>
                      </m:sup>
                    </m:sSubSup>
                  </m:oMath>
                </a14:m>
                <a:r>
                  <a:rPr lang="en-US"/>
                  <a:t> luôn tồn tại căn nguyên tố </a:t>
                </a:r>
                <a:r>
                  <a:rPr lang="vi-VN">
                    <a:solidFill>
                      <a:srgbClr val="0000FF"/>
                    </a:solidFill>
                  </a:rPr>
                  <a:t>g</a:t>
                </a:r>
                <a:endParaRPr lang="en-US">
                  <a:solidFill>
                    <a:srgbClr val="0000FF"/>
                  </a:solidFill>
                </a:endParaRPr>
              </a:p>
              <a:p>
                <a:pPr lvl="3"/>
                <a14:m>
                  <m:oMath xmlns:m="http://schemas.openxmlformats.org/officeDocument/2006/math">
                    <m:sSub>
                      <m:sSubPr>
                        <m:ctrlPr>
                          <a:rPr lang="vi-VN" i="1">
                            <a:latin typeface="Cambria Math"/>
                          </a:rPr>
                        </m:ctrlPr>
                      </m:sSubPr>
                      <m:e>
                        <m:r>
                          <a:rPr lang="vi-VN" i="1">
                            <a:latin typeface="Cambria Math" panose="02040503050406030204" pitchFamily="18" charset="0"/>
                            <a:ea typeface="Cambria Math" panose="02040503050406030204" pitchFamily="18" charset="0"/>
                          </a:rPr>
                          <m:t>𝜙</m:t>
                        </m:r>
                      </m:e>
                      <m:sub>
                        <m:r>
                          <a:rPr lang="vi-VN" i="1">
                            <a:latin typeface="Cambria Math" panose="02040503050406030204" pitchFamily="18" charset="0"/>
                            <a:ea typeface="Cambria Math" panose="02040503050406030204" pitchFamily="18" charset="0"/>
                          </a:rPr>
                          <m:t>7</m:t>
                        </m:r>
                      </m:sub>
                    </m:sSub>
                    <m:r>
                      <a:rPr lang="vi-VN" i="1">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−1=7−1=6=2∗3</m:t>
                    </m:r>
                  </m:oMath>
                </a14:m>
                <a:r>
                  <a:rPr lang="en-US" dirty="0"/>
                  <a:t> </a:t>
                </a:r>
                <a:r>
                  <a:rPr lang="en-US"/>
                  <a:t>= </a:t>
                </a:r>
                <a14:m>
                  <m:oMath xmlns:m="http://schemas.openxmlformats.org/officeDocument/2006/math">
                    <m:sSub>
                      <m:sSubPr>
                        <m:ctrlPr>
                          <a:rPr lang="en-US" i="1" smtClean="0">
                            <a:latin typeface="Cambria Math"/>
                          </a:rPr>
                        </m:ctrlPr>
                      </m:sSubPr>
                      <m:e>
                        <m:r>
                          <m:rPr>
                            <m:sty m:val="p"/>
                          </m:rPr>
                          <a:rPr lang="en-US" b="0" i="0" smtClean="0">
                            <a:latin typeface="Cambria Math" panose="02040503050406030204" pitchFamily="18" charset="0"/>
                          </a:rPr>
                          <m:t>q</m:t>
                        </m:r>
                      </m:e>
                      <m:sub>
                        <m:r>
                          <a:rPr lang="en-US" b="0" i="0" smtClean="0">
                            <a:latin typeface="Cambria Math" panose="02040503050406030204" pitchFamily="18" charset="0"/>
                          </a:rPr>
                          <m:t>1</m:t>
                        </m:r>
                      </m:sub>
                    </m:sSub>
                  </m:oMath>
                </a14:m>
                <a:r>
                  <a:rPr lang="en-US"/>
                  <a:t>*</a:t>
                </a:r>
                <a14:m>
                  <m:oMath xmlns:m="http://schemas.openxmlformats.org/officeDocument/2006/math">
                    <m:sSub>
                      <m:sSubPr>
                        <m:ctrlPr>
                          <a:rPr lang="en-US" i="1">
                            <a:latin typeface="Cambria Math"/>
                          </a:rPr>
                        </m:ctrlPr>
                      </m:sSubPr>
                      <m:e>
                        <m:r>
                          <m:rPr>
                            <m:sty m:val="p"/>
                          </m:rPr>
                          <a:rPr lang="en-US">
                            <a:latin typeface="Cambria Math" panose="02040503050406030204" pitchFamily="18" charset="0"/>
                          </a:rPr>
                          <m:t>q</m:t>
                        </m:r>
                      </m:e>
                      <m:sub>
                        <m:r>
                          <a:rPr lang="en-US" b="0" i="0" smtClean="0">
                            <a:latin typeface="Cambria Math" panose="02040503050406030204" pitchFamily="18" charset="0"/>
                          </a:rPr>
                          <m:t>2</m:t>
                        </m:r>
                      </m:sub>
                    </m:sSub>
                  </m:oMath>
                </a14:m>
                <a:endParaRPr lang="en-US" dirty="0"/>
              </a:p>
              <a:p>
                <a:pPr marL="1371600" lvl="3" indent="0">
                  <a:buNone/>
                </a:pPr>
                <a:r>
                  <a:rPr lang="en-US"/>
                  <a:t>=&gt; </a:t>
                </a:r>
                <a14:m>
                  <m:oMath xmlns:m="http://schemas.openxmlformats.org/officeDocument/2006/math">
                    <m:f>
                      <m:fPr>
                        <m:ctrlPr>
                          <a:rPr lang="vi-VN" i="1">
                            <a:latin typeface="Cambria Math"/>
                          </a:rPr>
                        </m:ctrlPr>
                      </m:fPr>
                      <m:num>
                        <m:r>
                          <a:rPr lang="vi-VN" i="1">
                            <a:latin typeface="Cambria Math" panose="02040503050406030204" pitchFamily="18" charset="0"/>
                          </a:rPr>
                          <m:t>𝑝</m:t>
                        </m:r>
                        <m:r>
                          <a:rPr lang="vi-VN" i="1">
                            <a:latin typeface="Cambria Math" panose="02040503050406030204" pitchFamily="18" charset="0"/>
                          </a:rPr>
                          <m:t>−1</m:t>
                        </m:r>
                      </m:num>
                      <m:den>
                        <m:sSub>
                          <m:sSubPr>
                            <m:ctrlPr>
                              <a:rPr lang="vi-VN" i="1">
                                <a:latin typeface="Cambria Math"/>
                              </a:rPr>
                            </m:ctrlPr>
                          </m:sSubPr>
                          <m:e>
                            <m:r>
                              <a:rPr lang="vi-VN" i="1">
                                <a:latin typeface="Cambria Math" panose="02040503050406030204" pitchFamily="18" charset="0"/>
                              </a:rPr>
                              <m:t>𝑞</m:t>
                            </m:r>
                          </m:e>
                          <m:sub>
                            <m:r>
                              <a:rPr lang="vi-VN" i="1">
                                <a:latin typeface="Cambria Math" panose="02040503050406030204" pitchFamily="18" charset="0"/>
                              </a:rPr>
                              <m:t>1</m:t>
                            </m:r>
                          </m:sub>
                        </m:sSub>
                      </m:den>
                    </m:f>
                    <m:r>
                      <a:rPr lang="vi-VN" i="1">
                        <a:latin typeface="Cambria Math" panose="02040503050406030204" pitchFamily="18" charset="0"/>
                      </a:rPr>
                      <m:t>=</m:t>
                    </m:r>
                    <m:f>
                      <m:fPr>
                        <m:ctrlPr>
                          <a:rPr lang="vi-VN" i="1">
                            <a:latin typeface="Cambria Math"/>
                          </a:rPr>
                        </m:ctrlPr>
                      </m:fPr>
                      <m:num>
                        <m:r>
                          <a:rPr lang="vi-VN" i="1">
                            <a:latin typeface="Cambria Math" panose="02040503050406030204" pitchFamily="18" charset="0"/>
                          </a:rPr>
                          <m:t>6</m:t>
                        </m:r>
                      </m:num>
                      <m:den>
                        <m:r>
                          <a:rPr lang="vi-VN" i="1">
                            <a:latin typeface="Cambria Math" panose="02040503050406030204" pitchFamily="18" charset="0"/>
                          </a:rPr>
                          <m:t>2</m:t>
                        </m:r>
                      </m:den>
                    </m:f>
                    <m:r>
                      <a:rPr lang="vi-VN" i="1">
                        <a:latin typeface="Cambria Math" panose="02040503050406030204" pitchFamily="18" charset="0"/>
                      </a:rPr>
                      <m:t>=3</m:t>
                    </m:r>
                  </m:oMath>
                </a14:m>
                <a:r>
                  <a:rPr lang="vi-VN" dirty="0">
                    <a:latin typeface="Cambria" panose="02040503050406030204" pitchFamily="18" charset="0"/>
                    <a:ea typeface="Cambria" panose="02040503050406030204" pitchFamily="18" charset="0"/>
                  </a:rPr>
                  <a:t>         </a:t>
                </a:r>
                <a14:m>
                  <m:oMath xmlns:m="http://schemas.openxmlformats.org/officeDocument/2006/math">
                    <m:f>
                      <m:fPr>
                        <m:ctrlPr>
                          <a:rPr lang="vi-VN" i="1">
                            <a:latin typeface="Cambria Math"/>
                          </a:rPr>
                        </m:ctrlPr>
                      </m:fPr>
                      <m:num>
                        <m:r>
                          <a:rPr lang="vi-VN" i="1">
                            <a:latin typeface="Cambria Math" panose="02040503050406030204" pitchFamily="18" charset="0"/>
                          </a:rPr>
                          <m:t>𝑝</m:t>
                        </m:r>
                        <m:r>
                          <a:rPr lang="vi-VN" i="1">
                            <a:latin typeface="Cambria Math" panose="02040503050406030204" pitchFamily="18" charset="0"/>
                          </a:rPr>
                          <m:t>−1</m:t>
                        </m:r>
                      </m:num>
                      <m:den>
                        <m:sSub>
                          <m:sSubPr>
                            <m:ctrlPr>
                              <a:rPr lang="vi-VN" i="1">
                                <a:latin typeface="Cambria Math"/>
                              </a:rPr>
                            </m:ctrlPr>
                          </m:sSubPr>
                          <m:e>
                            <m:r>
                              <a:rPr lang="vi-VN" i="1">
                                <a:latin typeface="Cambria Math" panose="02040503050406030204" pitchFamily="18" charset="0"/>
                              </a:rPr>
                              <m:t>𝑞</m:t>
                            </m:r>
                          </m:e>
                          <m:sub>
                            <m:r>
                              <a:rPr lang="vi-VN" i="1">
                                <a:latin typeface="Cambria Math" panose="02040503050406030204" pitchFamily="18" charset="0"/>
                              </a:rPr>
                              <m:t>2</m:t>
                            </m:r>
                          </m:sub>
                        </m:sSub>
                      </m:den>
                    </m:f>
                    <m:r>
                      <a:rPr lang="vi-VN" i="1">
                        <a:latin typeface="Cambria Math" panose="02040503050406030204" pitchFamily="18" charset="0"/>
                      </a:rPr>
                      <m:t>=</m:t>
                    </m:r>
                    <m:f>
                      <m:fPr>
                        <m:ctrlPr>
                          <a:rPr lang="vi-VN" i="1">
                            <a:latin typeface="Cambria Math"/>
                          </a:rPr>
                        </m:ctrlPr>
                      </m:fPr>
                      <m:num>
                        <m:r>
                          <a:rPr lang="vi-VN" i="1">
                            <a:latin typeface="Cambria Math" panose="02040503050406030204" pitchFamily="18" charset="0"/>
                          </a:rPr>
                          <m:t>6</m:t>
                        </m:r>
                      </m:num>
                      <m:den>
                        <m:r>
                          <a:rPr lang="vi-VN" i="1">
                            <a:latin typeface="Cambria Math" panose="02040503050406030204" pitchFamily="18" charset="0"/>
                          </a:rPr>
                          <m:t>3</m:t>
                        </m:r>
                      </m:den>
                    </m:f>
                    <m:r>
                      <a:rPr lang="vi-VN" i="1">
                        <a:latin typeface="Cambria Math" panose="02040503050406030204" pitchFamily="18" charset="0"/>
                      </a:rPr>
                      <m:t>=2</m:t>
                    </m:r>
                  </m:oMath>
                </a14:m>
                <a:endParaRPr lang="vi-VN" dirty="0">
                  <a:latin typeface="Cambria" panose="02040503050406030204" pitchFamily="18" charset="0"/>
                  <a:ea typeface="Cambria" panose="02040503050406030204" pitchFamily="18" charset="0"/>
                </a:endParaRPr>
              </a:p>
              <a:p>
                <a:pPr lvl="3"/>
                <a:endParaRPr lang="vi-VN" dirty="0"/>
              </a:p>
              <a:p>
                <a:pPr lvl="3"/>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382000" cy="5257800"/>
              </a:xfrm>
              <a:blipFill>
                <a:blip r:embed="rId2"/>
                <a:stretch>
                  <a:fillRect l="-1673" t="-1506" r="-1091"/>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DF78284D-5FDC-4396-97E9-EA2DB91CCBAD}" type="slidenum">
              <a:rPr lang="en-US" altLang="vi-VN" smtClean="0"/>
              <a:pPr/>
              <a:t>51</a:t>
            </a:fld>
            <a:endParaRPr lang="en-US" altLang="vi-VN"/>
          </a:p>
        </p:txBody>
      </p:sp>
      <mc:AlternateContent xmlns:mc="http://schemas.openxmlformats.org/markup-compatibility/2006" xmlns:a14="http://schemas.microsoft.com/office/drawing/2010/main">
        <mc:Choice Requires="a14">
          <p:sp>
            <p:nvSpPr>
              <p:cNvPr id="5" name="Rectangle 4"/>
              <p:cNvSpPr/>
              <p:nvPr/>
            </p:nvSpPr>
            <p:spPr>
              <a:xfrm>
                <a:off x="883227" y="4090436"/>
                <a:ext cx="4419600" cy="1477328"/>
              </a:xfrm>
              <a:prstGeom prst="rect">
                <a:avLst/>
              </a:prstGeom>
            </p:spPr>
            <p:txBody>
              <a:bodyPr wrap="square">
                <a:spAutoFit/>
              </a:bodyPr>
              <a:lstStyle/>
              <a:p>
                <a:pPr algn="just">
                  <a:lnSpc>
                    <a:spcPct val="150000"/>
                  </a:lnSpc>
                </a:pPr>
                <a:r>
                  <a:rPr lang="vi-VN" sz="2000" dirty="0"/>
                  <a:t>Xét g=2:</a:t>
                </a:r>
                <a:endParaRPr lang="vi-VN" sz="2000" dirty="0">
                  <a:solidFill>
                    <a:srgbClr val="0000FF"/>
                  </a:solidFill>
                </a:endParaRPr>
              </a:p>
              <a:p>
                <a:pPr algn="just">
                  <a:lnSpc>
                    <a:spcPct val="150000"/>
                  </a:lnSpc>
                </a:pPr>
                <a14:m>
                  <m:oMath xmlns:m="http://schemas.openxmlformats.org/officeDocument/2006/math">
                    <m:sSup>
                      <m:sSupPr>
                        <m:ctrlPr>
                          <a:rPr lang="vi-VN" sz="2000" i="1">
                            <a:latin typeface="Cambria Math"/>
                          </a:rPr>
                        </m:ctrlPr>
                      </m:sSupPr>
                      <m:e>
                        <m:r>
                          <a:rPr lang="vi-VN" sz="2000" i="1">
                            <a:latin typeface="Cambria Math" panose="02040503050406030204" pitchFamily="18" charset="0"/>
                          </a:rPr>
                          <m:t>2</m:t>
                        </m:r>
                      </m:e>
                      <m:sup>
                        <m:r>
                          <a:rPr lang="vi-VN" sz="2000" i="1">
                            <a:latin typeface="Cambria Math" panose="02040503050406030204" pitchFamily="18" charset="0"/>
                          </a:rPr>
                          <m:t>3</m:t>
                        </m:r>
                      </m:sup>
                    </m:sSup>
                    <m:r>
                      <a:rPr lang="vi-VN" sz="2000" i="1">
                        <a:latin typeface="Cambria Math" panose="02040503050406030204" pitchFamily="18" charset="0"/>
                      </a:rPr>
                      <m:t> </m:t>
                    </m:r>
                    <m:r>
                      <a:rPr lang="vi-VN" sz="2000" i="1">
                        <a:latin typeface="Cambria Math" panose="02040503050406030204" pitchFamily="18" charset="0"/>
                      </a:rPr>
                      <m:t>𝑚𝑜𝑑</m:t>
                    </m:r>
                    <m:r>
                      <a:rPr lang="vi-VN" sz="2000" i="1">
                        <a:latin typeface="Cambria Math" panose="02040503050406030204" pitchFamily="18" charset="0"/>
                      </a:rPr>
                      <m:t> 7=1</m:t>
                    </m:r>
                  </m:oMath>
                </a14:m>
                <a:r>
                  <a:rPr lang="en-US" sz="2000" dirty="0"/>
                  <a:t> </a:t>
                </a:r>
                <a:r>
                  <a:rPr lang="en-US" sz="2000"/>
                  <a:t>và </a:t>
                </a:r>
                <a14:m>
                  <m:oMath xmlns:m="http://schemas.openxmlformats.org/officeDocument/2006/math">
                    <m:sSup>
                      <m:sSupPr>
                        <m:ctrlPr>
                          <a:rPr lang="vi-VN" sz="2000" i="1">
                            <a:latin typeface="Cambria Math"/>
                          </a:rPr>
                        </m:ctrlPr>
                      </m:sSupPr>
                      <m:e>
                        <m:r>
                          <a:rPr lang="vi-VN" sz="2000" i="1">
                            <a:latin typeface="Cambria Math" panose="02040503050406030204" pitchFamily="18" charset="0"/>
                          </a:rPr>
                          <m:t>2</m:t>
                        </m:r>
                      </m:e>
                      <m:sup>
                        <m:r>
                          <a:rPr lang="vi-VN" sz="2000" i="1">
                            <a:latin typeface="Cambria Math" panose="02040503050406030204" pitchFamily="18" charset="0"/>
                          </a:rPr>
                          <m:t>2</m:t>
                        </m:r>
                      </m:sup>
                    </m:sSup>
                    <m:r>
                      <a:rPr lang="vi-VN" sz="2000" i="1">
                        <a:latin typeface="Cambria Math" panose="02040503050406030204" pitchFamily="18" charset="0"/>
                      </a:rPr>
                      <m:t> </m:t>
                    </m:r>
                    <m:r>
                      <a:rPr lang="vi-VN" sz="2000" i="1">
                        <a:latin typeface="Cambria Math" panose="02040503050406030204" pitchFamily="18" charset="0"/>
                      </a:rPr>
                      <m:t>𝑚𝑜𝑑</m:t>
                    </m:r>
                    <m:r>
                      <a:rPr lang="vi-VN" sz="2000" i="1">
                        <a:latin typeface="Cambria Math" panose="02040503050406030204" pitchFamily="18" charset="0"/>
                      </a:rPr>
                      <m:t> 7=4</m:t>
                    </m:r>
                  </m:oMath>
                </a14:m>
                <a:endParaRPr lang="vi-VN" sz="2000" dirty="0"/>
              </a:p>
              <a:p>
                <a:pPr algn="just">
                  <a:lnSpc>
                    <a:spcPct val="150000"/>
                  </a:lnSpc>
                </a:pPr>
                <a:r>
                  <a:rPr lang="en-US" sz="2000"/>
                  <a:t>=&gt; </a:t>
                </a:r>
                <a:r>
                  <a:rPr lang="vi-VN" sz="2000"/>
                  <a:t>g=2 </a:t>
                </a:r>
                <a:r>
                  <a:rPr lang="vi-VN" sz="2000" dirty="0"/>
                  <a:t>không phải là căn nguyên tố</a:t>
                </a:r>
              </a:p>
            </p:txBody>
          </p:sp>
        </mc:Choice>
        <mc:Fallback xmlns="">
          <p:sp>
            <p:nvSpPr>
              <p:cNvPr id="5" name="Rectangle 4"/>
              <p:cNvSpPr>
                <a:spLocks noRot="1" noChangeAspect="1" noMove="1" noResize="1" noEditPoints="1" noAdjustHandles="1" noChangeArrowheads="1" noChangeShapeType="1" noTextEdit="1"/>
              </p:cNvSpPr>
              <p:nvPr/>
            </p:nvSpPr>
            <p:spPr>
              <a:xfrm>
                <a:off x="883227" y="4090436"/>
                <a:ext cx="4419600" cy="1477328"/>
              </a:xfrm>
              <a:prstGeom prst="rect">
                <a:avLst/>
              </a:prstGeom>
              <a:blipFill>
                <a:blip r:embed="rId3"/>
                <a:stretch>
                  <a:fillRect l="-1517" b="-28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5334000" y="4090436"/>
                <a:ext cx="3733800" cy="1477328"/>
              </a:xfrm>
              <a:prstGeom prst="rect">
                <a:avLst/>
              </a:prstGeom>
            </p:spPr>
            <p:txBody>
              <a:bodyPr wrap="square">
                <a:spAutoFit/>
              </a:bodyPr>
              <a:lstStyle/>
              <a:p>
                <a:pPr algn="just">
                  <a:lnSpc>
                    <a:spcPct val="150000"/>
                  </a:lnSpc>
                </a:pPr>
                <a:r>
                  <a:rPr lang="vi-VN" sz="2000"/>
                  <a:t>Xét </a:t>
                </a:r>
                <a:r>
                  <a:rPr lang="vi-VN" sz="2000" dirty="0"/>
                  <a:t>g=3:</a:t>
                </a:r>
                <a:endParaRPr lang="vi-VN" sz="2000" dirty="0">
                  <a:solidFill>
                    <a:srgbClr val="0000FF"/>
                  </a:solidFill>
                </a:endParaRPr>
              </a:p>
              <a:p>
                <a:pPr algn="just">
                  <a:lnSpc>
                    <a:spcPct val="150000"/>
                  </a:lnSpc>
                </a:pPr>
                <a14:m>
                  <m:oMath xmlns:m="http://schemas.openxmlformats.org/officeDocument/2006/math">
                    <m:sSup>
                      <m:sSupPr>
                        <m:ctrlPr>
                          <a:rPr lang="vi-VN" sz="2000" i="1" smtClean="0">
                            <a:latin typeface="Cambria Math"/>
                          </a:rPr>
                        </m:ctrlPr>
                      </m:sSupPr>
                      <m:e>
                        <m:r>
                          <a:rPr lang="vi-VN" sz="2000" b="0" i="1" smtClean="0">
                            <a:latin typeface="Cambria Math" panose="02040503050406030204" pitchFamily="18" charset="0"/>
                          </a:rPr>
                          <m:t>3</m:t>
                        </m:r>
                      </m:e>
                      <m:sup>
                        <m:r>
                          <a:rPr lang="vi-VN" sz="2000" b="0" i="1" smtClean="0">
                            <a:latin typeface="Cambria Math" panose="02040503050406030204" pitchFamily="18" charset="0"/>
                          </a:rPr>
                          <m:t>3</m:t>
                        </m:r>
                      </m:sup>
                    </m:sSup>
                    <m:r>
                      <a:rPr lang="vi-VN" sz="2000" b="0" i="1" smtClean="0">
                        <a:latin typeface="Cambria Math" panose="02040503050406030204" pitchFamily="18" charset="0"/>
                      </a:rPr>
                      <m:t> </m:t>
                    </m:r>
                    <m:r>
                      <a:rPr lang="vi-VN" sz="2000" b="0" i="1" smtClean="0">
                        <a:latin typeface="Cambria Math" panose="02040503050406030204" pitchFamily="18" charset="0"/>
                      </a:rPr>
                      <m:t>𝑚𝑜𝑑</m:t>
                    </m:r>
                    <m:r>
                      <a:rPr lang="vi-VN" sz="2000" b="0" i="1" smtClean="0">
                        <a:latin typeface="Cambria Math" panose="02040503050406030204" pitchFamily="18" charset="0"/>
                      </a:rPr>
                      <m:t> 7=6</m:t>
                    </m:r>
                  </m:oMath>
                </a14:m>
                <a:r>
                  <a:rPr lang="vi-VN" sz="2000" dirty="0"/>
                  <a:t> </a:t>
                </a:r>
                <a:r>
                  <a:rPr lang="en-US" sz="2000"/>
                  <a:t>và </a:t>
                </a:r>
                <a14:m>
                  <m:oMath xmlns:m="http://schemas.openxmlformats.org/officeDocument/2006/math">
                    <m:sSup>
                      <m:sSupPr>
                        <m:ctrlPr>
                          <a:rPr lang="vi-VN" sz="2000" i="1">
                            <a:latin typeface="Cambria Math"/>
                          </a:rPr>
                        </m:ctrlPr>
                      </m:sSupPr>
                      <m:e>
                        <m:r>
                          <a:rPr lang="vi-VN" sz="2000" b="0" i="1" smtClean="0">
                            <a:latin typeface="Cambria Math" panose="02040503050406030204" pitchFamily="18" charset="0"/>
                          </a:rPr>
                          <m:t>3</m:t>
                        </m:r>
                      </m:e>
                      <m:sup>
                        <m:r>
                          <a:rPr lang="vi-VN" sz="2000" b="0" i="1" smtClean="0">
                            <a:latin typeface="Cambria Math" panose="02040503050406030204" pitchFamily="18" charset="0"/>
                          </a:rPr>
                          <m:t>2</m:t>
                        </m:r>
                      </m:sup>
                    </m:sSup>
                    <m:r>
                      <a:rPr lang="vi-VN" sz="2000" i="1">
                        <a:latin typeface="Cambria Math" panose="02040503050406030204" pitchFamily="18" charset="0"/>
                      </a:rPr>
                      <m:t> </m:t>
                    </m:r>
                    <m:r>
                      <a:rPr lang="vi-VN" sz="2000" i="1">
                        <a:latin typeface="Cambria Math" panose="02040503050406030204" pitchFamily="18" charset="0"/>
                      </a:rPr>
                      <m:t>𝑚𝑜𝑑</m:t>
                    </m:r>
                    <m:r>
                      <a:rPr lang="vi-VN" sz="2000" i="1">
                        <a:latin typeface="Cambria Math" panose="02040503050406030204" pitchFamily="18" charset="0"/>
                      </a:rPr>
                      <m:t> 7=2</m:t>
                    </m:r>
                  </m:oMath>
                </a14:m>
                <a:endParaRPr lang="vi-VN" sz="2000" b="0" dirty="0"/>
              </a:p>
              <a:p>
                <a:pPr algn="just">
                  <a:lnSpc>
                    <a:spcPct val="150000"/>
                  </a:lnSpc>
                </a:pPr>
                <a:r>
                  <a:rPr lang="en-US" sz="2000"/>
                  <a:t>=&gt; </a:t>
                </a:r>
                <a:r>
                  <a:rPr lang="vi-VN" sz="2000"/>
                  <a:t>g=3 </a:t>
                </a:r>
                <a:r>
                  <a:rPr lang="vi-VN" sz="2000" dirty="0"/>
                  <a:t>là căn nguyên tố</a:t>
                </a:r>
              </a:p>
            </p:txBody>
          </p:sp>
        </mc:Choice>
        <mc:Fallback xmlns="">
          <p:sp>
            <p:nvSpPr>
              <p:cNvPr id="6" name="Rectangle 5"/>
              <p:cNvSpPr>
                <a:spLocks noRot="1" noChangeAspect="1" noMove="1" noResize="1" noEditPoints="1" noAdjustHandles="1" noChangeArrowheads="1" noChangeShapeType="1" noTextEdit="1"/>
              </p:cNvSpPr>
              <p:nvPr/>
            </p:nvSpPr>
            <p:spPr>
              <a:xfrm>
                <a:off x="5334000" y="4090436"/>
                <a:ext cx="3733800" cy="1477328"/>
              </a:xfrm>
              <a:prstGeom prst="rect">
                <a:avLst/>
              </a:prstGeom>
              <a:blipFill>
                <a:blip r:embed="rId4"/>
                <a:stretch>
                  <a:fillRect l="-1631" b="-2893"/>
                </a:stretch>
              </a:blipFill>
            </p:spPr>
            <p:txBody>
              <a:bodyPr/>
              <a:lstStyle/>
              <a:p>
                <a:r>
                  <a:rPr lang="en-US">
                    <a:noFill/>
                  </a:rPr>
                  <a:t> </a:t>
                </a:r>
              </a:p>
            </p:txBody>
          </p:sp>
        </mc:Fallback>
      </mc:AlternateContent>
    </p:spTree>
    <p:extLst>
      <p:ext uri="{BB962C8B-B14F-4D97-AF65-F5344CB8AC3E}">
        <p14:creationId xmlns:p14="http://schemas.microsoft.com/office/powerpoint/2010/main" val="412648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000" fill="hold"/>
                                        <p:tgtEl>
                                          <p:spTgt spid="5"/>
                                        </p:tgtEl>
                                        <p:attrNameLst>
                                          <p:attrName>ppt_w</p:attrName>
                                        </p:attrNameLst>
                                      </p:cBhvr>
                                      <p:tavLst>
                                        <p:tav tm="0">
                                          <p:val>
                                            <p:fltVal val="0"/>
                                          </p:val>
                                        </p:tav>
                                        <p:tav tm="100000">
                                          <p:val>
                                            <p:strVal val="#ppt_w"/>
                                          </p:val>
                                        </p:tav>
                                      </p:tavLst>
                                    </p:anim>
                                    <p:anim calcmode="lin" valueType="num">
                                      <p:cBhvr>
                                        <p:cTn id="8" dur="2000" fill="hold"/>
                                        <p:tgtEl>
                                          <p:spTgt spid="5"/>
                                        </p:tgtEl>
                                        <p:attrNameLst>
                                          <p:attrName>ppt_h</p:attrName>
                                        </p:attrNameLst>
                                      </p:cBhvr>
                                      <p:tavLst>
                                        <p:tav tm="0">
                                          <p:val>
                                            <p:fltVal val="0"/>
                                          </p:val>
                                        </p:tav>
                                        <p:tav tm="100000">
                                          <p:val>
                                            <p:strVal val="#ppt_h"/>
                                          </p:val>
                                        </p:tav>
                                      </p:tavLst>
                                    </p:anim>
                                    <p:anim calcmode="lin" valueType="num">
                                      <p:cBhvr>
                                        <p:cTn id="9" dur="2000" fill="hold"/>
                                        <p:tgtEl>
                                          <p:spTgt spid="5"/>
                                        </p:tgtEl>
                                        <p:attrNameLst>
                                          <p:attrName>style.rotation</p:attrName>
                                        </p:attrNameLst>
                                      </p:cBhvr>
                                      <p:tavLst>
                                        <p:tav tm="0">
                                          <p:val>
                                            <p:fltVal val="90"/>
                                          </p:val>
                                        </p:tav>
                                        <p:tav tm="100000">
                                          <p:val>
                                            <p:fltVal val="0"/>
                                          </p:val>
                                        </p:tav>
                                      </p:tavLst>
                                    </p:anim>
                                    <p:animEffect transition="in" filter="fade">
                                      <p:cBhvr>
                                        <p:cTn id="10" dur="2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2000" fill="hold"/>
                                        <p:tgtEl>
                                          <p:spTgt spid="6"/>
                                        </p:tgtEl>
                                        <p:attrNameLst>
                                          <p:attrName>ppt_w</p:attrName>
                                        </p:attrNameLst>
                                      </p:cBhvr>
                                      <p:tavLst>
                                        <p:tav tm="0">
                                          <p:val>
                                            <p:fltVal val="0"/>
                                          </p:val>
                                        </p:tav>
                                        <p:tav tm="100000">
                                          <p:val>
                                            <p:strVal val="#ppt_w"/>
                                          </p:val>
                                        </p:tav>
                                      </p:tavLst>
                                    </p:anim>
                                    <p:anim calcmode="lin" valueType="num">
                                      <p:cBhvr>
                                        <p:cTn id="16" dur="2000" fill="hold"/>
                                        <p:tgtEl>
                                          <p:spTgt spid="6"/>
                                        </p:tgtEl>
                                        <p:attrNameLst>
                                          <p:attrName>ppt_h</p:attrName>
                                        </p:attrNameLst>
                                      </p:cBhvr>
                                      <p:tavLst>
                                        <p:tav tm="0">
                                          <p:val>
                                            <p:fltVal val="0"/>
                                          </p:val>
                                        </p:tav>
                                        <p:tav tm="100000">
                                          <p:val>
                                            <p:strVal val="#ppt_h"/>
                                          </p:val>
                                        </p:tav>
                                      </p:tavLst>
                                    </p:anim>
                                    <p:anim calcmode="lin" valueType="num">
                                      <p:cBhvr>
                                        <p:cTn id="17" dur="2000" fill="hold"/>
                                        <p:tgtEl>
                                          <p:spTgt spid="6"/>
                                        </p:tgtEl>
                                        <p:attrNameLst>
                                          <p:attrName>style.rotation</p:attrName>
                                        </p:attrNameLst>
                                      </p:cBhvr>
                                      <p:tavLst>
                                        <p:tav tm="0">
                                          <p:val>
                                            <p:fltVal val="90"/>
                                          </p:val>
                                        </p:tav>
                                        <p:tav tm="100000">
                                          <p:val>
                                            <p:fltVal val="0"/>
                                          </p:val>
                                        </p:tav>
                                      </p:tavLst>
                                    </p:anim>
                                    <p:animEffect transition="in" filter="fade">
                                      <p:cBhvr>
                                        <p:cTn id="18"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t>Hệ mã Diffie-Hellman</a:t>
                </a:r>
              </a:p>
              <a:p>
                <a:pPr lvl="1"/>
                <a:r>
                  <a:rPr lang="en-US"/>
                  <a:t>Ví dụ</a:t>
                </a:r>
              </a:p>
              <a:p>
                <a:pPr lvl="2"/>
                <a:r>
                  <a:rPr lang="vi-VN">
                    <a:solidFill>
                      <a:srgbClr val="0000FF"/>
                    </a:solidFill>
                  </a:rPr>
                  <a:t>q</a:t>
                </a:r>
                <a:r>
                  <a:rPr lang="vi-VN"/>
                  <a:t>=353 </a:t>
                </a:r>
                <a:r>
                  <a:rPr lang="vi-VN" dirty="0"/>
                  <a:t>and </a:t>
                </a:r>
                <a14:m>
                  <m:oMath xmlns:m="http://schemas.openxmlformats.org/officeDocument/2006/math">
                    <m:r>
                      <a:rPr lang="vi-VN" i="1">
                        <a:solidFill>
                          <a:srgbClr val="0000FF"/>
                        </a:solidFill>
                        <a:latin typeface="Cambria Math" panose="02040503050406030204" pitchFamily="18" charset="0"/>
                      </a:rPr>
                      <m:t>𝛼</m:t>
                    </m:r>
                  </m:oMath>
                </a14:m>
                <a:r>
                  <a:rPr lang="vi-VN" dirty="0">
                    <a:solidFill>
                      <a:srgbClr val="0000FF"/>
                    </a:solidFill>
                  </a:rPr>
                  <a:t> </a:t>
                </a:r>
                <a:r>
                  <a:rPr lang="vi-VN">
                    <a:solidFill>
                      <a:srgbClr val="0000FF"/>
                    </a:solidFill>
                  </a:rPr>
                  <a:t>= 3</a:t>
                </a:r>
                <a:endParaRPr lang="en-US">
                  <a:solidFill>
                    <a:srgbClr val="0000FF"/>
                  </a:solidFill>
                </a:endParaRPr>
              </a:p>
              <a:p>
                <a:pPr lvl="2"/>
                <a:r>
                  <a:rPr lang="vi-VN" i="1">
                    <a:solidFill>
                      <a:srgbClr val="0000FF"/>
                    </a:solidFill>
                  </a:rPr>
                  <a:t>X</a:t>
                </a:r>
                <a:r>
                  <a:rPr lang="vi-VN" i="1" baseline="-25000">
                    <a:solidFill>
                      <a:srgbClr val="0000FF"/>
                    </a:solidFill>
                  </a:rPr>
                  <a:t>A</a:t>
                </a:r>
                <a:r>
                  <a:rPr lang="vi-VN" i="1"/>
                  <a:t> </a:t>
                </a:r>
                <a:r>
                  <a:rPr lang="vi-VN" dirty="0"/>
                  <a:t>= 97 and </a:t>
                </a:r>
                <a:r>
                  <a:rPr lang="vi-VN" i="1" dirty="0">
                    <a:solidFill>
                      <a:srgbClr val="0000FF"/>
                    </a:solidFill>
                  </a:rPr>
                  <a:t>X</a:t>
                </a:r>
                <a:r>
                  <a:rPr lang="vi-VN" i="1" baseline="-25000" dirty="0">
                    <a:solidFill>
                      <a:srgbClr val="0000FF"/>
                    </a:solidFill>
                  </a:rPr>
                  <a:t>B</a:t>
                </a:r>
                <a:r>
                  <a:rPr lang="vi-VN" i="1" dirty="0"/>
                  <a:t> </a:t>
                </a:r>
                <a:r>
                  <a:rPr lang="vi-VN"/>
                  <a:t>= 233</a:t>
                </a:r>
                <a:endParaRPr lang="en-US"/>
              </a:p>
              <a:p>
                <a:pPr lvl="2"/>
                <a:r>
                  <a:rPr lang="vi-VN"/>
                  <a:t>A </a:t>
                </a:r>
                <a:r>
                  <a:rPr lang="en-US"/>
                  <a:t>tính</a:t>
                </a:r>
                <a:r>
                  <a:rPr lang="vi-VN"/>
                  <a:t> </a:t>
                </a:r>
                <a:r>
                  <a:rPr lang="vi-VN" i="1" dirty="0">
                    <a:solidFill>
                      <a:srgbClr val="0000FF"/>
                    </a:solidFill>
                  </a:rPr>
                  <a:t>Y</a:t>
                </a:r>
                <a:r>
                  <a:rPr lang="vi-VN" i="1" baseline="-25000" dirty="0">
                    <a:solidFill>
                      <a:srgbClr val="0000FF"/>
                    </a:solidFill>
                  </a:rPr>
                  <a:t>A</a:t>
                </a:r>
                <a:r>
                  <a:rPr lang="vi-VN" i="1" dirty="0"/>
                  <a:t> </a:t>
                </a:r>
                <a:r>
                  <a:rPr lang="vi-VN" dirty="0"/>
                  <a:t>= 3</a:t>
                </a:r>
                <a:r>
                  <a:rPr lang="vi-VN" baseline="30000" dirty="0"/>
                  <a:t>97</a:t>
                </a:r>
                <a:r>
                  <a:rPr lang="vi-VN" dirty="0"/>
                  <a:t>  mod 353 </a:t>
                </a:r>
                <a:r>
                  <a:rPr lang="vi-VN"/>
                  <a:t>= 40</a:t>
                </a:r>
                <a:endParaRPr lang="en-US"/>
              </a:p>
              <a:p>
                <a:pPr lvl="2"/>
                <a:r>
                  <a:rPr lang="vi-VN"/>
                  <a:t>B </a:t>
                </a:r>
                <a:r>
                  <a:rPr lang="en-US"/>
                  <a:t>tính</a:t>
                </a:r>
                <a:r>
                  <a:rPr lang="vi-VN"/>
                  <a:t> </a:t>
                </a:r>
                <a:r>
                  <a:rPr lang="vi-VN" i="1" dirty="0">
                    <a:solidFill>
                      <a:srgbClr val="0000FF"/>
                    </a:solidFill>
                  </a:rPr>
                  <a:t>Y</a:t>
                </a:r>
                <a:r>
                  <a:rPr lang="vi-VN" i="1" baseline="-25000" dirty="0">
                    <a:solidFill>
                      <a:srgbClr val="0000FF"/>
                    </a:solidFill>
                  </a:rPr>
                  <a:t>B</a:t>
                </a:r>
                <a:r>
                  <a:rPr lang="vi-VN" i="1" dirty="0"/>
                  <a:t> </a:t>
                </a:r>
                <a:r>
                  <a:rPr lang="vi-VN" dirty="0"/>
                  <a:t>= 3</a:t>
                </a:r>
                <a:r>
                  <a:rPr lang="vi-VN" baseline="30000" dirty="0"/>
                  <a:t>233</a:t>
                </a:r>
                <a:r>
                  <a:rPr lang="vi-VN" dirty="0"/>
                  <a:t> mod 353 </a:t>
                </a:r>
                <a:r>
                  <a:rPr lang="vi-VN"/>
                  <a:t>= 248</a:t>
                </a:r>
                <a:endParaRPr lang="en-US"/>
              </a:p>
              <a:p>
                <a:pPr lvl="2"/>
                <a:r>
                  <a:rPr lang="en-US"/>
                  <a:t>Tính khóa bí mật </a:t>
                </a:r>
              </a:p>
              <a:p>
                <a:pPr lvl="3"/>
                <a:r>
                  <a:rPr lang="vi-VN"/>
                  <a:t>A </a:t>
                </a:r>
                <a:r>
                  <a:rPr lang="en-US"/>
                  <a:t>tính</a:t>
                </a:r>
                <a:r>
                  <a:rPr lang="vi-VN"/>
                  <a:t> </a:t>
                </a:r>
                <a:r>
                  <a:rPr lang="vi-VN" i="1" dirty="0">
                    <a:solidFill>
                      <a:srgbClr val="0000FF"/>
                    </a:solidFill>
                  </a:rPr>
                  <a:t>K</a:t>
                </a:r>
                <a:r>
                  <a:rPr lang="vi-VN" i="1" dirty="0"/>
                  <a:t> </a:t>
                </a:r>
                <a:r>
                  <a:rPr lang="vi-VN" dirty="0"/>
                  <a:t>= </a:t>
                </a:r>
                <a14:m>
                  <m:oMath xmlns:m="http://schemas.openxmlformats.org/officeDocument/2006/math">
                    <m:sSup>
                      <m:sSupPr>
                        <m:ctrlPr>
                          <a:rPr lang="vi-VN" i="1">
                            <a:solidFill>
                              <a:srgbClr val="0000FF"/>
                            </a:solidFill>
                            <a:latin typeface="Cambria Math"/>
                          </a:rPr>
                        </m:ctrlPr>
                      </m:sSupPr>
                      <m:e>
                        <m:sSub>
                          <m:sSubPr>
                            <m:ctrlPr>
                              <a:rPr lang="vi-VN" i="1">
                                <a:solidFill>
                                  <a:srgbClr val="0000FF"/>
                                </a:solidFill>
                                <a:latin typeface="Cambria Math"/>
                              </a:rPr>
                            </m:ctrlPr>
                          </m:sSubPr>
                          <m:e>
                            <m:r>
                              <a:rPr lang="vi-VN" i="1">
                                <a:solidFill>
                                  <a:srgbClr val="0000FF"/>
                                </a:solidFill>
                                <a:latin typeface="Cambria Math" panose="02040503050406030204" pitchFamily="18" charset="0"/>
                              </a:rPr>
                              <m:t>(</m:t>
                            </m:r>
                            <m:r>
                              <a:rPr lang="vi-VN" i="1">
                                <a:solidFill>
                                  <a:srgbClr val="0000FF"/>
                                </a:solidFill>
                                <a:latin typeface="Cambria Math" panose="02040503050406030204" pitchFamily="18" charset="0"/>
                              </a:rPr>
                              <m:t>𝑌</m:t>
                            </m:r>
                          </m:e>
                          <m:sub>
                            <m:r>
                              <a:rPr lang="en-US" i="1">
                                <a:solidFill>
                                  <a:srgbClr val="0000FF"/>
                                </a:solidFill>
                                <a:latin typeface="Cambria Math" panose="02040503050406030204" pitchFamily="18" charset="0"/>
                              </a:rPr>
                              <m:t>𝐵</m:t>
                            </m:r>
                          </m:sub>
                        </m:sSub>
                        <m:r>
                          <a:rPr lang="vi-VN" i="1">
                            <a:solidFill>
                              <a:srgbClr val="0000FF"/>
                            </a:solidFill>
                            <a:latin typeface="Cambria Math" panose="02040503050406030204" pitchFamily="18" charset="0"/>
                          </a:rPr>
                          <m:t>)</m:t>
                        </m:r>
                      </m:e>
                      <m:sup>
                        <m:sSub>
                          <m:sSubPr>
                            <m:ctrlPr>
                              <a:rPr lang="vi-VN" i="1">
                                <a:solidFill>
                                  <a:srgbClr val="0000FF"/>
                                </a:solidFill>
                                <a:latin typeface="Cambria Math"/>
                              </a:rPr>
                            </m:ctrlPr>
                          </m:sSubPr>
                          <m:e>
                            <m:r>
                              <a:rPr lang="vi-VN" i="1">
                                <a:solidFill>
                                  <a:srgbClr val="0000FF"/>
                                </a:solidFill>
                                <a:latin typeface="Cambria Math" panose="02040503050406030204" pitchFamily="18" charset="0"/>
                              </a:rPr>
                              <m:t>𝑋</m:t>
                            </m:r>
                          </m:e>
                          <m:sub>
                            <m:r>
                              <a:rPr lang="vi-VN" i="1">
                                <a:solidFill>
                                  <a:srgbClr val="0000FF"/>
                                </a:solidFill>
                                <a:latin typeface="Cambria Math" panose="02040503050406030204" pitchFamily="18" charset="0"/>
                              </a:rPr>
                              <m:t>𝐴</m:t>
                            </m:r>
                          </m:sub>
                        </m:sSub>
                      </m:sup>
                    </m:sSup>
                  </m:oMath>
                </a14:m>
                <a:r>
                  <a:rPr lang="vi-VN" dirty="0"/>
                  <a:t> mod 353 = 248</a:t>
                </a:r>
                <a:r>
                  <a:rPr lang="en-US" baseline="30000" dirty="0"/>
                  <a:t>97</a:t>
                </a:r>
                <a:r>
                  <a:rPr lang="en-US" dirty="0"/>
                  <a:t> </a:t>
                </a:r>
                <a:r>
                  <a:rPr lang="vi-VN" dirty="0"/>
                  <a:t> mod 353 </a:t>
                </a:r>
                <a:r>
                  <a:rPr lang="vi-VN"/>
                  <a:t>= 160</a:t>
                </a:r>
                <a:endParaRPr lang="en-US"/>
              </a:p>
              <a:p>
                <a:pPr lvl="3"/>
                <a:r>
                  <a:rPr lang="vi-VN"/>
                  <a:t>B </a:t>
                </a:r>
                <a:r>
                  <a:rPr lang="en-US"/>
                  <a:t>tính</a:t>
                </a:r>
                <a:r>
                  <a:rPr lang="vi-VN"/>
                  <a:t> </a:t>
                </a:r>
                <a:r>
                  <a:rPr lang="vi-VN" i="1" dirty="0">
                    <a:solidFill>
                      <a:srgbClr val="0000FF"/>
                    </a:solidFill>
                  </a:rPr>
                  <a:t>K</a:t>
                </a:r>
                <a:r>
                  <a:rPr lang="vi-VN" i="1" dirty="0"/>
                  <a:t> </a:t>
                </a:r>
                <a:r>
                  <a:rPr lang="vi-VN" dirty="0"/>
                  <a:t>= </a:t>
                </a:r>
                <a14:m>
                  <m:oMath xmlns:m="http://schemas.openxmlformats.org/officeDocument/2006/math">
                    <m:sSup>
                      <m:sSupPr>
                        <m:ctrlPr>
                          <a:rPr lang="vi-VN" i="1">
                            <a:solidFill>
                              <a:srgbClr val="0000FF"/>
                            </a:solidFill>
                            <a:latin typeface="Cambria Math"/>
                          </a:rPr>
                        </m:ctrlPr>
                      </m:sSupPr>
                      <m:e>
                        <m:sSub>
                          <m:sSubPr>
                            <m:ctrlPr>
                              <a:rPr lang="vi-VN" i="1">
                                <a:solidFill>
                                  <a:srgbClr val="0000FF"/>
                                </a:solidFill>
                                <a:latin typeface="Cambria Math"/>
                              </a:rPr>
                            </m:ctrlPr>
                          </m:sSubPr>
                          <m:e>
                            <m:r>
                              <a:rPr lang="vi-VN" i="1">
                                <a:solidFill>
                                  <a:srgbClr val="0000FF"/>
                                </a:solidFill>
                                <a:latin typeface="Cambria Math" panose="02040503050406030204" pitchFamily="18" charset="0"/>
                              </a:rPr>
                              <m:t>(</m:t>
                            </m:r>
                            <m:r>
                              <a:rPr lang="vi-VN" i="1">
                                <a:solidFill>
                                  <a:srgbClr val="0000FF"/>
                                </a:solidFill>
                                <a:latin typeface="Cambria Math" panose="02040503050406030204" pitchFamily="18" charset="0"/>
                              </a:rPr>
                              <m:t>𝑌</m:t>
                            </m:r>
                          </m:e>
                          <m:sub>
                            <m:r>
                              <a:rPr lang="en-US" i="1">
                                <a:solidFill>
                                  <a:srgbClr val="0000FF"/>
                                </a:solidFill>
                                <a:latin typeface="Cambria Math" panose="02040503050406030204" pitchFamily="18" charset="0"/>
                              </a:rPr>
                              <m:t>𝐴</m:t>
                            </m:r>
                          </m:sub>
                        </m:sSub>
                        <m:r>
                          <a:rPr lang="vi-VN" i="1">
                            <a:solidFill>
                              <a:srgbClr val="0000FF"/>
                            </a:solidFill>
                            <a:latin typeface="Cambria Math" panose="02040503050406030204" pitchFamily="18" charset="0"/>
                          </a:rPr>
                          <m:t>)</m:t>
                        </m:r>
                      </m:e>
                      <m:sup>
                        <m:sSub>
                          <m:sSubPr>
                            <m:ctrlPr>
                              <a:rPr lang="vi-VN" i="1">
                                <a:solidFill>
                                  <a:srgbClr val="0000FF"/>
                                </a:solidFill>
                                <a:latin typeface="Cambria Math"/>
                              </a:rPr>
                            </m:ctrlPr>
                          </m:sSubPr>
                          <m:e>
                            <m:r>
                              <a:rPr lang="vi-VN" i="1">
                                <a:solidFill>
                                  <a:srgbClr val="0000FF"/>
                                </a:solidFill>
                                <a:latin typeface="Cambria Math" panose="02040503050406030204" pitchFamily="18" charset="0"/>
                              </a:rPr>
                              <m:t>𝑋</m:t>
                            </m:r>
                          </m:e>
                          <m:sub>
                            <m:r>
                              <a:rPr lang="vi-VN" i="1">
                                <a:solidFill>
                                  <a:srgbClr val="0000FF"/>
                                </a:solidFill>
                                <a:latin typeface="Cambria Math" panose="02040503050406030204" pitchFamily="18" charset="0"/>
                              </a:rPr>
                              <m:t>𝐵</m:t>
                            </m:r>
                          </m:sub>
                        </m:sSub>
                      </m:sup>
                    </m:sSup>
                  </m:oMath>
                </a14:m>
                <a:r>
                  <a:rPr lang="vi-VN" dirty="0"/>
                  <a:t> mod 353 = 40</a:t>
                </a:r>
                <a:r>
                  <a:rPr lang="en-US" baseline="30000" dirty="0"/>
                  <a:t>233 </a:t>
                </a:r>
                <a:r>
                  <a:rPr lang="vi-VN" dirty="0"/>
                  <a:t>mod 353 = 160.</a:t>
                </a:r>
              </a:p>
              <a:p>
                <a:pPr lvl="2"/>
                <a:endParaRPr lang="en-US"/>
              </a:p>
              <a:p>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704" t="-1506"/>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DF78284D-5FDC-4396-97E9-EA2DB91CCBAD}" type="slidenum">
              <a:rPr lang="en-US" altLang="vi-VN" smtClean="0"/>
              <a:pPr/>
              <a:t>52</a:t>
            </a:fld>
            <a:endParaRPr lang="en-US" altLang="vi-VN"/>
          </a:p>
        </p:txBody>
      </p:sp>
    </p:spTree>
    <p:extLst>
      <p:ext uri="{BB962C8B-B14F-4D97-AF65-F5344CB8AC3E}">
        <p14:creationId xmlns:p14="http://schemas.microsoft.com/office/powerpoint/2010/main" val="17311351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p:sp>
        <p:nvSpPr>
          <p:cNvPr id="3" name="Content Placeholder 2"/>
          <p:cNvSpPr>
            <a:spLocks noGrp="1"/>
          </p:cNvSpPr>
          <p:nvPr>
            <p:ph idx="1"/>
          </p:nvPr>
        </p:nvSpPr>
        <p:spPr/>
        <p:txBody>
          <a:bodyPr/>
          <a:lstStyle/>
          <a:p>
            <a:r>
              <a:rPr lang="en-US"/>
              <a:t>Hệ mã Diffie-Hellman</a:t>
            </a:r>
          </a:p>
          <a:p>
            <a:pPr lvl="1"/>
            <a:r>
              <a:rPr lang="en-US"/>
              <a:t>Tấn công man-in-the-middle</a:t>
            </a:r>
          </a:p>
        </p:txBody>
      </p:sp>
      <p:sp>
        <p:nvSpPr>
          <p:cNvPr id="4" name="Slide Number Placeholder 3"/>
          <p:cNvSpPr>
            <a:spLocks noGrp="1"/>
          </p:cNvSpPr>
          <p:nvPr>
            <p:ph type="sldNum" sz="quarter" idx="10"/>
          </p:nvPr>
        </p:nvSpPr>
        <p:spPr/>
        <p:txBody>
          <a:bodyPr/>
          <a:lstStyle/>
          <a:p>
            <a:fld id="{DF78284D-5FDC-4396-97E9-EA2DB91CCBAD}" type="slidenum">
              <a:rPr lang="en-US" altLang="vi-VN" smtClean="0"/>
              <a:pPr/>
              <a:t>53</a:t>
            </a:fld>
            <a:endParaRPr lang="en-US" altLang="vi-VN"/>
          </a:p>
        </p:txBody>
      </p:sp>
      <p:pic>
        <p:nvPicPr>
          <p:cNvPr id="5" name="Picture 4"/>
          <p:cNvPicPr>
            <a:picLocks noChangeAspect="1"/>
          </p:cNvPicPr>
          <p:nvPr/>
        </p:nvPicPr>
        <p:blipFill>
          <a:blip r:embed="rId3"/>
          <a:stretch>
            <a:fillRect/>
          </a:stretch>
        </p:blipFill>
        <p:spPr>
          <a:xfrm>
            <a:off x="838200" y="2157843"/>
            <a:ext cx="7579946" cy="4531882"/>
          </a:xfrm>
          <a:prstGeom prst="rect">
            <a:avLst/>
          </a:prstGeom>
        </p:spPr>
      </p:pic>
    </p:spTree>
    <p:extLst>
      <p:ext uri="{BB962C8B-B14F-4D97-AF65-F5344CB8AC3E}">
        <p14:creationId xmlns:p14="http://schemas.microsoft.com/office/powerpoint/2010/main" val="28449389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p:sp>
        <p:nvSpPr>
          <p:cNvPr id="3" name="Content Placeholder 2"/>
          <p:cNvSpPr>
            <a:spLocks noGrp="1"/>
          </p:cNvSpPr>
          <p:nvPr>
            <p:ph idx="1"/>
          </p:nvPr>
        </p:nvSpPr>
        <p:spPr/>
        <p:txBody>
          <a:bodyPr/>
          <a:lstStyle/>
          <a:p>
            <a:r>
              <a:rPr lang="en-US"/>
              <a:t>Hệ mã Diffie-Hellman</a:t>
            </a:r>
          </a:p>
          <a:p>
            <a:pPr lvl="1"/>
            <a:r>
              <a:rPr lang="en-US"/>
              <a:t>Tấn công man-in-the-middle</a:t>
            </a:r>
          </a:p>
        </p:txBody>
      </p:sp>
      <p:sp>
        <p:nvSpPr>
          <p:cNvPr id="4" name="Slide Number Placeholder 3"/>
          <p:cNvSpPr>
            <a:spLocks noGrp="1"/>
          </p:cNvSpPr>
          <p:nvPr>
            <p:ph type="sldNum" sz="quarter" idx="10"/>
          </p:nvPr>
        </p:nvSpPr>
        <p:spPr/>
        <p:txBody>
          <a:bodyPr/>
          <a:lstStyle/>
          <a:p>
            <a:fld id="{DF78284D-5FDC-4396-97E9-EA2DB91CCBAD}" type="slidenum">
              <a:rPr lang="en-US" altLang="vi-VN" smtClean="0"/>
              <a:pPr/>
              <a:t>54</a:t>
            </a:fld>
            <a:endParaRPr lang="en-US" altLang="vi-VN"/>
          </a:p>
        </p:txBody>
      </p:sp>
      <p:pic>
        <p:nvPicPr>
          <p:cNvPr id="6" name="Picture 5"/>
          <p:cNvPicPr>
            <a:picLocks noChangeAspect="1"/>
          </p:cNvPicPr>
          <p:nvPr/>
        </p:nvPicPr>
        <p:blipFill>
          <a:blip r:embed="rId3"/>
          <a:stretch>
            <a:fillRect/>
          </a:stretch>
        </p:blipFill>
        <p:spPr>
          <a:xfrm>
            <a:off x="1295400" y="2258044"/>
            <a:ext cx="7315200" cy="4490952"/>
          </a:xfrm>
          <a:prstGeom prst="rect">
            <a:avLst/>
          </a:prstGeom>
        </p:spPr>
      </p:pic>
    </p:spTree>
    <p:extLst>
      <p:ext uri="{BB962C8B-B14F-4D97-AF65-F5344CB8AC3E}">
        <p14:creationId xmlns:p14="http://schemas.microsoft.com/office/powerpoint/2010/main" val="30058877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980175-CA3F-4461-AE5C-EE424CA14C15}"/>
              </a:ext>
            </a:extLst>
          </p:cNvPr>
          <p:cNvSpPr>
            <a:spLocks noGrp="1"/>
          </p:cNvSpPr>
          <p:nvPr>
            <p:ph type="title"/>
          </p:nvPr>
        </p:nvSpPr>
        <p:spPr/>
        <p:txBody>
          <a:bodyPr/>
          <a:lstStyle/>
          <a:p>
            <a:r>
              <a:rPr lang="vi-VN" dirty="0"/>
              <a:t>Thông tin môn học</a:t>
            </a:r>
          </a:p>
        </p:txBody>
      </p:sp>
      <p:sp>
        <p:nvSpPr>
          <p:cNvPr id="3" name="Content Placeholder 2">
            <a:extLst>
              <a:ext uri="{FF2B5EF4-FFF2-40B4-BE49-F238E27FC236}">
                <a16:creationId xmlns="" xmlns:a16="http://schemas.microsoft.com/office/drawing/2014/main" id="{78A77FD4-C619-4E68-9CEA-4057EB946685}"/>
              </a:ext>
            </a:extLst>
          </p:cNvPr>
          <p:cNvSpPr>
            <a:spLocks noGrp="1"/>
          </p:cNvSpPr>
          <p:nvPr>
            <p:ph idx="1"/>
          </p:nvPr>
        </p:nvSpPr>
        <p:spPr>
          <a:xfrm>
            <a:off x="381000" y="990600"/>
            <a:ext cx="8305800" cy="5257800"/>
          </a:xfrm>
        </p:spPr>
        <p:txBody>
          <a:bodyPr/>
          <a:lstStyle/>
          <a:p>
            <a:r>
              <a:rPr lang="vi-VN"/>
              <a:t>Chương </a:t>
            </a:r>
            <a:r>
              <a:rPr lang="en-US"/>
              <a:t>3</a:t>
            </a:r>
            <a:r>
              <a:rPr lang="vi-VN"/>
              <a:t>: </a:t>
            </a:r>
            <a:r>
              <a:rPr lang="en-US"/>
              <a:t>M</a:t>
            </a:r>
            <a:r>
              <a:rPr lang="vi-VN"/>
              <a:t>ật mã khóa công khai</a:t>
            </a:r>
            <a:endParaRPr lang="en-US"/>
          </a:p>
          <a:p>
            <a:pPr lvl="1"/>
            <a:r>
              <a:rPr lang="en-US">
                <a:solidFill>
                  <a:schemeClr val="bg1">
                    <a:lumMod val="75000"/>
                  </a:schemeClr>
                </a:solidFill>
              </a:rPr>
              <a:t>Giới thiệu chung</a:t>
            </a:r>
          </a:p>
          <a:p>
            <a:pPr lvl="1"/>
            <a:r>
              <a:rPr lang="en-US">
                <a:solidFill>
                  <a:schemeClr val="bg1">
                    <a:lumMod val="75000"/>
                  </a:schemeClr>
                </a:solidFill>
              </a:rPr>
              <a:t>Hệ mã RSA</a:t>
            </a:r>
          </a:p>
          <a:p>
            <a:pPr lvl="1"/>
            <a:r>
              <a:rPr lang="en-US">
                <a:solidFill>
                  <a:schemeClr val="bg1">
                    <a:lumMod val="75000"/>
                  </a:schemeClr>
                </a:solidFill>
              </a:rPr>
              <a:t>Hệ mã Diffie-Hellman</a:t>
            </a:r>
          </a:p>
          <a:p>
            <a:pPr lvl="1"/>
            <a:r>
              <a:rPr lang="en-US"/>
              <a:t>Hệ mã ElGamal</a:t>
            </a:r>
          </a:p>
          <a:p>
            <a:pPr lvl="1"/>
            <a:r>
              <a:rPr lang="en-US">
                <a:solidFill>
                  <a:schemeClr val="bg1">
                    <a:lumMod val="75000"/>
                  </a:schemeClr>
                </a:solidFill>
              </a:rPr>
              <a:t>Hệ mã đường cong Ellip (Elliptic Curve)</a:t>
            </a:r>
          </a:p>
          <a:p>
            <a:pPr lvl="1"/>
            <a:endParaRPr lang="en-US"/>
          </a:p>
          <a:p>
            <a:pPr lvl="2"/>
            <a:endParaRPr lang="vi-VN" dirty="0"/>
          </a:p>
        </p:txBody>
      </p:sp>
      <p:sp>
        <p:nvSpPr>
          <p:cNvPr id="4" name="Slide Number Placeholder 3">
            <a:extLst>
              <a:ext uri="{FF2B5EF4-FFF2-40B4-BE49-F238E27FC236}">
                <a16:creationId xmlns="" xmlns:a16="http://schemas.microsoft.com/office/drawing/2014/main" id="{098CC42D-7188-4E3C-B649-CCCA35A92208}"/>
              </a:ext>
            </a:extLst>
          </p:cNvPr>
          <p:cNvSpPr>
            <a:spLocks noGrp="1"/>
          </p:cNvSpPr>
          <p:nvPr>
            <p:ph type="sldNum" sz="quarter" idx="10"/>
          </p:nvPr>
        </p:nvSpPr>
        <p:spPr/>
        <p:txBody>
          <a:bodyPr/>
          <a:lstStyle/>
          <a:p>
            <a:fld id="{DF78284D-5FDC-4396-97E9-EA2DB91CCBAD}" type="slidenum">
              <a:rPr lang="en-US" altLang="vi-VN" smtClean="0"/>
              <a:pPr/>
              <a:t>55</a:t>
            </a:fld>
            <a:endParaRPr lang="en-US" altLang="vi-VN"/>
          </a:p>
        </p:txBody>
      </p:sp>
    </p:spTree>
    <p:extLst>
      <p:ext uri="{BB962C8B-B14F-4D97-AF65-F5344CB8AC3E}">
        <p14:creationId xmlns:p14="http://schemas.microsoft.com/office/powerpoint/2010/main" val="40545313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p:sp>
        <p:nvSpPr>
          <p:cNvPr id="3" name="Content Placeholder 2"/>
          <p:cNvSpPr>
            <a:spLocks noGrp="1"/>
          </p:cNvSpPr>
          <p:nvPr>
            <p:ph idx="1"/>
          </p:nvPr>
        </p:nvSpPr>
        <p:spPr/>
        <p:txBody>
          <a:bodyPr/>
          <a:lstStyle/>
          <a:p>
            <a:r>
              <a:rPr lang="en-US"/>
              <a:t>Hệ mã Elgamal</a:t>
            </a:r>
          </a:p>
          <a:p>
            <a:pPr lvl="1"/>
            <a:r>
              <a:rPr lang="vi-VN"/>
              <a:t>Ra đời năm 1984</a:t>
            </a:r>
          </a:p>
          <a:p>
            <a:pPr lvl="1"/>
            <a:r>
              <a:rPr lang="en-US"/>
              <a:t>S</a:t>
            </a:r>
            <a:r>
              <a:rPr lang="vi-VN"/>
              <a:t>ử dụng trong một số chuẩn như:</a:t>
            </a:r>
          </a:p>
          <a:p>
            <a:pPr lvl="2"/>
            <a:r>
              <a:rPr lang="vi-VN"/>
              <a:t>Chuẩn chữ ký số Digital Signature Standard (DSS)</a:t>
            </a:r>
          </a:p>
          <a:p>
            <a:pPr lvl="2"/>
            <a:r>
              <a:rPr lang="vi-VN"/>
              <a:t> Chuẩn S/MIME e-mail</a:t>
            </a:r>
          </a:p>
          <a:p>
            <a:pPr lvl="1"/>
            <a:endParaRPr lang="en-US"/>
          </a:p>
        </p:txBody>
      </p:sp>
      <p:sp>
        <p:nvSpPr>
          <p:cNvPr id="4" name="Slide Number Placeholder 3"/>
          <p:cNvSpPr>
            <a:spLocks noGrp="1"/>
          </p:cNvSpPr>
          <p:nvPr>
            <p:ph type="sldNum" sz="quarter" idx="10"/>
          </p:nvPr>
        </p:nvSpPr>
        <p:spPr/>
        <p:txBody>
          <a:bodyPr/>
          <a:lstStyle/>
          <a:p>
            <a:fld id="{DF78284D-5FDC-4396-97E9-EA2DB91CCBAD}" type="slidenum">
              <a:rPr lang="en-US" altLang="vi-VN" smtClean="0"/>
              <a:pPr/>
              <a:t>56</a:t>
            </a:fld>
            <a:endParaRPr lang="en-US" altLang="vi-VN"/>
          </a:p>
        </p:txBody>
      </p:sp>
    </p:spTree>
    <p:extLst>
      <p:ext uri="{BB962C8B-B14F-4D97-AF65-F5344CB8AC3E}">
        <p14:creationId xmlns:p14="http://schemas.microsoft.com/office/powerpoint/2010/main" val="11251237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p:sp>
        <p:nvSpPr>
          <p:cNvPr id="3" name="Content Placeholder 2"/>
          <p:cNvSpPr>
            <a:spLocks noGrp="1"/>
          </p:cNvSpPr>
          <p:nvPr>
            <p:ph idx="1"/>
          </p:nvPr>
        </p:nvSpPr>
        <p:spPr/>
        <p:txBody>
          <a:bodyPr/>
          <a:lstStyle/>
          <a:p>
            <a:r>
              <a:rPr lang="en-US"/>
              <a:t>Hệ mã Elgamal</a:t>
            </a:r>
          </a:p>
          <a:p>
            <a:pPr lvl="1"/>
            <a:endParaRPr lang="en-US"/>
          </a:p>
        </p:txBody>
      </p:sp>
      <p:sp>
        <p:nvSpPr>
          <p:cNvPr id="4" name="Slide Number Placeholder 3"/>
          <p:cNvSpPr>
            <a:spLocks noGrp="1"/>
          </p:cNvSpPr>
          <p:nvPr>
            <p:ph type="sldNum" sz="quarter" idx="10"/>
          </p:nvPr>
        </p:nvSpPr>
        <p:spPr/>
        <p:txBody>
          <a:bodyPr/>
          <a:lstStyle/>
          <a:p>
            <a:fld id="{DF78284D-5FDC-4396-97E9-EA2DB91CCBAD}" type="slidenum">
              <a:rPr lang="en-US" altLang="vi-VN" smtClean="0"/>
              <a:pPr/>
              <a:t>57</a:t>
            </a:fld>
            <a:endParaRPr lang="en-US" altLang="vi-VN"/>
          </a:p>
        </p:txBody>
      </p:sp>
      <p:pic>
        <p:nvPicPr>
          <p:cNvPr id="8" name="Picture 7"/>
          <p:cNvPicPr>
            <a:picLocks noChangeAspect="1"/>
          </p:cNvPicPr>
          <p:nvPr/>
        </p:nvPicPr>
        <p:blipFill>
          <a:blip r:embed="rId3"/>
          <a:stretch>
            <a:fillRect/>
          </a:stretch>
        </p:blipFill>
        <p:spPr>
          <a:xfrm>
            <a:off x="431800" y="1906531"/>
            <a:ext cx="8540985" cy="4418069"/>
          </a:xfrm>
          <a:prstGeom prst="rect">
            <a:avLst/>
          </a:prstGeom>
        </p:spPr>
      </p:pic>
    </p:spTree>
    <p:extLst>
      <p:ext uri="{BB962C8B-B14F-4D97-AF65-F5344CB8AC3E}">
        <p14:creationId xmlns:p14="http://schemas.microsoft.com/office/powerpoint/2010/main" val="27612270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p:sp>
        <p:nvSpPr>
          <p:cNvPr id="3" name="Content Placeholder 2"/>
          <p:cNvSpPr>
            <a:spLocks noGrp="1"/>
          </p:cNvSpPr>
          <p:nvPr>
            <p:ph idx="1"/>
          </p:nvPr>
        </p:nvSpPr>
        <p:spPr/>
        <p:txBody>
          <a:bodyPr/>
          <a:lstStyle/>
          <a:p>
            <a:r>
              <a:rPr lang="en-US"/>
              <a:t>Hệ mã Elgamal</a:t>
            </a:r>
          </a:p>
          <a:p>
            <a:pPr lvl="1"/>
            <a:r>
              <a:rPr lang="en-US"/>
              <a:t>Ví dụ</a:t>
            </a:r>
          </a:p>
        </p:txBody>
      </p:sp>
      <p:sp>
        <p:nvSpPr>
          <p:cNvPr id="4" name="Slide Number Placeholder 3"/>
          <p:cNvSpPr>
            <a:spLocks noGrp="1"/>
          </p:cNvSpPr>
          <p:nvPr>
            <p:ph type="sldNum" sz="quarter" idx="10"/>
          </p:nvPr>
        </p:nvSpPr>
        <p:spPr/>
        <p:txBody>
          <a:bodyPr/>
          <a:lstStyle/>
          <a:p>
            <a:fld id="{DF78284D-5FDC-4396-97E9-EA2DB91CCBAD}" type="slidenum">
              <a:rPr lang="en-US" altLang="vi-VN" smtClean="0"/>
              <a:pPr/>
              <a:t>58</a:t>
            </a:fld>
            <a:endParaRPr lang="en-US" altLang="vi-VN"/>
          </a:p>
        </p:txBody>
      </p:sp>
      <p:pic>
        <p:nvPicPr>
          <p:cNvPr id="6" name="Picture 5"/>
          <p:cNvPicPr>
            <a:picLocks noChangeAspect="1"/>
          </p:cNvPicPr>
          <p:nvPr/>
        </p:nvPicPr>
        <p:blipFill>
          <a:blip r:embed="rId3"/>
          <a:stretch>
            <a:fillRect/>
          </a:stretch>
        </p:blipFill>
        <p:spPr>
          <a:xfrm>
            <a:off x="381001" y="2325655"/>
            <a:ext cx="8686800" cy="4102857"/>
          </a:xfrm>
          <a:prstGeom prst="rect">
            <a:avLst/>
          </a:prstGeom>
        </p:spPr>
      </p:pic>
    </p:spTree>
    <p:extLst>
      <p:ext uri="{BB962C8B-B14F-4D97-AF65-F5344CB8AC3E}">
        <p14:creationId xmlns:p14="http://schemas.microsoft.com/office/powerpoint/2010/main" val="25071152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980175-CA3F-4461-AE5C-EE424CA14C15}"/>
              </a:ext>
            </a:extLst>
          </p:cNvPr>
          <p:cNvSpPr>
            <a:spLocks noGrp="1"/>
          </p:cNvSpPr>
          <p:nvPr>
            <p:ph type="title"/>
          </p:nvPr>
        </p:nvSpPr>
        <p:spPr/>
        <p:txBody>
          <a:bodyPr/>
          <a:lstStyle/>
          <a:p>
            <a:r>
              <a:rPr lang="vi-VN" dirty="0"/>
              <a:t>Thông tin môn học</a:t>
            </a:r>
          </a:p>
        </p:txBody>
      </p:sp>
      <p:sp>
        <p:nvSpPr>
          <p:cNvPr id="3" name="Content Placeholder 2">
            <a:extLst>
              <a:ext uri="{FF2B5EF4-FFF2-40B4-BE49-F238E27FC236}">
                <a16:creationId xmlns="" xmlns:a16="http://schemas.microsoft.com/office/drawing/2014/main" id="{78A77FD4-C619-4E68-9CEA-4057EB946685}"/>
              </a:ext>
            </a:extLst>
          </p:cNvPr>
          <p:cNvSpPr>
            <a:spLocks noGrp="1"/>
          </p:cNvSpPr>
          <p:nvPr>
            <p:ph idx="1"/>
          </p:nvPr>
        </p:nvSpPr>
        <p:spPr>
          <a:xfrm>
            <a:off x="381000" y="990600"/>
            <a:ext cx="8305800" cy="5257800"/>
          </a:xfrm>
        </p:spPr>
        <p:txBody>
          <a:bodyPr/>
          <a:lstStyle/>
          <a:p>
            <a:r>
              <a:rPr lang="vi-VN"/>
              <a:t>Chương </a:t>
            </a:r>
            <a:r>
              <a:rPr lang="en-US"/>
              <a:t>3</a:t>
            </a:r>
            <a:r>
              <a:rPr lang="vi-VN"/>
              <a:t>: </a:t>
            </a:r>
            <a:r>
              <a:rPr lang="en-US"/>
              <a:t>M</a:t>
            </a:r>
            <a:r>
              <a:rPr lang="vi-VN"/>
              <a:t>ật mã khóa công khai</a:t>
            </a:r>
            <a:endParaRPr lang="en-US"/>
          </a:p>
          <a:p>
            <a:pPr lvl="1"/>
            <a:r>
              <a:rPr lang="en-US">
                <a:solidFill>
                  <a:schemeClr val="bg1">
                    <a:lumMod val="75000"/>
                  </a:schemeClr>
                </a:solidFill>
              </a:rPr>
              <a:t>Giới thiệu chung</a:t>
            </a:r>
          </a:p>
          <a:p>
            <a:pPr lvl="1"/>
            <a:r>
              <a:rPr lang="en-US">
                <a:solidFill>
                  <a:schemeClr val="bg1">
                    <a:lumMod val="75000"/>
                  </a:schemeClr>
                </a:solidFill>
              </a:rPr>
              <a:t>Hệ mã RSA</a:t>
            </a:r>
          </a:p>
          <a:p>
            <a:pPr lvl="1"/>
            <a:r>
              <a:rPr lang="en-US">
                <a:solidFill>
                  <a:schemeClr val="bg1">
                    <a:lumMod val="75000"/>
                  </a:schemeClr>
                </a:solidFill>
              </a:rPr>
              <a:t>Hệ mã Diffie-Hellman</a:t>
            </a:r>
          </a:p>
          <a:p>
            <a:pPr lvl="1"/>
            <a:r>
              <a:rPr lang="en-US">
                <a:solidFill>
                  <a:schemeClr val="bg1">
                    <a:lumMod val="75000"/>
                  </a:schemeClr>
                </a:solidFill>
              </a:rPr>
              <a:t>Hệ mã ElGamal</a:t>
            </a:r>
          </a:p>
          <a:p>
            <a:pPr lvl="1"/>
            <a:r>
              <a:rPr lang="en-US"/>
              <a:t>Hệ mã đường cong Ellip (ECC)</a:t>
            </a:r>
          </a:p>
          <a:p>
            <a:pPr lvl="1"/>
            <a:endParaRPr lang="en-US"/>
          </a:p>
          <a:p>
            <a:pPr lvl="2"/>
            <a:endParaRPr lang="vi-VN" dirty="0"/>
          </a:p>
        </p:txBody>
      </p:sp>
      <p:sp>
        <p:nvSpPr>
          <p:cNvPr id="4" name="Slide Number Placeholder 3">
            <a:extLst>
              <a:ext uri="{FF2B5EF4-FFF2-40B4-BE49-F238E27FC236}">
                <a16:creationId xmlns="" xmlns:a16="http://schemas.microsoft.com/office/drawing/2014/main" id="{098CC42D-7188-4E3C-B649-CCCA35A92208}"/>
              </a:ext>
            </a:extLst>
          </p:cNvPr>
          <p:cNvSpPr>
            <a:spLocks noGrp="1"/>
          </p:cNvSpPr>
          <p:nvPr>
            <p:ph type="sldNum" sz="quarter" idx="10"/>
          </p:nvPr>
        </p:nvSpPr>
        <p:spPr/>
        <p:txBody>
          <a:bodyPr/>
          <a:lstStyle/>
          <a:p>
            <a:fld id="{DF78284D-5FDC-4396-97E9-EA2DB91CCBAD}" type="slidenum">
              <a:rPr lang="en-US" altLang="vi-VN" smtClean="0"/>
              <a:pPr/>
              <a:t>59</a:t>
            </a:fld>
            <a:endParaRPr lang="en-US" altLang="vi-VN"/>
          </a:p>
        </p:txBody>
      </p:sp>
    </p:spTree>
    <p:extLst>
      <p:ext uri="{BB962C8B-B14F-4D97-AF65-F5344CB8AC3E}">
        <p14:creationId xmlns:p14="http://schemas.microsoft.com/office/powerpoint/2010/main" val="1775237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p:sp>
        <p:nvSpPr>
          <p:cNvPr id="3" name="Content Placeholder 2"/>
          <p:cNvSpPr>
            <a:spLocks noGrp="1"/>
          </p:cNvSpPr>
          <p:nvPr>
            <p:ph idx="1"/>
          </p:nvPr>
        </p:nvSpPr>
        <p:spPr/>
        <p:txBody>
          <a:bodyPr/>
          <a:lstStyle/>
          <a:p>
            <a:r>
              <a:rPr lang="en-US"/>
              <a:t>Giới thiệu chung</a:t>
            </a:r>
          </a:p>
          <a:p>
            <a:pPr lvl="1"/>
            <a:r>
              <a:rPr lang="en-US"/>
              <a:t>Đánh giá chung về mật mã khóa đối xứng</a:t>
            </a:r>
          </a:p>
          <a:p>
            <a:pPr marL="1200150" lvl="3" indent="-342900"/>
            <a:r>
              <a:rPr lang="en-US" altLang="zh-TW" sz="2400"/>
              <a:t>Nghiên cứu sản xuất khóa ngẫu nhiên?</a:t>
            </a:r>
          </a:p>
          <a:p>
            <a:pPr marL="1200150" lvl="3" indent="-342900"/>
            <a:r>
              <a:rPr lang="en-US" sz="2400"/>
              <a:t>Quản lý và phân phối khóa?</a:t>
            </a:r>
          </a:p>
          <a:p>
            <a:pPr marL="1200150" lvl="3" indent="-342900"/>
            <a:r>
              <a:rPr lang="en-US" sz="2400"/>
              <a:t>Trao đổi thông tin mật giữa các bên không quen biết nhau?</a:t>
            </a:r>
          </a:p>
          <a:p>
            <a:pPr marL="1200150" lvl="3" indent="-342900"/>
            <a:r>
              <a:rPr lang="vi-VN" sz="2400"/>
              <a:t>Không tách rời được bài toán </a:t>
            </a:r>
            <a:r>
              <a:rPr lang="vi-VN" sz="2400" b="1">
                <a:solidFill>
                  <a:srgbClr val="0033CC"/>
                </a:solidFill>
              </a:rPr>
              <a:t>xác thực </a:t>
            </a:r>
            <a:r>
              <a:rPr lang="vi-VN" sz="2400"/>
              <a:t>và bài toán </a:t>
            </a:r>
            <a:r>
              <a:rPr lang="vi-VN" sz="2400" b="1">
                <a:solidFill>
                  <a:srgbClr val="0033CC"/>
                </a:solidFill>
              </a:rPr>
              <a:t>bí mật</a:t>
            </a:r>
            <a:endParaRPr lang="en-US" sz="2400" b="1">
              <a:solidFill>
                <a:srgbClr val="0033CC"/>
              </a:solidFill>
            </a:endParaRPr>
          </a:p>
          <a:p>
            <a:pPr marL="1200150" lvl="3" indent="-342900"/>
            <a:r>
              <a:rPr lang="vi-VN" sz="2400"/>
              <a:t>Không đảm bảo tính </a:t>
            </a:r>
            <a:r>
              <a:rPr lang="vi-VN" sz="2400" b="1">
                <a:solidFill>
                  <a:srgbClr val="0033CC"/>
                </a:solidFill>
              </a:rPr>
              <a:t>toàn vẹn </a:t>
            </a:r>
            <a:r>
              <a:rPr lang="vi-VN" sz="2400"/>
              <a:t>tin </a:t>
            </a:r>
          </a:p>
          <a:p>
            <a:pPr marL="742950" lvl="2" indent="-342900"/>
            <a:endParaRPr lang="vi-VN" sz="2800">
              <a:solidFill>
                <a:srgbClr val="0033CC"/>
              </a:solidFill>
            </a:endParaRPr>
          </a:p>
          <a:p>
            <a:pPr marL="742950" lvl="2" indent="-342900"/>
            <a:endParaRPr lang="en-US" sz="2800"/>
          </a:p>
          <a:p>
            <a:pPr marL="742950" lvl="2" indent="-342900"/>
            <a:endParaRPr lang="en-US" sz="2800"/>
          </a:p>
          <a:p>
            <a:endParaRPr lang="en-US"/>
          </a:p>
        </p:txBody>
      </p:sp>
      <p:sp>
        <p:nvSpPr>
          <p:cNvPr id="4" name="Slide Number Placeholder 3"/>
          <p:cNvSpPr>
            <a:spLocks noGrp="1"/>
          </p:cNvSpPr>
          <p:nvPr>
            <p:ph type="sldNum" sz="quarter" idx="10"/>
          </p:nvPr>
        </p:nvSpPr>
        <p:spPr/>
        <p:txBody>
          <a:bodyPr/>
          <a:lstStyle/>
          <a:p>
            <a:fld id="{DF78284D-5FDC-4396-97E9-EA2DB91CCBAD}" type="slidenum">
              <a:rPr lang="en-US" altLang="vi-VN" smtClean="0"/>
              <a:pPr/>
              <a:t>6</a:t>
            </a:fld>
            <a:endParaRPr lang="en-US" altLang="vi-VN"/>
          </a:p>
        </p:txBody>
      </p:sp>
    </p:spTree>
    <p:extLst>
      <p:ext uri="{BB962C8B-B14F-4D97-AF65-F5344CB8AC3E}">
        <p14:creationId xmlns:p14="http://schemas.microsoft.com/office/powerpoint/2010/main" val="27793019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p:sp>
        <p:nvSpPr>
          <p:cNvPr id="3" name="Content Placeholder 2"/>
          <p:cNvSpPr>
            <a:spLocks noGrp="1"/>
          </p:cNvSpPr>
          <p:nvPr>
            <p:ph idx="1"/>
          </p:nvPr>
        </p:nvSpPr>
        <p:spPr/>
        <p:txBody>
          <a:bodyPr/>
          <a:lstStyle/>
          <a:p>
            <a:r>
              <a:rPr lang="en-US"/>
              <a:t>Hệ mã đường cong Ellip (ECC)</a:t>
            </a:r>
          </a:p>
          <a:p>
            <a:pPr lvl="1"/>
            <a:r>
              <a:rPr lang="en-US"/>
              <a:t>Đường cong ellipt</a:t>
            </a:r>
          </a:p>
          <a:p>
            <a:pPr lvl="2"/>
            <a:r>
              <a:rPr lang="vi-VN"/>
              <a:t>Một đường cong ellipt được xác định bởi một phương trình theo hai biến </a:t>
            </a:r>
            <a:r>
              <a:rPr lang="en-US"/>
              <a:t>và các</a:t>
            </a:r>
            <a:r>
              <a:rPr lang="vi-VN"/>
              <a:t> hệ số.</a:t>
            </a:r>
            <a:endParaRPr lang="en-US"/>
          </a:p>
          <a:p>
            <a:pPr lvl="2"/>
            <a:r>
              <a:rPr lang="en-US"/>
              <a:t>Trong </a:t>
            </a:r>
            <a:r>
              <a:rPr lang="vi-VN"/>
              <a:t>mật mã, các biến và hệ số </a:t>
            </a:r>
            <a:r>
              <a:rPr lang="en-US"/>
              <a:t>thuộc </a:t>
            </a:r>
            <a:r>
              <a:rPr lang="vi-VN"/>
              <a:t>một trường hữu hạn</a:t>
            </a:r>
            <a:r>
              <a:rPr lang="en-US"/>
              <a:t> =&gt; </a:t>
            </a:r>
            <a:r>
              <a:rPr lang="vi-VN"/>
              <a:t>định nghĩa một nhóm abel hữu hạn.</a:t>
            </a:r>
            <a:endParaRPr lang="en-US"/>
          </a:p>
          <a:p>
            <a:endParaRPr lang="en-US"/>
          </a:p>
        </p:txBody>
      </p:sp>
      <p:sp>
        <p:nvSpPr>
          <p:cNvPr id="4" name="Slide Number Placeholder 3"/>
          <p:cNvSpPr>
            <a:spLocks noGrp="1"/>
          </p:cNvSpPr>
          <p:nvPr>
            <p:ph type="sldNum" sz="quarter" idx="10"/>
          </p:nvPr>
        </p:nvSpPr>
        <p:spPr/>
        <p:txBody>
          <a:bodyPr/>
          <a:lstStyle/>
          <a:p>
            <a:fld id="{DF78284D-5FDC-4396-97E9-EA2DB91CCBAD}" type="slidenum">
              <a:rPr lang="en-US" altLang="vi-VN" smtClean="0"/>
              <a:pPr/>
              <a:t>60</a:t>
            </a:fld>
            <a:endParaRPr lang="en-US" altLang="vi-VN"/>
          </a:p>
        </p:txBody>
      </p:sp>
    </p:spTree>
    <p:extLst>
      <p:ext uri="{BB962C8B-B14F-4D97-AF65-F5344CB8AC3E}">
        <p14:creationId xmlns:p14="http://schemas.microsoft.com/office/powerpoint/2010/main" val="18984698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305800" cy="5257800"/>
              </a:xfrm>
            </p:spPr>
            <p:txBody>
              <a:bodyPr/>
              <a:lstStyle/>
              <a:p>
                <a:pPr marL="0" indent="-400050">
                  <a:lnSpc>
                    <a:spcPct val="120000"/>
                  </a:lnSpc>
                  <a:spcBef>
                    <a:spcPts val="0"/>
                  </a:spcBef>
                </a:pPr>
                <a:r>
                  <a:rPr lang="en-US"/>
                  <a:t>Hệ mã ECC</a:t>
                </a:r>
              </a:p>
              <a:p>
                <a:pPr marL="742950" lvl="2" indent="-342900">
                  <a:lnSpc>
                    <a:spcPct val="120000"/>
                  </a:lnSpc>
                  <a:spcBef>
                    <a:spcPts val="0"/>
                  </a:spcBef>
                </a:pPr>
                <a:r>
                  <a:rPr lang="en-US" sz="2800"/>
                  <a:t>Đường cong ellipt trên trường số thực </a:t>
                </a:r>
              </a:p>
              <a:p>
                <a:pPr marL="1200150" lvl="3" indent="-342900">
                  <a:lnSpc>
                    <a:spcPct val="120000"/>
                  </a:lnSpc>
                  <a:spcBef>
                    <a:spcPts val="0"/>
                  </a:spcBef>
                </a:pPr>
                <a:r>
                  <a:rPr lang="en-US" sz="2400"/>
                  <a:t>Phương trình Weierstrass:</a:t>
                </a:r>
              </a:p>
              <a:p>
                <a:pPr marL="914400" lvl="2" indent="0">
                  <a:lnSpc>
                    <a:spcPct val="120000"/>
                  </a:lnSpc>
                  <a:spcBef>
                    <a:spcPts val="0"/>
                  </a:spcBef>
                  <a:buNone/>
                </a:pPr>
                <a:r>
                  <a:rPr lang="en-US" sz="2000">
                    <a:solidFill>
                      <a:srgbClr val="0000FF"/>
                    </a:solidFill>
                  </a:rPr>
                  <a:t>    </a:t>
                </a:r>
                <a14:m>
                  <m:oMath xmlns:m="http://schemas.openxmlformats.org/officeDocument/2006/math">
                    <m:sSup>
                      <m:sSupPr>
                        <m:ctrlPr>
                          <a:rPr lang="vi-VN" i="1">
                            <a:solidFill>
                              <a:srgbClr val="0000FF"/>
                            </a:solidFill>
                            <a:latin typeface="Cambria Math"/>
                          </a:rPr>
                        </m:ctrlPr>
                      </m:sSupPr>
                      <m:e>
                        <m:r>
                          <a:rPr lang="vi-VN" i="1">
                            <a:solidFill>
                              <a:srgbClr val="0000FF"/>
                            </a:solidFill>
                            <a:latin typeface="Cambria Math" panose="02040503050406030204" pitchFamily="18" charset="0"/>
                          </a:rPr>
                          <m:t>𝑦</m:t>
                        </m:r>
                      </m:e>
                      <m:sup>
                        <m:r>
                          <a:rPr lang="vi-VN" i="1">
                            <a:solidFill>
                              <a:srgbClr val="0000FF"/>
                            </a:solidFill>
                            <a:latin typeface="Cambria Math" panose="02040503050406030204" pitchFamily="18" charset="0"/>
                          </a:rPr>
                          <m:t>2</m:t>
                        </m:r>
                      </m:sup>
                    </m:sSup>
                    <m:r>
                      <a:rPr lang="vi-VN" i="1">
                        <a:solidFill>
                          <a:srgbClr val="0000FF"/>
                        </a:solidFill>
                        <a:latin typeface="Cambria Math" panose="02040503050406030204" pitchFamily="18" charset="0"/>
                      </a:rPr>
                      <m:t>+</m:t>
                    </m:r>
                    <m:r>
                      <a:rPr lang="vi-VN" i="1">
                        <a:solidFill>
                          <a:srgbClr val="0000FF"/>
                        </a:solidFill>
                        <a:latin typeface="Cambria Math" panose="02040503050406030204" pitchFamily="18" charset="0"/>
                      </a:rPr>
                      <m:t>𝑎𝑥𝑦</m:t>
                    </m:r>
                    <m:r>
                      <a:rPr lang="vi-VN" i="1">
                        <a:solidFill>
                          <a:srgbClr val="0000FF"/>
                        </a:solidFill>
                        <a:latin typeface="Cambria Math" panose="02040503050406030204" pitchFamily="18" charset="0"/>
                      </a:rPr>
                      <m:t>+</m:t>
                    </m:r>
                    <m:r>
                      <a:rPr lang="vi-VN" i="1">
                        <a:solidFill>
                          <a:srgbClr val="0000FF"/>
                        </a:solidFill>
                        <a:latin typeface="Cambria Math" panose="02040503050406030204" pitchFamily="18" charset="0"/>
                      </a:rPr>
                      <m:t>𝑏𝑦</m:t>
                    </m:r>
                    <m:r>
                      <a:rPr lang="vi-VN" i="1">
                        <a:solidFill>
                          <a:srgbClr val="0000FF"/>
                        </a:solidFill>
                        <a:latin typeface="Cambria Math" panose="02040503050406030204" pitchFamily="18" charset="0"/>
                      </a:rPr>
                      <m:t>=</m:t>
                    </m:r>
                    <m:sSup>
                      <m:sSupPr>
                        <m:ctrlPr>
                          <a:rPr lang="vi-VN" i="1">
                            <a:solidFill>
                              <a:srgbClr val="0000FF"/>
                            </a:solidFill>
                            <a:latin typeface="Cambria Math"/>
                          </a:rPr>
                        </m:ctrlPr>
                      </m:sSupPr>
                      <m:e>
                        <m:r>
                          <a:rPr lang="vi-VN" i="1">
                            <a:solidFill>
                              <a:srgbClr val="0000FF"/>
                            </a:solidFill>
                            <a:latin typeface="Cambria Math" panose="02040503050406030204" pitchFamily="18" charset="0"/>
                          </a:rPr>
                          <m:t>𝑥</m:t>
                        </m:r>
                      </m:e>
                      <m:sup>
                        <m:r>
                          <a:rPr lang="vi-VN" i="1">
                            <a:solidFill>
                              <a:srgbClr val="0000FF"/>
                            </a:solidFill>
                            <a:latin typeface="Cambria Math" panose="02040503050406030204" pitchFamily="18" charset="0"/>
                          </a:rPr>
                          <m:t>3</m:t>
                        </m:r>
                      </m:sup>
                    </m:sSup>
                    <m:r>
                      <a:rPr lang="vi-VN" i="1">
                        <a:solidFill>
                          <a:srgbClr val="0000FF"/>
                        </a:solidFill>
                        <a:latin typeface="Cambria Math" panose="02040503050406030204" pitchFamily="18" charset="0"/>
                      </a:rPr>
                      <m:t>+</m:t>
                    </m:r>
                    <m:sSup>
                      <m:sSupPr>
                        <m:ctrlPr>
                          <a:rPr lang="vi-VN" i="1">
                            <a:solidFill>
                              <a:srgbClr val="0000FF"/>
                            </a:solidFill>
                            <a:latin typeface="Cambria Math"/>
                          </a:rPr>
                        </m:ctrlPr>
                      </m:sSupPr>
                      <m:e>
                        <m:r>
                          <a:rPr lang="vi-VN" i="1">
                            <a:solidFill>
                              <a:srgbClr val="0000FF"/>
                            </a:solidFill>
                            <a:latin typeface="Cambria Math" panose="02040503050406030204" pitchFamily="18" charset="0"/>
                          </a:rPr>
                          <m:t>𝑐𝑥</m:t>
                        </m:r>
                      </m:e>
                      <m:sup>
                        <m:r>
                          <a:rPr lang="vi-VN" i="1">
                            <a:solidFill>
                              <a:srgbClr val="0000FF"/>
                            </a:solidFill>
                            <a:latin typeface="Cambria Math" panose="02040503050406030204" pitchFamily="18" charset="0"/>
                          </a:rPr>
                          <m:t>2</m:t>
                        </m:r>
                      </m:sup>
                    </m:sSup>
                    <m:r>
                      <a:rPr lang="vi-VN" i="1">
                        <a:solidFill>
                          <a:srgbClr val="0000FF"/>
                        </a:solidFill>
                        <a:latin typeface="Cambria Math" panose="02040503050406030204" pitchFamily="18" charset="0"/>
                      </a:rPr>
                      <m:t>+</m:t>
                    </m:r>
                    <m:r>
                      <a:rPr lang="vi-VN" i="1">
                        <a:solidFill>
                          <a:srgbClr val="0000FF"/>
                        </a:solidFill>
                        <a:latin typeface="Cambria Math" panose="02040503050406030204" pitchFamily="18" charset="0"/>
                      </a:rPr>
                      <m:t>𝑑𝑥</m:t>
                    </m:r>
                    <m:r>
                      <a:rPr lang="vi-VN" i="1">
                        <a:solidFill>
                          <a:srgbClr val="0000FF"/>
                        </a:solidFill>
                        <a:latin typeface="Cambria Math" panose="02040503050406030204" pitchFamily="18" charset="0"/>
                      </a:rPr>
                      <m:t>+</m:t>
                    </m:r>
                  </m:oMath>
                </a14:m>
                <a:r>
                  <a:rPr lang="vi-VN" i="1" dirty="0">
                    <a:solidFill>
                      <a:srgbClr val="0000FF"/>
                    </a:solidFill>
                    <a:latin typeface="Cambria Math" panose="02040503050406030204" pitchFamily="18" charset="0"/>
                  </a:rPr>
                  <a:t>e</a:t>
                </a:r>
              </a:p>
              <a:p>
                <a:pPr marL="0" indent="0">
                  <a:lnSpc>
                    <a:spcPct val="120000"/>
                  </a:lnSpc>
                  <a:spcBef>
                    <a:spcPts val="0"/>
                  </a:spcBef>
                  <a:buNone/>
                </a:pPr>
                <a:r>
                  <a:rPr lang="en-US" sz="2400">
                    <a:latin typeface="Cambria Math" panose="02040503050406030204" pitchFamily="18" charset="0"/>
                  </a:rPr>
                  <a:t>                  </a:t>
                </a:r>
                <a:r>
                  <a:rPr lang="vi-VN" sz="2400">
                    <a:latin typeface="Cambria Math" panose="02040503050406030204" pitchFamily="18" charset="0"/>
                  </a:rPr>
                  <a:t>với </a:t>
                </a:r>
                <a:r>
                  <a:rPr lang="vi-VN" sz="2400" dirty="0">
                    <a:latin typeface="Cambria Math" panose="02040503050406030204" pitchFamily="18" charset="0"/>
                  </a:rPr>
                  <a:t>a, b, c, d, e là các </a:t>
                </a:r>
                <a:r>
                  <a:rPr lang="vi-VN" sz="2400">
                    <a:latin typeface="Cambria Math" panose="02040503050406030204" pitchFamily="18" charset="0"/>
                  </a:rPr>
                  <a:t>số thực</a:t>
                </a:r>
                <a:r>
                  <a:rPr lang="en-US" sz="2400">
                    <a:latin typeface="Cambria Math" panose="02040503050406030204" pitchFamily="18" charset="0"/>
                  </a:rPr>
                  <a:t>; </a:t>
                </a:r>
                <a:r>
                  <a:rPr lang="vi-VN" sz="2400">
                    <a:latin typeface="Cambria Math" panose="02040503050406030204" pitchFamily="18" charset="0"/>
                  </a:rPr>
                  <a:t>x</a:t>
                </a:r>
                <a:r>
                  <a:rPr lang="vi-VN" sz="2400" dirty="0">
                    <a:latin typeface="Cambria Math" panose="02040503050406030204" pitchFamily="18" charset="0"/>
                  </a:rPr>
                  <a:t>, </a:t>
                </a:r>
                <a:r>
                  <a:rPr lang="vi-VN" sz="2400">
                    <a:latin typeface="Cambria Math" panose="02040503050406030204" pitchFamily="18" charset="0"/>
                  </a:rPr>
                  <a:t>y </a:t>
                </a:r>
                <a:r>
                  <a:rPr lang="en-US" sz="2400">
                    <a:latin typeface="Cambria Math" panose="02040503050406030204" pitchFamily="18" charset="0"/>
                  </a:rPr>
                  <a:t>nhận các </a:t>
                </a:r>
                <a:r>
                  <a:rPr lang="vi-VN" sz="2400">
                    <a:latin typeface="Cambria Math" panose="02040503050406030204" pitchFamily="18" charset="0"/>
                  </a:rPr>
                  <a:t>giá trị thực</a:t>
                </a:r>
                <a:endParaRPr lang="en-US" sz="2400"/>
              </a:p>
              <a:p>
                <a:pPr marL="1200150" lvl="3" indent="-342900">
                  <a:lnSpc>
                    <a:spcPct val="120000"/>
                  </a:lnSpc>
                  <a:spcBef>
                    <a:spcPts val="0"/>
                  </a:spcBef>
                </a:pPr>
                <a:r>
                  <a:rPr lang="en-US" sz="2400"/>
                  <a:t>Dạng đơn giản:</a:t>
                </a:r>
              </a:p>
              <a:p>
                <a:pPr marL="857250" lvl="3" indent="0">
                  <a:lnSpc>
                    <a:spcPct val="120000"/>
                  </a:lnSpc>
                  <a:spcBef>
                    <a:spcPts val="0"/>
                  </a:spcBef>
                  <a:buNone/>
                </a:pPr>
                <a:r>
                  <a:rPr lang="en-US" sz="2400">
                    <a:solidFill>
                      <a:srgbClr val="0000FF"/>
                    </a:solidFill>
                  </a:rPr>
                  <a:t>    </a:t>
                </a:r>
                <a14:m>
                  <m:oMath xmlns:m="http://schemas.openxmlformats.org/officeDocument/2006/math">
                    <m:sSup>
                      <m:sSupPr>
                        <m:ctrlPr>
                          <a:rPr lang="vi-VN" sz="2400" i="1">
                            <a:solidFill>
                              <a:srgbClr val="0000FF"/>
                            </a:solidFill>
                            <a:latin typeface="Cambria Math"/>
                          </a:rPr>
                        </m:ctrlPr>
                      </m:sSupPr>
                      <m:e>
                        <m:r>
                          <a:rPr lang="vi-VN" sz="2400" i="1">
                            <a:solidFill>
                              <a:srgbClr val="0000FF"/>
                            </a:solidFill>
                            <a:latin typeface="Cambria Math" panose="02040503050406030204" pitchFamily="18" charset="0"/>
                          </a:rPr>
                          <m:t>𝑦</m:t>
                        </m:r>
                      </m:e>
                      <m:sup>
                        <m:r>
                          <a:rPr lang="vi-VN" sz="2400" i="1">
                            <a:solidFill>
                              <a:srgbClr val="0000FF"/>
                            </a:solidFill>
                            <a:latin typeface="Cambria Math" panose="02040503050406030204" pitchFamily="18" charset="0"/>
                          </a:rPr>
                          <m:t>2</m:t>
                        </m:r>
                      </m:sup>
                    </m:sSup>
                    <m:r>
                      <a:rPr lang="vi-VN" sz="2400" i="1">
                        <a:solidFill>
                          <a:srgbClr val="0000FF"/>
                        </a:solidFill>
                        <a:latin typeface="Cambria Math" panose="02040503050406030204" pitchFamily="18" charset="0"/>
                      </a:rPr>
                      <m:t>=</m:t>
                    </m:r>
                    <m:sSup>
                      <m:sSupPr>
                        <m:ctrlPr>
                          <a:rPr lang="vi-VN" sz="2400" i="1">
                            <a:solidFill>
                              <a:srgbClr val="0000FF"/>
                            </a:solidFill>
                            <a:latin typeface="Cambria Math"/>
                          </a:rPr>
                        </m:ctrlPr>
                      </m:sSupPr>
                      <m:e>
                        <m:r>
                          <a:rPr lang="vi-VN" sz="2400" i="1">
                            <a:solidFill>
                              <a:srgbClr val="0000FF"/>
                            </a:solidFill>
                            <a:latin typeface="Cambria Math" panose="02040503050406030204" pitchFamily="18" charset="0"/>
                          </a:rPr>
                          <m:t>𝑥</m:t>
                        </m:r>
                      </m:e>
                      <m:sup>
                        <m:r>
                          <a:rPr lang="vi-VN" sz="2400" i="1">
                            <a:solidFill>
                              <a:srgbClr val="0000FF"/>
                            </a:solidFill>
                            <a:latin typeface="Cambria Math" panose="02040503050406030204" pitchFamily="18" charset="0"/>
                          </a:rPr>
                          <m:t>3</m:t>
                        </m:r>
                      </m:sup>
                    </m:sSup>
                    <m:r>
                      <a:rPr lang="vi-VN" sz="2400" i="1">
                        <a:solidFill>
                          <a:srgbClr val="0000FF"/>
                        </a:solidFill>
                        <a:latin typeface="Cambria Math" panose="02040503050406030204" pitchFamily="18" charset="0"/>
                      </a:rPr>
                      <m:t>+</m:t>
                    </m:r>
                    <m:r>
                      <a:rPr lang="vi-VN" sz="2400" i="1">
                        <a:solidFill>
                          <a:srgbClr val="0000FF"/>
                        </a:solidFill>
                        <a:latin typeface="Cambria Math" panose="02040503050406030204" pitchFamily="18" charset="0"/>
                      </a:rPr>
                      <m:t>𝑎𝑥</m:t>
                    </m:r>
                    <m:r>
                      <a:rPr lang="vi-VN" sz="2400" i="1">
                        <a:solidFill>
                          <a:srgbClr val="0000FF"/>
                        </a:solidFill>
                        <a:latin typeface="Cambria Math" panose="02040503050406030204" pitchFamily="18" charset="0"/>
                      </a:rPr>
                      <m:t>+</m:t>
                    </m:r>
                    <m:r>
                      <a:rPr lang="vi-VN" sz="2400" i="1">
                        <a:solidFill>
                          <a:srgbClr val="0000FF"/>
                        </a:solidFill>
                        <a:latin typeface="Cambria Math" panose="02040503050406030204" pitchFamily="18" charset="0"/>
                      </a:rPr>
                      <m:t>𝑏</m:t>
                    </m:r>
                  </m:oMath>
                </a14:m>
                <a:r>
                  <a:rPr lang="vi-VN" sz="2400" dirty="0">
                    <a:solidFill>
                      <a:srgbClr val="0000FF"/>
                    </a:solidFill>
                  </a:rPr>
                  <a:t> </a:t>
                </a:r>
                <a:endParaRPr lang="vi-VN" sz="2400" dirty="0"/>
              </a:p>
              <a:p>
                <a:pPr marL="857250" lvl="3" indent="0">
                  <a:lnSpc>
                    <a:spcPct val="120000"/>
                  </a:lnSpc>
                  <a:spcBef>
                    <a:spcPts val="0"/>
                  </a:spcBef>
                  <a:buNone/>
                </a:pPr>
                <a:r>
                  <a:rPr lang="en-US" sz="2400"/>
                  <a:t>đường cong ellipt cũng bao gồm điểm tại vô cực </a:t>
                </a:r>
                <a14:m>
                  <m:oMath xmlns:m="http://schemas.openxmlformats.org/officeDocument/2006/math">
                    <m:r>
                      <a:rPr lang="el-GR" sz="2400" i="1" smtClean="0">
                        <a:latin typeface="Cambria Math" panose="02040503050406030204" pitchFamily="18" charset="0"/>
                        <a:ea typeface="Cambria Math" panose="02040503050406030204" pitchFamily="18" charset="0"/>
                      </a:rPr>
                      <m:t>𝛰</m:t>
                    </m:r>
                  </m:oMath>
                </a14:m>
                <a:r>
                  <a:rPr lang="en-US" sz="2400"/>
                  <a:t> (point at infinity/zero point)</a:t>
                </a:r>
              </a:p>
              <a:p>
                <a:pPr marL="857250" lvl="3" indent="0">
                  <a:lnSpc>
                    <a:spcPct val="120000"/>
                  </a:lnSpc>
                  <a:spcBef>
                    <a:spcPts val="0"/>
                  </a:spcBef>
                  <a:buNone/>
                </a:pPr>
                <a14:m>
                  <m:oMathPara xmlns:m="http://schemas.openxmlformats.org/officeDocument/2006/math">
                    <m:oMathParaPr>
                      <m:jc m:val="centerGroup"/>
                    </m:oMathParaPr>
                    <m:oMath xmlns:m="http://schemas.openxmlformats.org/officeDocument/2006/math">
                      <m:d>
                        <m:dPr>
                          <m:begChr m:val="{"/>
                          <m:endChr m:val="}"/>
                          <m:ctrlPr>
                            <a:rPr lang="en-US" sz="2400" i="1" smtClean="0">
                              <a:latin typeface="Cambria Math"/>
                            </a:rPr>
                          </m:ctrlPr>
                        </m:dPr>
                        <m:e>
                          <m:d>
                            <m:dPr>
                              <m:ctrlPr>
                                <a:rPr lang="en-US" sz="2400" i="1" smtClean="0">
                                  <a:latin typeface="Cambria Math"/>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 </m:t>
                              </m:r>
                              <m:r>
                                <a:rPr lang="en-US" sz="2400" b="0" i="1" smtClean="0">
                                  <a:latin typeface="Cambria Math" panose="02040503050406030204" pitchFamily="18" charset="0"/>
                                </a:rPr>
                                <m:t>𝑦</m:t>
                              </m:r>
                            </m:e>
                          </m:d>
                          <m:r>
                            <a:rPr lang="en-US" sz="2400" i="1" smtClean="0">
                              <a:latin typeface="Cambria Math" panose="02040503050406030204" pitchFamily="18" charset="0"/>
                              <a:ea typeface="Cambria Math" panose="02040503050406030204" pitchFamily="18" charset="0"/>
                            </a:rPr>
                            <m:t>∈</m:t>
                          </m:r>
                          <m:sSup>
                            <m:sSupPr>
                              <m:ctrlPr>
                                <a:rPr lang="en-US" sz="2400" i="1" smtClean="0">
                                  <a:latin typeface="Cambria Math"/>
                                  <a:ea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 </m:t>
                          </m:r>
                          <m:sSup>
                            <m:sSupPr>
                              <m:ctrlPr>
                                <a:rPr lang="en-US" sz="2400" b="0" i="1" smtClean="0">
                                  <a:latin typeface="Cambria Math"/>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𝑦</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3</m:t>
                              </m:r>
                            </m:sup>
                          </m:s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𝑎𝑥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𝑏</m:t>
                          </m:r>
                          <m:r>
                            <a:rPr lang="en-US" sz="2400" b="0" i="1" smtClean="0">
                              <a:latin typeface="Cambria Math" panose="02040503050406030204" pitchFamily="18" charset="0"/>
                              <a:ea typeface="Cambria Math" panose="02040503050406030204" pitchFamily="18" charset="0"/>
                            </a:rPr>
                            <m:t>,</m:t>
                          </m:r>
                        </m:e>
                      </m:d>
                      <m:r>
                        <a:rPr lang="en-US" sz="2400" i="1" smtClean="0">
                          <a:latin typeface="Cambria Math" panose="02040503050406030204" pitchFamily="18" charset="0"/>
                          <a:ea typeface="Cambria Math" panose="02040503050406030204" pitchFamily="18" charset="0"/>
                        </a:rPr>
                        <m:t>⋃</m:t>
                      </m:r>
                      <m:d>
                        <m:dPr>
                          <m:begChr m:val="{"/>
                          <m:endChr m:val="}"/>
                          <m:ctrlPr>
                            <a:rPr lang="en-US" sz="2400" i="1" smtClean="0">
                              <a:latin typeface="Cambria Math"/>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0</m:t>
                          </m:r>
                        </m:e>
                      </m:d>
                    </m:oMath>
                  </m:oMathPara>
                </a14:m>
                <a:endParaRPr lang="en-US" sz="2400"/>
              </a:p>
              <a:p>
                <a:pPr marL="1200150" lvl="3" indent="-342900">
                  <a:lnSpc>
                    <a:spcPct val="120000"/>
                  </a:lnSpc>
                  <a:spcBef>
                    <a:spcPts val="0"/>
                  </a:spcBef>
                </a:pPr>
                <a:endParaRPr lang="en-US" sz="2400"/>
              </a:p>
              <a:p>
                <a:pPr marL="742950" lvl="2" indent="-342900">
                  <a:lnSpc>
                    <a:spcPct val="120000"/>
                  </a:lnSpc>
                  <a:spcBef>
                    <a:spcPts val="0"/>
                  </a:spcBef>
                </a:pPr>
                <a:endParaRPr lang="en-US"/>
              </a:p>
              <a:p>
                <a:pPr>
                  <a:lnSpc>
                    <a:spcPct val="120000"/>
                  </a:lnSpc>
                  <a:spcBef>
                    <a:spcPts val="0"/>
                  </a:spcBef>
                </a:pPr>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305800" cy="5257800"/>
              </a:xfrm>
              <a:blipFill>
                <a:blip r:embed="rId3"/>
                <a:stretch>
                  <a:fillRect l="-1687" t="-695" r="-220"/>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DF78284D-5FDC-4396-97E9-EA2DB91CCBAD}" type="slidenum">
              <a:rPr lang="en-US" altLang="vi-VN" smtClean="0"/>
              <a:pPr/>
              <a:t>61</a:t>
            </a:fld>
            <a:endParaRPr lang="en-US" altLang="vi-VN"/>
          </a:p>
        </p:txBody>
      </p:sp>
      <p:sp>
        <p:nvSpPr>
          <p:cNvPr id="5" name="Rectangle 4"/>
          <p:cNvSpPr/>
          <p:nvPr/>
        </p:nvSpPr>
        <p:spPr>
          <a:xfrm>
            <a:off x="1447800" y="2590800"/>
            <a:ext cx="7620000" cy="523220"/>
          </a:xfrm>
          <a:prstGeom prst="rect">
            <a:avLst/>
          </a:prstGeom>
        </p:spPr>
        <p:txBody>
          <a:bodyPr wrap="square">
            <a:spAutoFit/>
          </a:bodyPr>
          <a:lstStyle/>
          <a:p>
            <a:r>
              <a:rPr lang="vi-VN" sz="2800" b="1">
                <a:solidFill>
                  <a:srgbClr val="0000FF"/>
                </a:solidFill>
                <a:latin typeface="Open Sans"/>
              </a:rPr>
              <a:t> </a:t>
            </a:r>
            <a:endParaRPr lang="vi-VN" sz="2400" dirty="0"/>
          </a:p>
        </p:txBody>
      </p:sp>
    </p:spTree>
    <p:extLst>
      <p:ext uri="{BB962C8B-B14F-4D97-AF65-F5344CB8AC3E}">
        <p14:creationId xmlns:p14="http://schemas.microsoft.com/office/powerpoint/2010/main" val="650494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000" fill="hold"/>
                                        <p:tgtEl>
                                          <p:spTgt spid="5"/>
                                        </p:tgtEl>
                                        <p:attrNameLst>
                                          <p:attrName>ppt_w</p:attrName>
                                        </p:attrNameLst>
                                      </p:cBhvr>
                                      <p:tavLst>
                                        <p:tav tm="0">
                                          <p:val>
                                            <p:fltVal val="0"/>
                                          </p:val>
                                        </p:tav>
                                        <p:tav tm="100000">
                                          <p:val>
                                            <p:strVal val="#ppt_w"/>
                                          </p:val>
                                        </p:tav>
                                      </p:tavLst>
                                    </p:anim>
                                    <p:anim calcmode="lin" valueType="num">
                                      <p:cBhvr>
                                        <p:cTn id="8" dur="2000" fill="hold"/>
                                        <p:tgtEl>
                                          <p:spTgt spid="5"/>
                                        </p:tgtEl>
                                        <p:attrNameLst>
                                          <p:attrName>ppt_h</p:attrName>
                                        </p:attrNameLst>
                                      </p:cBhvr>
                                      <p:tavLst>
                                        <p:tav tm="0">
                                          <p:val>
                                            <p:fltVal val="0"/>
                                          </p:val>
                                        </p:tav>
                                        <p:tav tm="100000">
                                          <p:val>
                                            <p:strVal val="#ppt_h"/>
                                          </p:val>
                                        </p:tav>
                                      </p:tavLst>
                                    </p:anim>
                                    <p:anim calcmode="lin" valueType="num">
                                      <p:cBhvr>
                                        <p:cTn id="9" dur="2000" fill="hold"/>
                                        <p:tgtEl>
                                          <p:spTgt spid="5"/>
                                        </p:tgtEl>
                                        <p:attrNameLst>
                                          <p:attrName>style.rotation</p:attrName>
                                        </p:attrNameLst>
                                      </p:cBhvr>
                                      <p:tavLst>
                                        <p:tav tm="0">
                                          <p:val>
                                            <p:fltVal val="90"/>
                                          </p:val>
                                        </p:tav>
                                        <p:tav tm="100000">
                                          <p:val>
                                            <p:fltVal val="0"/>
                                          </p:val>
                                        </p:tav>
                                      </p:tavLst>
                                    </p:anim>
                                    <p:animEffect transition="in" filter="fade">
                                      <p:cBhvr>
                                        <p:cTn id="1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t>Hệ mã ECC</a:t>
                </a:r>
              </a:p>
              <a:p>
                <a:pPr lvl="1"/>
                <a:r>
                  <a:rPr lang="en-US"/>
                  <a:t>Đường cong ellipt trên trường số thực </a:t>
                </a:r>
              </a:p>
              <a:p>
                <a:pPr marL="1200150" lvl="3" indent="-342900">
                  <a:lnSpc>
                    <a:spcPct val="120000"/>
                  </a:lnSpc>
                  <a:spcBef>
                    <a:spcPts val="0"/>
                  </a:spcBef>
                </a:pPr>
                <a:r>
                  <a:rPr lang="en-US" sz="2400"/>
                  <a:t>Xét tập </a:t>
                </a:r>
                <a14:m>
                  <m:oMath xmlns:m="http://schemas.openxmlformats.org/officeDocument/2006/math">
                    <m:r>
                      <m:rPr>
                        <m:sty m:val="p"/>
                      </m:rPr>
                      <a:rPr lang="en-US" sz="2400">
                        <a:latin typeface="Cambria Math" panose="02040503050406030204" pitchFamily="18" charset="0"/>
                      </a:rPr>
                      <m:t>E</m:t>
                    </m:r>
                    <m:r>
                      <a:rPr lang="en-US" sz="2400">
                        <a:latin typeface="Cambria Math" panose="02040503050406030204" pitchFamily="18" charset="0"/>
                      </a:rPr>
                      <m:t>(</m:t>
                    </m:r>
                    <m:r>
                      <m:rPr>
                        <m:sty m:val="p"/>
                      </m:rPr>
                      <a:rPr lang="en-US" sz="2400">
                        <a:latin typeface="Cambria Math" panose="02040503050406030204" pitchFamily="18" charset="0"/>
                      </a:rPr>
                      <m:t>a</m:t>
                    </m:r>
                    <m:r>
                      <a:rPr lang="en-US" sz="2400">
                        <a:latin typeface="Cambria Math" panose="02040503050406030204" pitchFamily="18" charset="0"/>
                      </a:rPr>
                      <m:t>, </m:t>
                    </m:r>
                    <m:r>
                      <m:rPr>
                        <m:sty m:val="p"/>
                      </m:rPr>
                      <a:rPr lang="en-US" sz="2400">
                        <a:latin typeface="Cambria Math" panose="02040503050406030204" pitchFamily="18" charset="0"/>
                      </a:rPr>
                      <m:t>b</m:t>
                    </m:r>
                    <m:r>
                      <a:rPr lang="en-US" sz="2400">
                        <a:latin typeface="Cambria Math" panose="02040503050406030204" pitchFamily="18" charset="0"/>
                      </a:rPr>
                      <m:t>)</m:t>
                    </m:r>
                  </m:oMath>
                </a14:m>
                <a:r>
                  <a:rPr lang="en-US" sz="2400"/>
                  <a:t> gồm tất cả các điểm </a:t>
                </a:r>
                <a14:m>
                  <m:oMath xmlns:m="http://schemas.openxmlformats.org/officeDocument/2006/math">
                    <m:r>
                      <a:rPr lang="en-US" sz="2400">
                        <a:latin typeface="Cambria Math" panose="02040503050406030204" pitchFamily="18" charset="0"/>
                      </a:rPr>
                      <m:t>(</m:t>
                    </m:r>
                    <m:r>
                      <m:rPr>
                        <m:sty m:val="p"/>
                      </m:rPr>
                      <a:rPr lang="en-US" sz="2400">
                        <a:latin typeface="Cambria Math" panose="02040503050406030204" pitchFamily="18" charset="0"/>
                      </a:rPr>
                      <m:t>x</m:t>
                    </m:r>
                    <m:r>
                      <a:rPr lang="en-US" sz="2400">
                        <a:latin typeface="Cambria Math" panose="02040503050406030204" pitchFamily="18" charset="0"/>
                      </a:rPr>
                      <m:t>, </m:t>
                    </m:r>
                    <m:r>
                      <m:rPr>
                        <m:sty m:val="p"/>
                      </m:rPr>
                      <a:rPr lang="en-US" sz="2400">
                        <a:latin typeface="Cambria Math" panose="02040503050406030204" pitchFamily="18" charset="0"/>
                      </a:rPr>
                      <m:t>y</m:t>
                    </m:r>
                    <m:r>
                      <a:rPr lang="en-US" sz="2400">
                        <a:latin typeface="Cambria Math" panose="02040503050406030204" pitchFamily="18" charset="0"/>
                      </a:rPr>
                      <m:t>)</m:t>
                    </m:r>
                  </m:oMath>
                </a14:m>
                <a:r>
                  <a:rPr lang="en-US" sz="2400"/>
                  <a:t> thỏa mãn </a:t>
                </a:r>
                <a14:m>
                  <m:oMath xmlns:m="http://schemas.openxmlformats.org/officeDocument/2006/math">
                    <m:sSup>
                      <m:sSupPr>
                        <m:ctrlPr>
                          <a:rPr lang="vi-VN" sz="2400" i="1">
                            <a:solidFill>
                              <a:srgbClr val="0000FF"/>
                            </a:solidFill>
                            <a:latin typeface="Cambria Math"/>
                          </a:rPr>
                        </m:ctrlPr>
                      </m:sSupPr>
                      <m:e>
                        <m:r>
                          <a:rPr lang="vi-VN" sz="2400" i="1">
                            <a:solidFill>
                              <a:srgbClr val="0000FF"/>
                            </a:solidFill>
                            <a:latin typeface="Cambria Math" panose="02040503050406030204" pitchFamily="18" charset="0"/>
                          </a:rPr>
                          <m:t>𝑦</m:t>
                        </m:r>
                      </m:e>
                      <m:sup>
                        <m:r>
                          <a:rPr lang="vi-VN" sz="2400" i="1">
                            <a:solidFill>
                              <a:srgbClr val="0000FF"/>
                            </a:solidFill>
                            <a:latin typeface="Cambria Math" panose="02040503050406030204" pitchFamily="18" charset="0"/>
                          </a:rPr>
                          <m:t>2</m:t>
                        </m:r>
                      </m:sup>
                    </m:sSup>
                    <m:r>
                      <a:rPr lang="vi-VN" sz="2400" i="1">
                        <a:solidFill>
                          <a:srgbClr val="0000FF"/>
                        </a:solidFill>
                        <a:latin typeface="Cambria Math" panose="02040503050406030204" pitchFamily="18" charset="0"/>
                      </a:rPr>
                      <m:t>=</m:t>
                    </m:r>
                    <m:sSup>
                      <m:sSupPr>
                        <m:ctrlPr>
                          <a:rPr lang="vi-VN" sz="2400" i="1">
                            <a:solidFill>
                              <a:srgbClr val="0000FF"/>
                            </a:solidFill>
                            <a:latin typeface="Cambria Math"/>
                          </a:rPr>
                        </m:ctrlPr>
                      </m:sSupPr>
                      <m:e>
                        <m:r>
                          <a:rPr lang="vi-VN" sz="2400" i="1">
                            <a:solidFill>
                              <a:srgbClr val="0000FF"/>
                            </a:solidFill>
                            <a:latin typeface="Cambria Math" panose="02040503050406030204" pitchFamily="18" charset="0"/>
                          </a:rPr>
                          <m:t>𝑥</m:t>
                        </m:r>
                      </m:e>
                      <m:sup>
                        <m:r>
                          <a:rPr lang="vi-VN" sz="2400" i="1">
                            <a:solidFill>
                              <a:srgbClr val="0000FF"/>
                            </a:solidFill>
                            <a:latin typeface="Cambria Math" panose="02040503050406030204" pitchFamily="18" charset="0"/>
                          </a:rPr>
                          <m:t>3</m:t>
                        </m:r>
                      </m:sup>
                    </m:sSup>
                    <m:r>
                      <a:rPr lang="vi-VN" sz="2400" i="1">
                        <a:solidFill>
                          <a:srgbClr val="0000FF"/>
                        </a:solidFill>
                        <a:latin typeface="Cambria Math" panose="02040503050406030204" pitchFamily="18" charset="0"/>
                      </a:rPr>
                      <m:t>+</m:t>
                    </m:r>
                    <m:r>
                      <a:rPr lang="vi-VN" sz="2400" i="1">
                        <a:solidFill>
                          <a:srgbClr val="0000FF"/>
                        </a:solidFill>
                        <a:latin typeface="Cambria Math" panose="02040503050406030204" pitchFamily="18" charset="0"/>
                      </a:rPr>
                      <m:t>𝑎𝑥</m:t>
                    </m:r>
                    <m:r>
                      <a:rPr lang="vi-VN" sz="2400" i="1">
                        <a:solidFill>
                          <a:srgbClr val="0000FF"/>
                        </a:solidFill>
                        <a:latin typeface="Cambria Math" panose="02040503050406030204" pitchFamily="18" charset="0"/>
                      </a:rPr>
                      <m:t>+</m:t>
                    </m:r>
                    <m:r>
                      <a:rPr lang="vi-VN" sz="2400" i="1">
                        <a:solidFill>
                          <a:srgbClr val="0000FF"/>
                        </a:solidFill>
                        <a:latin typeface="Cambria Math" panose="02040503050406030204" pitchFamily="18" charset="0"/>
                      </a:rPr>
                      <m:t>𝑏</m:t>
                    </m:r>
                    <m:r>
                      <a:rPr lang="en-US" sz="2400" b="0" i="1" smtClean="0">
                        <a:solidFill>
                          <a:srgbClr val="0000FF"/>
                        </a:solidFill>
                        <a:latin typeface="Cambria Math" panose="02040503050406030204" pitchFamily="18" charset="0"/>
                      </a:rPr>
                      <m:t>  </m:t>
                    </m:r>
                  </m:oMath>
                </a14:m>
                <a:r>
                  <a:rPr lang="en-US" sz="2400"/>
                  <a:t>cùng với điểm </a:t>
                </a:r>
                <a14:m>
                  <m:oMath xmlns:m="http://schemas.openxmlformats.org/officeDocument/2006/math">
                    <m:r>
                      <a:rPr lang="el-GR" sz="2400" i="1">
                        <a:latin typeface="Cambria Math" panose="02040503050406030204" pitchFamily="18" charset="0"/>
                        <a:ea typeface="Cambria Math" panose="02040503050406030204" pitchFamily="18" charset="0"/>
                      </a:rPr>
                      <m:t>𝛰</m:t>
                    </m:r>
                  </m:oMath>
                </a14:m>
                <a:r>
                  <a:rPr lang="en-US" sz="2400"/>
                  <a:t>. Với cặp (a,b) khác nhau tạo ra một tập </a:t>
                </a:r>
                <a14:m>
                  <m:oMath xmlns:m="http://schemas.openxmlformats.org/officeDocument/2006/math">
                    <m:r>
                      <m:rPr>
                        <m:sty m:val="p"/>
                      </m:rPr>
                      <a:rPr lang="en-US" sz="2400">
                        <a:latin typeface="Cambria Math" panose="02040503050406030204" pitchFamily="18" charset="0"/>
                      </a:rPr>
                      <m:t>E</m:t>
                    </m:r>
                    <m:r>
                      <a:rPr lang="en-US" sz="2400">
                        <a:latin typeface="Cambria Math" panose="02040503050406030204" pitchFamily="18" charset="0"/>
                      </a:rPr>
                      <m:t>(</m:t>
                    </m:r>
                    <m:r>
                      <m:rPr>
                        <m:sty m:val="p"/>
                      </m:rPr>
                      <a:rPr lang="en-US" sz="2400">
                        <a:latin typeface="Cambria Math" panose="02040503050406030204" pitchFamily="18" charset="0"/>
                      </a:rPr>
                      <m:t>a</m:t>
                    </m:r>
                    <m:r>
                      <a:rPr lang="en-US" sz="2400">
                        <a:latin typeface="Cambria Math" panose="02040503050406030204" pitchFamily="18" charset="0"/>
                      </a:rPr>
                      <m:t>, </m:t>
                    </m:r>
                    <m:r>
                      <m:rPr>
                        <m:sty m:val="p"/>
                      </m:rPr>
                      <a:rPr lang="en-US" sz="2400">
                        <a:latin typeface="Cambria Math" panose="02040503050406030204" pitchFamily="18" charset="0"/>
                      </a:rPr>
                      <m:t>b</m:t>
                    </m:r>
                    <m:r>
                      <a:rPr lang="en-US" sz="2400">
                        <a:latin typeface="Cambria Math" panose="02040503050406030204" pitchFamily="18" charset="0"/>
                      </a:rPr>
                      <m:t>)</m:t>
                    </m:r>
                  </m:oMath>
                </a14:m>
                <a:r>
                  <a:rPr lang="en-US" sz="2400"/>
                  <a:t> khác nhau</a:t>
                </a:r>
              </a:p>
              <a:p>
                <a:pPr lvl="1"/>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704" t="-1506" r="-1111"/>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DF78284D-5FDC-4396-97E9-EA2DB91CCBAD}" type="slidenum">
              <a:rPr lang="en-US" altLang="vi-VN" smtClean="0"/>
              <a:pPr/>
              <a:t>62</a:t>
            </a:fld>
            <a:endParaRPr lang="en-US" altLang="vi-VN"/>
          </a:p>
        </p:txBody>
      </p:sp>
      <p:pic>
        <p:nvPicPr>
          <p:cNvPr id="5" name="Picture 4"/>
          <p:cNvPicPr>
            <a:picLocks noChangeAspect="1"/>
          </p:cNvPicPr>
          <p:nvPr/>
        </p:nvPicPr>
        <p:blipFill>
          <a:blip r:embed="rId4"/>
          <a:stretch>
            <a:fillRect/>
          </a:stretch>
        </p:blipFill>
        <p:spPr>
          <a:xfrm>
            <a:off x="1040249" y="4034624"/>
            <a:ext cx="3464057" cy="2283277"/>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1471646" y="6281058"/>
                <a:ext cx="268669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vi-VN" sz="2000" i="1" smtClean="0">
                              <a:solidFill>
                                <a:srgbClr val="0000FF"/>
                              </a:solidFill>
                              <a:latin typeface="Cambria Math"/>
                            </a:rPr>
                          </m:ctrlPr>
                        </m:sSupPr>
                        <m:e>
                          <m:r>
                            <m:rPr>
                              <m:sty m:val="p"/>
                            </m:rPr>
                            <a:rPr lang="vi-VN" sz="2000" i="0">
                              <a:solidFill>
                                <a:srgbClr val="0000FF"/>
                              </a:solidFill>
                              <a:latin typeface="Cambria Math" panose="02040503050406030204" pitchFamily="18" charset="0"/>
                            </a:rPr>
                            <m:t>E</m:t>
                          </m:r>
                          <m:d>
                            <m:dPr>
                              <m:ctrlPr>
                                <a:rPr lang="vi-VN" sz="2000" i="1">
                                  <a:solidFill>
                                    <a:srgbClr val="0000FF"/>
                                  </a:solidFill>
                                  <a:latin typeface="Cambria Math"/>
                                </a:rPr>
                              </m:ctrlPr>
                            </m:dPr>
                            <m:e>
                              <m:r>
                                <a:rPr lang="en-US" sz="2000" b="0" i="0" smtClean="0">
                                  <a:solidFill>
                                    <a:srgbClr val="0000FF"/>
                                  </a:solidFill>
                                  <a:latin typeface="Cambria Math" panose="02040503050406030204" pitchFamily="18" charset="0"/>
                                </a:rPr>
                                <m:t>−1</m:t>
                              </m:r>
                              <m:r>
                                <a:rPr lang="vi-VN" sz="2000" i="0">
                                  <a:solidFill>
                                    <a:srgbClr val="0000FF"/>
                                  </a:solidFill>
                                  <a:latin typeface="Cambria Math" panose="02040503050406030204" pitchFamily="18" charset="0"/>
                                </a:rPr>
                                <m:t>, </m:t>
                              </m:r>
                              <m:r>
                                <a:rPr lang="en-US" sz="2000" b="0" i="0" smtClean="0">
                                  <a:solidFill>
                                    <a:srgbClr val="0000FF"/>
                                  </a:solidFill>
                                  <a:latin typeface="Cambria Math" panose="02040503050406030204" pitchFamily="18" charset="0"/>
                                </a:rPr>
                                <m:t>0</m:t>
                              </m:r>
                            </m:e>
                          </m:d>
                          <m:r>
                            <a:rPr lang="en-US" sz="2000" b="0" i="1" smtClean="0">
                              <a:solidFill>
                                <a:srgbClr val="0000FF"/>
                              </a:solidFill>
                              <a:latin typeface="Cambria Math" panose="02040503050406030204" pitchFamily="18" charset="0"/>
                            </a:rPr>
                            <m:t>: </m:t>
                          </m:r>
                          <m:r>
                            <a:rPr lang="vi-VN" sz="2000" i="1">
                              <a:solidFill>
                                <a:srgbClr val="0000FF"/>
                              </a:solidFill>
                              <a:latin typeface="Cambria Math" panose="02040503050406030204" pitchFamily="18" charset="0"/>
                            </a:rPr>
                            <m:t>𝑦</m:t>
                          </m:r>
                        </m:e>
                        <m:sup>
                          <m:r>
                            <a:rPr lang="vi-VN" sz="2000" i="1">
                              <a:solidFill>
                                <a:srgbClr val="0000FF"/>
                              </a:solidFill>
                              <a:latin typeface="Cambria Math" panose="02040503050406030204" pitchFamily="18" charset="0"/>
                            </a:rPr>
                            <m:t>2</m:t>
                          </m:r>
                        </m:sup>
                      </m:sSup>
                      <m:r>
                        <a:rPr lang="vi-VN" sz="2000" i="1">
                          <a:solidFill>
                            <a:srgbClr val="0000FF"/>
                          </a:solidFill>
                          <a:latin typeface="Cambria Math" panose="02040503050406030204" pitchFamily="18" charset="0"/>
                        </a:rPr>
                        <m:t>=</m:t>
                      </m:r>
                      <m:sSup>
                        <m:sSupPr>
                          <m:ctrlPr>
                            <a:rPr lang="vi-VN" sz="2000" i="1">
                              <a:solidFill>
                                <a:srgbClr val="0000FF"/>
                              </a:solidFill>
                              <a:latin typeface="Cambria Math"/>
                            </a:rPr>
                          </m:ctrlPr>
                        </m:sSupPr>
                        <m:e>
                          <m:r>
                            <a:rPr lang="vi-VN" sz="2000" i="1">
                              <a:solidFill>
                                <a:srgbClr val="0000FF"/>
                              </a:solidFill>
                              <a:latin typeface="Cambria Math" panose="02040503050406030204" pitchFamily="18" charset="0"/>
                            </a:rPr>
                            <m:t>𝑥</m:t>
                          </m:r>
                        </m:e>
                        <m:sup>
                          <m:r>
                            <a:rPr lang="vi-VN" sz="2000" i="1">
                              <a:solidFill>
                                <a:srgbClr val="0000FF"/>
                              </a:solidFill>
                              <a:latin typeface="Cambria Math" panose="02040503050406030204" pitchFamily="18" charset="0"/>
                            </a:rPr>
                            <m:t>3</m:t>
                          </m:r>
                        </m:sup>
                      </m:sSup>
                      <m:r>
                        <a:rPr lang="en-US" sz="2000" b="0" i="1" smtClean="0">
                          <a:solidFill>
                            <a:srgbClr val="0000FF"/>
                          </a:solidFill>
                          <a:latin typeface="Cambria Math" panose="02040503050406030204" pitchFamily="18" charset="0"/>
                        </a:rPr>
                        <m:t>−</m:t>
                      </m:r>
                      <m:r>
                        <a:rPr lang="vi-VN" sz="2000" i="1" smtClean="0">
                          <a:solidFill>
                            <a:srgbClr val="0000FF"/>
                          </a:solidFill>
                          <a:latin typeface="Cambria Math" panose="02040503050406030204" pitchFamily="18" charset="0"/>
                        </a:rPr>
                        <m:t>𝑥</m:t>
                      </m:r>
                    </m:oMath>
                  </m:oMathPara>
                </a14:m>
                <a:endParaRPr lang="en-US" sz="2000"/>
              </a:p>
            </p:txBody>
          </p:sp>
        </mc:Choice>
        <mc:Fallback xmlns="">
          <p:sp>
            <p:nvSpPr>
              <p:cNvPr id="6" name="Rectangle 5"/>
              <p:cNvSpPr>
                <a:spLocks noRot="1" noChangeAspect="1" noMove="1" noResize="1" noEditPoints="1" noAdjustHandles="1" noChangeArrowheads="1" noChangeShapeType="1" noTextEdit="1"/>
              </p:cNvSpPr>
              <p:nvPr/>
            </p:nvSpPr>
            <p:spPr>
              <a:xfrm>
                <a:off x="1471646" y="6281058"/>
                <a:ext cx="2686698" cy="400110"/>
              </a:xfrm>
              <a:prstGeom prst="rect">
                <a:avLst/>
              </a:prstGeom>
              <a:blipFill>
                <a:blip r:embed="rId5"/>
                <a:stretch>
                  <a:fillRect b="-10606"/>
                </a:stretch>
              </a:blipFill>
            </p:spPr>
            <p:txBody>
              <a:bodyPr/>
              <a:lstStyle/>
              <a:p>
                <a:r>
                  <a:rPr lang="en-US">
                    <a:noFill/>
                  </a:rPr>
                  <a:t> </a:t>
                </a:r>
              </a:p>
            </p:txBody>
          </p:sp>
        </mc:Fallback>
      </mc:AlternateContent>
      <p:pic>
        <p:nvPicPr>
          <p:cNvPr id="7" name="Picture 6"/>
          <p:cNvPicPr>
            <a:picLocks noChangeAspect="1"/>
          </p:cNvPicPr>
          <p:nvPr/>
        </p:nvPicPr>
        <p:blipFill>
          <a:blip r:embed="rId6"/>
          <a:stretch>
            <a:fillRect/>
          </a:stretch>
        </p:blipFill>
        <p:spPr>
          <a:xfrm>
            <a:off x="5105400" y="3943435"/>
            <a:ext cx="3505200" cy="2306396"/>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5431971" y="6270172"/>
                <a:ext cx="294337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vi-VN" sz="2000" i="1" smtClean="0">
                              <a:solidFill>
                                <a:srgbClr val="0000FF"/>
                              </a:solidFill>
                              <a:latin typeface="Cambria Math"/>
                            </a:rPr>
                          </m:ctrlPr>
                        </m:sSupPr>
                        <m:e>
                          <m:r>
                            <m:rPr>
                              <m:sty m:val="p"/>
                            </m:rPr>
                            <a:rPr lang="vi-VN" sz="2000">
                              <a:solidFill>
                                <a:srgbClr val="0000FF"/>
                              </a:solidFill>
                              <a:latin typeface="Cambria Math" panose="02040503050406030204" pitchFamily="18" charset="0"/>
                            </a:rPr>
                            <m:t>E</m:t>
                          </m:r>
                          <m:d>
                            <m:dPr>
                              <m:ctrlPr>
                                <a:rPr lang="vi-VN" sz="2000" i="1">
                                  <a:solidFill>
                                    <a:srgbClr val="0000FF"/>
                                  </a:solidFill>
                                  <a:latin typeface="Cambria Math"/>
                                </a:rPr>
                              </m:ctrlPr>
                            </m:dPr>
                            <m:e>
                              <m:r>
                                <a:rPr lang="en-US" sz="2000">
                                  <a:solidFill>
                                    <a:srgbClr val="0000FF"/>
                                  </a:solidFill>
                                  <a:latin typeface="Cambria Math" panose="02040503050406030204" pitchFamily="18" charset="0"/>
                                </a:rPr>
                                <m:t>1</m:t>
                              </m:r>
                              <m:r>
                                <a:rPr lang="vi-VN" sz="2000">
                                  <a:solidFill>
                                    <a:srgbClr val="0000FF"/>
                                  </a:solidFill>
                                  <a:latin typeface="Cambria Math" panose="02040503050406030204" pitchFamily="18" charset="0"/>
                                </a:rPr>
                                <m:t>, </m:t>
                              </m:r>
                              <m:r>
                                <a:rPr lang="en-US" sz="2000" b="0" i="1" smtClean="0">
                                  <a:solidFill>
                                    <a:srgbClr val="0000FF"/>
                                  </a:solidFill>
                                  <a:latin typeface="Cambria Math" panose="02040503050406030204" pitchFamily="18" charset="0"/>
                                </a:rPr>
                                <m:t>1</m:t>
                              </m:r>
                            </m:e>
                          </m:d>
                          <m:r>
                            <a:rPr lang="en-US" sz="2000" b="0" i="1" smtClean="0">
                              <a:solidFill>
                                <a:srgbClr val="0000FF"/>
                              </a:solidFill>
                              <a:latin typeface="Cambria Math" panose="02040503050406030204" pitchFamily="18" charset="0"/>
                            </a:rPr>
                            <m:t>: </m:t>
                          </m:r>
                          <m:r>
                            <a:rPr lang="vi-VN" sz="2000" i="1">
                              <a:solidFill>
                                <a:srgbClr val="0000FF"/>
                              </a:solidFill>
                              <a:latin typeface="Cambria Math" panose="02040503050406030204" pitchFamily="18" charset="0"/>
                            </a:rPr>
                            <m:t>𝑦</m:t>
                          </m:r>
                        </m:e>
                        <m:sup>
                          <m:r>
                            <a:rPr lang="vi-VN" sz="2000" i="1">
                              <a:solidFill>
                                <a:srgbClr val="0000FF"/>
                              </a:solidFill>
                              <a:latin typeface="Cambria Math" panose="02040503050406030204" pitchFamily="18" charset="0"/>
                            </a:rPr>
                            <m:t>2</m:t>
                          </m:r>
                        </m:sup>
                      </m:sSup>
                      <m:r>
                        <a:rPr lang="vi-VN" sz="2000" i="1">
                          <a:solidFill>
                            <a:srgbClr val="0000FF"/>
                          </a:solidFill>
                          <a:latin typeface="Cambria Math" panose="02040503050406030204" pitchFamily="18" charset="0"/>
                        </a:rPr>
                        <m:t>=</m:t>
                      </m:r>
                      <m:sSup>
                        <m:sSupPr>
                          <m:ctrlPr>
                            <a:rPr lang="vi-VN" sz="2000" i="1">
                              <a:solidFill>
                                <a:srgbClr val="0000FF"/>
                              </a:solidFill>
                              <a:latin typeface="Cambria Math"/>
                            </a:rPr>
                          </m:ctrlPr>
                        </m:sSupPr>
                        <m:e>
                          <m:r>
                            <a:rPr lang="vi-VN" sz="2000" i="1">
                              <a:solidFill>
                                <a:srgbClr val="0000FF"/>
                              </a:solidFill>
                              <a:latin typeface="Cambria Math" panose="02040503050406030204" pitchFamily="18" charset="0"/>
                            </a:rPr>
                            <m:t>𝑥</m:t>
                          </m:r>
                        </m:e>
                        <m:sup>
                          <m:r>
                            <a:rPr lang="vi-VN" sz="2000" i="1">
                              <a:solidFill>
                                <a:srgbClr val="0000FF"/>
                              </a:solidFill>
                              <a:latin typeface="Cambria Math" panose="02040503050406030204" pitchFamily="18" charset="0"/>
                            </a:rPr>
                            <m:t>3</m:t>
                          </m:r>
                        </m:sup>
                      </m:sSup>
                      <m:r>
                        <a:rPr lang="en-US" sz="2000" b="0" i="1" smtClean="0">
                          <a:solidFill>
                            <a:srgbClr val="0000FF"/>
                          </a:solidFill>
                          <a:latin typeface="Cambria Math" panose="02040503050406030204" pitchFamily="18" charset="0"/>
                        </a:rPr>
                        <m:t>+</m:t>
                      </m:r>
                      <m:r>
                        <a:rPr lang="vi-VN" sz="2000" i="1" smtClean="0">
                          <a:solidFill>
                            <a:srgbClr val="0000FF"/>
                          </a:solidFill>
                          <a:latin typeface="Cambria Math" panose="02040503050406030204" pitchFamily="18" charset="0"/>
                        </a:rPr>
                        <m:t>𝑥</m:t>
                      </m:r>
                      <m:r>
                        <a:rPr lang="en-US" sz="2000" b="0" i="1" smtClean="0">
                          <a:solidFill>
                            <a:srgbClr val="0000FF"/>
                          </a:solidFill>
                          <a:latin typeface="Cambria Math" panose="02040503050406030204" pitchFamily="18" charset="0"/>
                        </a:rPr>
                        <m:t>+1</m:t>
                      </m:r>
                    </m:oMath>
                  </m:oMathPara>
                </a14:m>
                <a:endParaRPr lang="en-US" sz="2000"/>
              </a:p>
            </p:txBody>
          </p:sp>
        </mc:Choice>
        <mc:Fallback xmlns="">
          <p:sp>
            <p:nvSpPr>
              <p:cNvPr id="8" name="Rectangle 7"/>
              <p:cNvSpPr>
                <a:spLocks noRot="1" noChangeAspect="1" noMove="1" noResize="1" noEditPoints="1" noAdjustHandles="1" noChangeArrowheads="1" noChangeShapeType="1" noTextEdit="1"/>
              </p:cNvSpPr>
              <p:nvPr/>
            </p:nvSpPr>
            <p:spPr>
              <a:xfrm>
                <a:off x="5431971" y="6270172"/>
                <a:ext cx="2943370" cy="400110"/>
              </a:xfrm>
              <a:prstGeom prst="rect">
                <a:avLst/>
              </a:prstGeom>
              <a:blipFill>
                <a:blip r:embed="rId7"/>
                <a:stretch>
                  <a:fillRect b="-10769"/>
                </a:stretch>
              </a:blipFill>
            </p:spPr>
            <p:txBody>
              <a:bodyPr/>
              <a:lstStyle/>
              <a:p>
                <a:r>
                  <a:rPr lang="en-US">
                    <a:noFill/>
                  </a:rPr>
                  <a:t> </a:t>
                </a:r>
              </a:p>
            </p:txBody>
          </p:sp>
        </mc:Fallback>
      </mc:AlternateContent>
    </p:spTree>
    <p:extLst>
      <p:ext uri="{BB962C8B-B14F-4D97-AF65-F5344CB8AC3E}">
        <p14:creationId xmlns:p14="http://schemas.microsoft.com/office/powerpoint/2010/main" val="10613584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t>Hệ mã ECC</a:t>
                </a:r>
              </a:p>
              <a:p>
                <a:pPr lvl="1"/>
                <a:r>
                  <a:rPr lang="en-US"/>
                  <a:t>Đường cong ellipt trên trường số thực</a:t>
                </a:r>
              </a:p>
              <a:p>
                <a:pPr lvl="2"/>
                <a:r>
                  <a:rPr lang="en-US"/>
                  <a:t>Mô tả hình học của phép cộng</a:t>
                </a:r>
              </a:p>
              <a:p>
                <a:pPr lvl="3"/>
                <a:r>
                  <a:rPr lang="en-US"/>
                  <a:t>M</a:t>
                </a:r>
                <a:r>
                  <a:rPr lang="vi-VN"/>
                  <a:t>ột nhóm được xác định dựa trên tập E(a, b) </a:t>
                </a:r>
                <a:r>
                  <a:rPr lang="en-US"/>
                  <a:t>với</a:t>
                </a:r>
                <a:r>
                  <a:rPr lang="vi-VN"/>
                  <a:t> các giá trị cụ thể của a và b trong </a:t>
                </a:r>
                <a14:m>
                  <m:oMath xmlns:m="http://schemas.openxmlformats.org/officeDocument/2006/math">
                    <m:sSup>
                      <m:sSupPr>
                        <m:ctrlPr>
                          <a:rPr lang="vi-VN" i="1">
                            <a:solidFill>
                              <a:srgbClr val="0000FF"/>
                            </a:solidFill>
                            <a:latin typeface="Cambria Math"/>
                          </a:rPr>
                        </m:ctrlPr>
                      </m:sSupPr>
                      <m:e>
                        <m:r>
                          <a:rPr lang="vi-VN" i="1">
                            <a:solidFill>
                              <a:srgbClr val="0000FF"/>
                            </a:solidFill>
                            <a:latin typeface="Cambria Math" panose="02040503050406030204" pitchFamily="18" charset="0"/>
                          </a:rPr>
                          <m:t>𝑦</m:t>
                        </m:r>
                      </m:e>
                      <m:sup>
                        <m:r>
                          <a:rPr lang="vi-VN" i="1">
                            <a:solidFill>
                              <a:srgbClr val="0000FF"/>
                            </a:solidFill>
                            <a:latin typeface="Cambria Math" panose="02040503050406030204" pitchFamily="18" charset="0"/>
                          </a:rPr>
                          <m:t>2</m:t>
                        </m:r>
                      </m:sup>
                    </m:sSup>
                    <m:r>
                      <a:rPr lang="vi-VN" i="1">
                        <a:solidFill>
                          <a:srgbClr val="0000FF"/>
                        </a:solidFill>
                        <a:latin typeface="Cambria Math" panose="02040503050406030204" pitchFamily="18" charset="0"/>
                      </a:rPr>
                      <m:t>=</m:t>
                    </m:r>
                    <m:sSup>
                      <m:sSupPr>
                        <m:ctrlPr>
                          <a:rPr lang="vi-VN" i="1">
                            <a:solidFill>
                              <a:srgbClr val="0000FF"/>
                            </a:solidFill>
                            <a:latin typeface="Cambria Math"/>
                          </a:rPr>
                        </m:ctrlPr>
                      </m:sSupPr>
                      <m:e>
                        <m:r>
                          <a:rPr lang="vi-VN" i="1">
                            <a:solidFill>
                              <a:srgbClr val="0000FF"/>
                            </a:solidFill>
                            <a:latin typeface="Cambria Math" panose="02040503050406030204" pitchFamily="18" charset="0"/>
                          </a:rPr>
                          <m:t>𝑥</m:t>
                        </m:r>
                      </m:e>
                      <m:sup>
                        <m:r>
                          <a:rPr lang="vi-VN" i="1">
                            <a:solidFill>
                              <a:srgbClr val="0000FF"/>
                            </a:solidFill>
                            <a:latin typeface="Cambria Math" panose="02040503050406030204" pitchFamily="18" charset="0"/>
                          </a:rPr>
                          <m:t>3</m:t>
                        </m:r>
                      </m:sup>
                    </m:sSup>
                    <m:r>
                      <a:rPr lang="vi-VN" i="1">
                        <a:solidFill>
                          <a:srgbClr val="0000FF"/>
                        </a:solidFill>
                        <a:latin typeface="Cambria Math" panose="02040503050406030204" pitchFamily="18" charset="0"/>
                      </a:rPr>
                      <m:t>+</m:t>
                    </m:r>
                    <m:r>
                      <a:rPr lang="vi-VN" i="1">
                        <a:solidFill>
                          <a:srgbClr val="0000FF"/>
                        </a:solidFill>
                        <a:latin typeface="Cambria Math" panose="02040503050406030204" pitchFamily="18" charset="0"/>
                      </a:rPr>
                      <m:t>𝑎𝑥</m:t>
                    </m:r>
                    <m:r>
                      <a:rPr lang="vi-VN" i="1">
                        <a:solidFill>
                          <a:srgbClr val="0000FF"/>
                        </a:solidFill>
                        <a:latin typeface="Cambria Math" panose="02040503050406030204" pitchFamily="18" charset="0"/>
                      </a:rPr>
                      <m:t>+</m:t>
                    </m:r>
                    <m:r>
                      <a:rPr lang="vi-VN" i="1">
                        <a:solidFill>
                          <a:srgbClr val="0000FF"/>
                        </a:solidFill>
                        <a:latin typeface="Cambria Math" panose="02040503050406030204" pitchFamily="18" charset="0"/>
                      </a:rPr>
                      <m:t>𝑏</m:t>
                    </m:r>
                  </m:oMath>
                </a14:m>
                <a:r>
                  <a:rPr lang="vi-VN" dirty="0">
                    <a:solidFill>
                      <a:srgbClr val="0000FF"/>
                    </a:solidFill>
                  </a:rPr>
                  <a:t> </a:t>
                </a:r>
                <a:r>
                  <a:rPr lang="en-US"/>
                  <a:t>thỏa mãn </a:t>
                </a:r>
                <a14:m>
                  <m:oMath xmlns:m="http://schemas.openxmlformats.org/officeDocument/2006/math">
                    <m:r>
                      <a:rPr lang="en-US" b="0" i="0" smtClean="0">
                        <a:latin typeface="Cambria Math" panose="02040503050406030204" pitchFamily="18" charset="0"/>
                      </a:rPr>
                      <m:t>4</m:t>
                    </m:r>
                    <m:sSup>
                      <m:sSupPr>
                        <m:ctrlPr>
                          <a:rPr lang="en-US" i="1" smtClean="0">
                            <a:latin typeface="Cambria Math"/>
                          </a:rPr>
                        </m:ctrlPr>
                      </m:sSupPr>
                      <m:e>
                        <m:r>
                          <a:rPr lang="en-US" b="0" i="1" smtClean="0">
                            <a:latin typeface="Cambria Math" panose="02040503050406030204" pitchFamily="18" charset="0"/>
                          </a:rPr>
                          <m:t>𝑎</m:t>
                        </m:r>
                      </m:e>
                      <m:sup>
                        <m:r>
                          <a:rPr lang="en-US" b="0" i="1" smtClean="0">
                            <a:latin typeface="Cambria Math" panose="02040503050406030204" pitchFamily="18" charset="0"/>
                          </a:rPr>
                          <m:t>3</m:t>
                        </m:r>
                      </m:sup>
                    </m:sSup>
                    <m:r>
                      <a:rPr lang="en-US" b="0" i="1" smtClean="0">
                        <a:latin typeface="Cambria Math" panose="02040503050406030204" pitchFamily="18" charset="0"/>
                      </a:rPr>
                      <m:t>+27</m:t>
                    </m:r>
                    <m:sSup>
                      <m:sSupPr>
                        <m:ctrlPr>
                          <a:rPr lang="en-US" b="0" i="1" smtClean="0">
                            <a:latin typeface="Cambria Math"/>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≠0</m:t>
                    </m:r>
                  </m:oMath>
                </a14:m>
                <a:endParaRPr lang="en-US"/>
              </a:p>
              <a:p>
                <a:pPr lvl="3"/>
                <a:r>
                  <a:rPr lang="en-US"/>
                  <a:t>Để xác định nhóm, ta cần xác định một phép (+) cho tập </a:t>
                </a:r>
                <a:r>
                  <a:rPr lang="vi-VN"/>
                  <a:t>E(a, b)</a:t>
                </a:r>
                <a:r>
                  <a:rPr lang="en-US"/>
                  <a:t> với a, b thỏa mãn </a:t>
                </a:r>
                <a14:m>
                  <m:oMath xmlns:m="http://schemas.openxmlformats.org/officeDocument/2006/math">
                    <m:r>
                      <a:rPr lang="en-US">
                        <a:latin typeface="Cambria Math" panose="02040503050406030204" pitchFamily="18" charset="0"/>
                      </a:rPr>
                      <m:t>4</m:t>
                    </m:r>
                    <m:sSup>
                      <m:sSupPr>
                        <m:ctrlPr>
                          <a:rPr lang="en-US" i="1">
                            <a:latin typeface="Cambria Math"/>
                          </a:rPr>
                        </m:ctrlPr>
                      </m:sSupPr>
                      <m:e>
                        <m:r>
                          <a:rPr lang="en-US" i="1">
                            <a:latin typeface="Cambria Math" panose="02040503050406030204" pitchFamily="18" charset="0"/>
                          </a:rPr>
                          <m:t>𝑎</m:t>
                        </m:r>
                      </m:e>
                      <m:sup>
                        <m:r>
                          <a:rPr lang="en-US" i="1">
                            <a:latin typeface="Cambria Math" panose="02040503050406030204" pitchFamily="18" charset="0"/>
                          </a:rPr>
                          <m:t>3</m:t>
                        </m:r>
                      </m:sup>
                    </m:sSup>
                    <m:r>
                      <a:rPr lang="en-US" i="1">
                        <a:latin typeface="Cambria Math" panose="02040503050406030204" pitchFamily="18" charset="0"/>
                      </a:rPr>
                      <m:t>+27</m:t>
                    </m:r>
                    <m:sSup>
                      <m:sSupPr>
                        <m:ctrlPr>
                          <a:rPr lang="en-US" i="1">
                            <a:latin typeface="Cambria Math"/>
                          </a:rPr>
                        </m:ctrlPr>
                      </m:sSupPr>
                      <m:e>
                        <m:r>
                          <a:rPr lang="en-US" i="1">
                            <a:latin typeface="Cambria Math" panose="02040503050406030204" pitchFamily="18" charset="0"/>
                          </a:rPr>
                          <m:t>𝑏</m:t>
                        </m:r>
                      </m:e>
                      <m:sup>
                        <m:r>
                          <a:rPr lang="en-US" i="1">
                            <a:latin typeface="Cambria Math" panose="02040503050406030204" pitchFamily="18" charset="0"/>
                          </a:rPr>
                          <m:t>2</m:t>
                        </m:r>
                      </m:sup>
                    </m:sSup>
                    <m:r>
                      <a:rPr lang="en-US" i="1">
                        <a:latin typeface="Cambria Math" panose="02040503050406030204" pitchFamily="18" charset="0"/>
                        <a:ea typeface="Cambria Math" panose="02040503050406030204" pitchFamily="18" charset="0"/>
                      </a:rPr>
                      <m:t>≠0</m:t>
                    </m:r>
                  </m:oMath>
                </a14:m>
                <a:r>
                  <a:rPr lang="en-US"/>
                  <a:t>.</a:t>
                </a:r>
              </a:p>
              <a:p>
                <a:pPr lvl="3"/>
                <a:r>
                  <a:rPr lang="vi-VN"/>
                  <a:t>Về mặt hình học, </a:t>
                </a:r>
                <a:r>
                  <a:rPr lang="en-US"/>
                  <a:t>phép (+)</a:t>
                </a:r>
                <a:r>
                  <a:rPr lang="vi-VN"/>
                  <a:t> được phát biểu như sau: </a:t>
                </a:r>
                <a:endParaRPr lang="en-US"/>
              </a:p>
              <a:p>
                <a:pPr lvl="4"/>
                <a:r>
                  <a:rPr lang="vi-VN"/>
                  <a:t>Nếu ba điểm trên đường cong elip nằm trên một đường thẳng thì tổng của chúng là </a:t>
                </a:r>
                <a14:m>
                  <m:oMath xmlns:m="http://schemas.openxmlformats.org/officeDocument/2006/math">
                    <m:r>
                      <a:rPr lang="el-GR" i="1">
                        <a:latin typeface="Cambria Math" panose="02040503050406030204" pitchFamily="18" charset="0"/>
                        <a:ea typeface="Cambria Math" panose="02040503050406030204" pitchFamily="18" charset="0"/>
                      </a:rPr>
                      <m:t>𝛰</m:t>
                    </m:r>
                  </m:oMath>
                </a14:m>
                <a:r>
                  <a:rPr lang="vi-VN"/>
                  <a:t>. Từ định nghĩa này, ta có thể xác định </a:t>
                </a:r>
                <a:r>
                  <a:rPr lang="en-US"/>
                  <a:t>phép (+)</a:t>
                </a:r>
                <a:r>
                  <a:rPr lang="vi-VN"/>
                  <a:t> trên đường cong elip</a:t>
                </a:r>
                <a:r>
                  <a:rPr lang="en-US"/>
                  <a:t>.</a:t>
                </a:r>
              </a:p>
              <a:p>
                <a:pPr lvl="2"/>
                <a:endParaRPr lang="en-US"/>
              </a:p>
              <a:p>
                <a:pPr lvl="1"/>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704" t="-1506" r="-741"/>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DF78284D-5FDC-4396-97E9-EA2DB91CCBAD}" type="slidenum">
              <a:rPr lang="en-US" altLang="vi-VN" smtClean="0"/>
              <a:pPr/>
              <a:t>63</a:t>
            </a:fld>
            <a:endParaRPr lang="en-US" altLang="vi-VN"/>
          </a:p>
        </p:txBody>
      </p:sp>
    </p:spTree>
    <p:extLst>
      <p:ext uri="{BB962C8B-B14F-4D97-AF65-F5344CB8AC3E}">
        <p14:creationId xmlns:p14="http://schemas.microsoft.com/office/powerpoint/2010/main" val="39707720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382000" cy="5257800"/>
              </a:xfrm>
            </p:spPr>
            <p:txBody>
              <a:bodyPr/>
              <a:lstStyle/>
              <a:p>
                <a:r>
                  <a:rPr lang="en-US"/>
                  <a:t>Hệ mã ECC</a:t>
                </a:r>
              </a:p>
              <a:p>
                <a:pPr lvl="1"/>
                <a:r>
                  <a:rPr lang="en-US"/>
                  <a:t>Đường cong ellipt trên trường số thực</a:t>
                </a:r>
              </a:p>
              <a:p>
                <a:pPr lvl="2"/>
                <a:r>
                  <a:rPr lang="en-US"/>
                  <a:t>Mô tả hình học của phép cộng</a:t>
                </a:r>
              </a:p>
              <a:p>
                <a:pPr lvl="3"/>
                <a:r>
                  <a:rPr lang="en-US"/>
                  <a:t>Các quy tắc của phép (+)</a:t>
                </a:r>
                <a:r>
                  <a:rPr lang="vi-VN"/>
                  <a:t> trên đường cong elip</a:t>
                </a:r>
                <a:endParaRPr lang="en-US"/>
              </a:p>
              <a:p>
                <a:pPr lvl="4"/>
                <a14:m>
                  <m:oMath xmlns:m="http://schemas.openxmlformats.org/officeDocument/2006/math">
                    <m:r>
                      <a:rPr lang="el-GR" sz="1800" i="1">
                        <a:latin typeface="Cambria Math" panose="02040503050406030204" pitchFamily="18" charset="0"/>
                        <a:ea typeface="Cambria Math" panose="02040503050406030204" pitchFamily="18" charset="0"/>
                      </a:rPr>
                      <m:t>𝛰</m:t>
                    </m:r>
                  </m:oMath>
                </a14:m>
                <a:r>
                  <a:rPr lang="en-US" sz="1800"/>
                  <a:t>: đồng nhất cộng/đơn vị cộng (additive identity) </a:t>
                </a:r>
              </a:p>
              <a:p>
                <a:pPr lvl="4">
                  <a:buFont typeface="Symbol" panose="05050102010706020507" pitchFamily="18" charset="2"/>
                  <a:buChar char="Þ"/>
                </a:pPr>
                <a:r>
                  <a:rPr lang="en-US" sz="1800" b="0">
                    <a:ea typeface="Cambria Math" panose="02040503050406030204" pitchFamily="18" charset="0"/>
                  </a:rPr>
                  <a:t> </a:t>
                </a:r>
                <a14:m>
                  <m:oMath xmlns:m="http://schemas.openxmlformats.org/officeDocument/2006/math">
                    <m:r>
                      <a:rPr lang="el-GR" sz="1800" i="1">
                        <a:latin typeface="Cambria Math" panose="02040503050406030204" pitchFamily="18" charset="0"/>
                        <a:ea typeface="Cambria Math" panose="02040503050406030204" pitchFamily="18" charset="0"/>
                      </a:rPr>
                      <m:t>𝛰</m:t>
                    </m:r>
                    <m:r>
                      <a:rPr lang="el-GR" sz="1800" i="1" smtClean="0">
                        <a:latin typeface="Cambria Math" panose="02040503050406030204" pitchFamily="18" charset="0"/>
                        <a:ea typeface="Cambria Math" panose="02040503050406030204" pitchFamily="18" charset="0"/>
                      </a:rPr>
                      <m:t>=</m:t>
                    </m:r>
                  </m:oMath>
                </a14:m>
                <a:r>
                  <a:rPr lang="en-US" sz="1800"/>
                  <a:t> -</a:t>
                </a:r>
                <a:r>
                  <a:rPr lang="el-GR" sz="1800">
                    <a:ea typeface="Cambria Math" panose="02040503050406030204" pitchFamily="18" charset="0"/>
                  </a:rPr>
                  <a:t> </a:t>
                </a:r>
                <a14:m>
                  <m:oMath xmlns:m="http://schemas.openxmlformats.org/officeDocument/2006/math">
                    <m:r>
                      <a:rPr lang="el-GR" sz="1800" i="1">
                        <a:latin typeface="Cambria Math" panose="02040503050406030204" pitchFamily="18" charset="0"/>
                        <a:ea typeface="Cambria Math" panose="02040503050406030204" pitchFamily="18" charset="0"/>
                      </a:rPr>
                      <m:t>𝛰</m:t>
                    </m:r>
                  </m:oMath>
                </a14:m>
                <a:endParaRPr lang="en-US" sz="1800">
                  <a:ea typeface="Cambria Math" panose="02040503050406030204" pitchFamily="18" charset="0"/>
                </a:endParaRPr>
              </a:p>
              <a:p>
                <a:pPr lvl="4">
                  <a:buFont typeface="Symbol" panose="05050102010706020507" pitchFamily="18" charset="2"/>
                  <a:buChar char="Þ"/>
                </a:pPr>
                <a:r>
                  <a:rPr lang="en-US" sz="1800"/>
                  <a:t> Với bất kỳ điểm </a:t>
                </a:r>
                <a14:m>
                  <m:oMath xmlns:m="http://schemas.openxmlformats.org/officeDocument/2006/math">
                    <m:r>
                      <a:rPr lang="en-US" sz="1800" b="0" i="1" smtClean="0">
                        <a:latin typeface="Cambria Math" panose="02040503050406030204" pitchFamily="18" charset="0"/>
                      </a:rPr>
                      <m:t>𝑃</m:t>
                    </m:r>
                  </m:oMath>
                </a14:m>
                <a:r>
                  <a:rPr lang="en-US" sz="1800"/>
                  <a:t> nào trên đường cong elip </a:t>
                </a:r>
              </a:p>
              <a:p>
                <a:pPr marL="1828800" lvl="4" indent="0">
                  <a:buNone/>
                </a:pPr>
                <a:r>
                  <a:rPr lang="en-US" sz="1800"/>
                  <a:t>		</a:t>
                </a:r>
                <a14:m>
                  <m:oMath xmlns:m="http://schemas.openxmlformats.org/officeDocument/2006/math">
                    <m:r>
                      <a:rPr lang="en-US" sz="1800" i="1">
                        <a:latin typeface="Cambria Math" panose="02040503050406030204" pitchFamily="18" charset="0"/>
                      </a:rPr>
                      <m:t>𝑃</m:t>
                    </m:r>
                    <m:r>
                      <a:rPr lang="en-US" sz="1800" b="0" i="0" smtClean="0">
                        <a:latin typeface="Cambria Math" panose="02040503050406030204" pitchFamily="18" charset="0"/>
                      </a:rPr>
                      <m:t>+</m:t>
                    </m:r>
                    <m:r>
                      <a:rPr lang="el-GR" sz="1800" i="1">
                        <a:latin typeface="Cambria Math" panose="02040503050406030204" pitchFamily="18" charset="0"/>
                        <a:ea typeface="Cambria Math" panose="02040503050406030204" pitchFamily="18" charset="0"/>
                      </a:rPr>
                      <m:t>𝛰</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𝑃</m:t>
                    </m:r>
                  </m:oMath>
                </a14:m>
                <a:endParaRPr lang="en-US" sz="1800"/>
              </a:p>
              <a:p>
                <a:pPr lvl="4"/>
                <a14:m>
                  <m:oMath xmlns:m="http://schemas.openxmlformats.org/officeDocument/2006/math">
                    <m:r>
                      <a:rPr lang="en-US" sz="1800" b="0" i="1" smtClean="0">
                        <a:latin typeface="Cambria Math" panose="02040503050406030204" pitchFamily="18" charset="0"/>
                      </a:rPr>
                      <m:t>𝑃</m:t>
                    </m:r>
                    <m:r>
                      <a:rPr lang="en-US" sz="1800" b="0" i="1" smtClean="0">
                        <a:latin typeface="Cambria Math" panose="02040503050406030204" pitchFamily="18" charset="0"/>
                      </a:rPr>
                      <m:t>(</m:t>
                    </m:r>
                    <m:r>
                      <a:rPr lang="en-US" sz="1800" b="0" i="1" smtClean="0">
                        <a:latin typeface="Cambria Math" panose="02040503050406030204" pitchFamily="18" charset="0"/>
                      </a:rPr>
                      <m:t>𝑥</m:t>
                    </m:r>
                    <m:r>
                      <a:rPr lang="en-US" sz="1800" b="0" i="1" smtClean="0">
                        <a:latin typeface="Cambria Math" panose="02040503050406030204" pitchFamily="18" charset="0"/>
                      </a:rPr>
                      <m:t>,</m:t>
                    </m:r>
                    <m:r>
                      <a:rPr lang="en-US" sz="1800" b="0" i="1" smtClean="0">
                        <a:latin typeface="Cambria Math" panose="02040503050406030204" pitchFamily="18" charset="0"/>
                      </a:rPr>
                      <m:t>𝑦</m:t>
                    </m:r>
                    <m:r>
                      <a:rPr lang="en-US" sz="1800" b="0" i="1" smtClean="0">
                        <a:latin typeface="Cambria Math" panose="02040503050406030204" pitchFamily="18" charset="0"/>
                      </a:rPr>
                      <m:t>)</m:t>
                    </m:r>
                  </m:oMath>
                </a14:m>
                <a:r>
                  <a:rPr lang="en-US" sz="1800"/>
                  <a:t> =&gt; - </a:t>
                </a:r>
                <a14:m>
                  <m:oMath xmlns:m="http://schemas.openxmlformats.org/officeDocument/2006/math">
                    <m:r>
                      <a:rPr lang="en-US" sz="1800" i="1">
                        <a:latin typeface="Cambria Math" panose="02040503050406030204" pitchFamily="18" charset="0"/>
                      </a:rPr>
                      <m:t>𝑃</m:t>
                    </m:r>
                    <m:r>
                      <a:rPr lang="en-US" sz="1800" i="1">
                        <a:latin typeface="Cambria Math" panose="02040503050406030204" pitchFamily="18" charset="0"/>
                      </a:rPr>
                      <m:t>(</m:t>
                    </m:r>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r>
                      <a:rPr lang="en-US" sz="1800" i="1">
                        <a:latin typeface="Cambria Math" panose="02040503050406030204" pitchFamily="18" charset="0"/>
                      </a:rPr>
                      <m:t>)</m:t>
                    </m:r>
                  </m:oMath>
                </a14:m>
                <a:r>
                  <a:rPr lang="en-US" sz="1800"/>
                  <a:t> và </a:t>
                </a:r>
                <a14:m>
                  <m:oMath xmlns:m="http://schemas.openxmlformats.org/officeDocument/2006/math">
                    <m:r>
                      <a:rPr lang="en-US" sz="1800" i="1">
                        <a:latin typeface="Cambria Math" panose="02040503050406030204" pitchFamily="18" charset="0"/>
                      </a:rPr>
                      <m:t>𝑃</m:t>
                    </m:r>
                  </m:oMath>
                </a14:m>
                <a:r>
                  <a:rPr lang="en-US" sz="1800"/>
                  <a:t> - </a:t>
                </a:r>
                <a14:m>
                  <m:oMath xmlns:m="http://schemas.openxmlformats.org/officeDocument/2006/math">
                    <m:r>
                      <a:rPr lang="en-US" sz="1800" i="1">
                        <a:latin typeface="Cambria Math" panose="02040503050406030204" pitchFamily="18" charset="0"/>
                      </a:rPr>
                      <m:t>𝑃</m:t>
                    </m:r>
                  </m:oMath>
                </a14:m>
                <a:r>
                  <a:rPr lang="en-US" sz="1800"/>
                  <a:t>=</a:t>
                </a:r>
                <a14:m>
                  <m:oMath xmlns:m="http://schemas.openxmlformats.org/officeDocument/2006/math">
                    <m:r>
                      <a:rPr lang="el-GR" sz="1800" i="1">
                        <a:latin typeface="Cambria Math" panose="02040503050406030204" pitchFamily="18" charset="0"/>
                        <a:ea typeface="Cambria Math" panose="02040503050406030204" pitchFamily="18" charset="0"/>
                      </a:rPr>
                      <m:t>𝛰</m:t>
                    </m:r>
                  </m:oMath>
                </a14:m>
                <a:endParaRPr lang="en-US" sz="1800"/>
              </a:p>
              <a:p>
                <a:pPr lvl="4"/>
                <a:r>
                  <a:rPr lang="en-US" sz="1800"/>
                  <a:t>Để cộng 2 điểm </a:t>
                </a:r>
                <a14:m>
                  <m:oMath xmlns:m="http://schemas.openxmlformats.org/officeDocument/2006/math">
                    <m:r>
                      <a:rPr lang="en-US" sz="1800" b="0" i="1" smtClean="0">
                        <a:latin typeface="Cambria Math" panose="02040503050406030204" pitchFamily="18" charset="0"/>
                        <a:ea typeface="Cambria Math" panose="02040503050406030204" pitchFamily="18" charset="0"/>
                      </a:rPr>
                      <m:t>𝑃</m:t>
                    </m:r>
                  </m:oMath>
                </a14:m>
                <a:r>
                  <a:rPr lang="en-US" sz="1800"/>
                  <a:t> và </a:t>
                </a:r>
                <a14:m>
                  <m:oMath xmlns:m="http://schemas.openxmlformats.org/officeDocument/2006/math">
                    <m:r>
                      <a:rPr lang="en-US" sz="1800" b="0" i="1" smtClean="0">
                        <a:latin typeface="Cambria Math" panose="02040503050406030204" pitchFamily="18" charset="0"/>
                        <a:ea typeface="Cambria Math" panose="02040503050406030204" pitchFamily="18" charset="0"/>
                      </a:rPr>
                      <m:t>𝑄</m:t>
                    </m:r>
                  </m:oMath>
                </a14:m>
                <a:r>
                  <a:rPr lang="en-US" sz="1800"/>
                  <a:t> (</a:t>
                </a:r>
                <a14:m>
                  <m:oMath xmlns:m="http://schemas.openxmlformats.org/officeDocument/2006/math">
                    <m:r>
                      <a:rPr lang="en-US" sz="1800" i="1">
                        <a:latin typeface="Cambria Math" panose="02040503050406030204" pitchFamily="18" charset="0"/>
                        <a:ea typeface="Cambria Math" panose="02040503050406030204" pitchFamily="18" charset="0"/>
                      </a:rPr>
                      <m:t>𝑃</m:t>
                    </m:r>
                    <m:r>
                      <a:rPr lang="en-US" sz="1800" i="1" smtClean="0">
                        <a:latin typeface="Cambria Math" panose="02040503050406030204" pitchFamily="18" charset="0"/>
                        <a:ea typeface="Cambria Math" panose="02040503050406030204" pitchFamily="18" charset="0"/>
                      </a:rPr>
                      <m:t>≠</m:t>
                    </m:r>
                    <m:r>
                      <a:rPr lang="el-GR" sz="1800" i="1">
                        <a:latin typeface="Cambria Math" panose="02040503050406030204" pitchFamily="18" charset="0"/>
                        <a:ea typeface="Cambria Math" panose="02040503050406030204" pitchFamily="18" charset="0"/>
                      </a:rPr>
                      <m:t>𝛰</m:t>
                    </m:r>
                  </m:oMath>
                </a14:m>
                <a:r>
                  <a:rPr lang="en-US" sz="1800"/>
                  <a:t>, </a:t>
                </a:r>
                <a14:m>
                  <m:oMath xmlns:m="http://schemas.openxmlformats.org/officeDocument/2006/math">
                    <m:r>
                      <a:rPr lang="en-US" sz="1800" i="1">
                        <a:latin typeface="Cambria Math" panose="02040503050406030204" pitchFamily="18" charset="0"/>
                        <a:ea typeface="Cambria Math" panose="02040503050406030204" pitchFamily="18" charset="0"/>
                      </a:rPr>
                      <m:t>𝑄</m:t>
                    </m:r>
                  </m:oMath>
                </a14:m>
                <a:r>
                  <a:rPr lang="en-US" sz="1800">
                    <a:ea typeface="Cambria Math" panose="02040503050406030204" pitchFamily="18" charset="0"/>
                  </a:rPr>
                  <a:t> </a:t>
                </a:r>
                <a14:m>
                  <m:oMath xmlns:m="http://schemas.openxmlformats.org/officeDocument/2006/math">
                    <m:r>
                      <a:rPr lang="en-US" sz="1800" i="1">
                        <a:latin typeface="Cambria Math" panose="02040503050406030204" pitchFamily="18" charset="0"/>
                        <a:ea typeface="Cambria Math" panose="02040503050406030204" pitchFamily="18" charset="0"/>
                      </a:rPr>
                      <m:t>≠</m:t>
                    </m:r>
                    <m:r>
                      <a:rPr lang="el-GR" sz="1800" i="1">
                        <a:latin typeface="Cambria Math" panose="02040503050406030204" pitchFamily="18" charset="0"/>
                        <a:ea typeface="Cambria Math" panose="02040503050406030204" pitchFamily="18" charset="0"/>
                      </a:rPr>
                      <m:t>𝛰</m:t>
                    </m:r>
                  </m:oMath>
                </a14:m>
                <a:r>
                  <a:rPr lang="en-US" sz="1800"/>
                  <a:t>) có tọa độ </a:t>
                </a:r>
                <a14:m>
                  <m:oMath xmlns:m="http://schemas.openxmlformats.org/officeDocument/2006/math">
                    <m:r>
                      <a:rPr lang="en-US" sz="1800" b="0" i="1" smtClean="0">
                        <a:latin typeface="Cambria Math" panose="02040503050406030204" pitchFamily="18" charset="0"/>
                      </a:rPr>
                      <m:t>𝑥</m:t>
                    </m:r>
                  </m:oMath>
                </a14:m>
                <a:r>
                  <a:rPr lang="en-US" sz="1800" i="1">
                    <a:latin typeface="Cambria Math" panose="02040503050406030204" pitchFamily="18" charset="0"/>
                    <a:ea typeface="Cambria Math" panose="02040503050406030204" pitchFamily="18" charset="0"/>
                  </a:rPr>
                  <a:t> </a:t>
                </a:r>
                <a:r>
                  <a:rPr lang="en-US" sz="1800"/>
                  <a:t>khác nhau ta vẽ một đường thẳng đi qua 2 điểm và giao với đường cong elip tại điểm </a:t>
                </a:r>
                <a14:m>
                  <m:oMath xmlns:m="http://schemas.openxmlformats.org/officeDocument/2006/math">
                    <m:r>
                      <a:rPr lang="en-US" sz="1800" b="0" i="1" smtClean="0">
                        <a:latin typeface="Cambria Math" panose="02040503050406030204" pitchFamily="18" charset="0"/>
                      </a:rPr>
                      <m:t>𝑅</m:t>
                    </m:r>
                  </m:oMath>
                </a14:m>
                <a:r>
                  <a:rPr lang="en-US" sz="1800"/>
                  <a:t> =&gt; Để hình thành một cấu trúc nhóm, ta cần xác định phép cộng trên 3 điểm này:</a:t>
                </a:r>
                <a14:m>
                  <m:oMath xmlns:m="http://schemas.openxmlformats.org/officeDocument/2006/math">
                    <m:r>
                      <a:rPr lang="en-US" sz="1800" b="0" i="0" smtClean="0">
                        <a:latin typeface="Cambria Math" panose="02040503050406030204" pitchFamily="18" charset="0"/>
                      </a:rPr>
                      <m:t> </m:t>
                    </m:r>
                    <m:r>
                      <a:rPr lang="en-US" sz="1800" i="1">
                        <a:latin typeface="Cambria Math" panose="02040503050406030204" pitchFamily="18" charset="0"/>
                      </a:rPr>
                      <m:t>𝑃</m:t>
                    </m:r>
                    <m:r>
                      <a:rPr lang="en-US" sz="180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𝑄</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𝑅</m:t>
                    </m:r>
                  </m:oMath>
                </a14:m>
                <a:r>
                  <a:rPr lang="en-US" sz="1800"/>
                  <a:t> </a:t>
                </a:r>
                <a:r>
                  <a:rPr lang="en-US" sz="1800">
                    <a:sym typeface="Wingdings" panose="05000000000000000000" pitchFamily="2" charset="2"/>
                  </a:rPr>
                  <a:t> (</a:t>
                </a:r>
                <a14:m>
                  <m:oMath xmlns:m="http://schemas.openxmlformats.org/officeDocument/2006/math">
                    <m:r>
                      <a:rPr lang="en-US" sz="1800" i="1">
                        <a:latin typeface="Cambria Math" panose="02040503050406030204" pitchFamily="18" charset="0"/>
                      </a:rPr>
                      <m:t>𝑃</m:t>
                    </m:r>
                    <m:r>
                      <a:rPr lang="en-US" sz="1800">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𝑄</m:t>
                    </m:r>
                  </m:oMath>
                </a14:m>
                <a:r>
                  <a:rPr lang="en-US" sz="1800">
                    <a:sym typeface="Wingdings" panose="05000000000000000000" pitchFamily="2" charset="2"/>
                  </a:rPr>
                  <a:t>) chính là điểm đối xứng của </a:t>
                </a:r>
                <a14:m>
                  <m:oMath xmlns:m="http://schemas.openxmlformats.org/officeDocument/2006/math">
                    <m:r>
                      <a:rPr lang="en-US" sz="1800" i="1">
                        <a:latin typeface="Cambria Math" panose="02040503050406030204" pitchFamily="18" charset="0"/>
                        <a:ea typeface="Cambria Math" panose="02040503050406030204" pitchFamily="18" charset="0"/>
                      </a:rPr>
                      <m:t>𝑅</m:t>
                    </m:r>
                  </m:oMath>
                </a14:m>
                <a:r>
                  <a:rPr lang="en-US" sz="1800">
                    <a:sym typeface="Wingdings" panose="05000000000000000000" pitchFamily="2" charset="2"/>
                  </a:rPr>
                  <a:t> qua trục Ox.</a:t>
                </a:r>
              </a:p>
              <a:p>
                <a:pPr marL="1371600" lvl="3" indent="0">
                  <a:buNone/>
                </a:pPr>
                <a:endParaRPr lang="en-US"/>
              </a:p>
              <a:p>
                <a:pPr marL="1371600" lvl="3" indent="0">
                  <a:buNone/>
                </a:pPr>
                <a:endParaRPr lang="en-US"/>
              </a:p>
              <a:p>
                <a:pPr lvl="2"/>
                <a:endParaRPr lang="en-US"/>
              </a:p>
              <a:p>
                <a:pPr lvl="1"/>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382000" cy="5257800"/>
              </a:xfrm>
              <a:blipFill>
                <a:blip r:embed="rId3"/>
                <a:stretch>
                  <a:fillRect l="-1673" t="-1506" r="-582"/>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DF78284D-5FDC-4396-97E9-EA2DB91CCBAD}" type="slidenum">
              <a:rPr lang="en-US" altLang="vi-VN" smtClean="0"/>
              <a:pPr/>
              <a:t>64</a:t>
            </a:fld>
            <a:endParaRPr lang="en-US" altLang="vi-VN"/>
          </a:p>
        </p:txBody>
      </p:sp>
      <p:pic>
        <p:nvPicPr>
          <p:cNvPr id="5" name="Picture 2" descr="https://images.viblo.asia/6ffd1c4c-0dd0-4706-9786-fd4c57f389f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049486"/>
            <a:ext cx="2279115"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5714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https://images.viblo.asia/full/74922af4-2b28-4bc8-8f3a-2eba374617d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4509325"/>
            <a:ext cx="2110885" cy="21172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Chương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t>Hệ mã ECC</a:t>
                </a:r>
              </a:p>
              <a:p>
                <a:pPr lvl="1"/>
                <a:r>
                  <a:rPr lang="en-US"/>
                  <a:t>Đường cong ellipt trên trường số thực</a:t>
                </a:r>
              </a:p>
              <a:p>
                <a:pPr lvl="2"/>
                <a:r>
                  <a:rPr lang="en-US"/>
                  <a:t>Mô tả hình học của phép cộng</a:t>
                </a:r>
              </a:p>
              <a:p>
                <a:pPr lvl="3"/>
                <a:r>
                  <a:rPr lang="en-US"/>
                  <a:t>Các quy tắc của phép (+)</a:t>
                </a:r>
                <a:r>
                  <a:rPr lang="vi-VN"/>
                  <a:t> trên đường cong elip</a:t>
                </a:r>
                <a:endParaRPr lang="en-US"/>
              </a:p>
              <a:p>
                <a:pPr lvl="4"/>
                <a:r>
                  <a:rPr lang="en-US" sz="1800"/>
                  <a:t>Đường thẳng nối 2 điểm </a:t>
                </a:r>
                <a14:m>
                  <m:oMath xmlns:m="http://schemas.openxmlformats.org/officeDocument/2006/math">
                    <m:r>
                      <a:rPr lang="en-US" sz="1800" i="1">
                        <a:latin typeface="Cambria Math" panose="02040503050406030204" pitchFamily="18" charset="0"/>
                      </a:rPr>
                      <m:t>𝑃</m:t>
                    </m:r>
                  </m:oMath>
                </a14:m>
                <a:r>
                  <a:rPr lang="en-US" sz="1800"/>
                  <a:t> và </a:t>
                </a:r>
                <a14:m>
                  <m:oMath xmlns:m="http://schemas.openxmlformats.org/officeDocument/2006/math">
                    <m:r>
                      <a:rPr lang="en-US" sz="1800" b="0" i="0" smtClean="0">
                        <a:latin typeface="Cambria Math" panose="02040503050406030204" pitchFamily="18" charset="0"/>
                      </a:rPr>
                      <m:t>−</m:t>
                    </m:r>
                    <m:r>
                      <a:rPr lang="en-US" sz="1800" i="1">
                        <a:latin typeface="Cambria Math" panose="02040503050406030204" pitchFamily="18" charset="0"/>
                      </a:rPr>
                      <m:t>𝑃</m:t>
                    </m:r>
                  </m:oMath>
                </a14:m>
                <a:r>
                  <a:rPr lang="en-US" sz="1800"/>
                  <a:t> (đường song song với Oy) giao với đường cong elip tại điểm vô cực </a:t>
                </a:r>
                <a14:m>
                  <m:oMath xmlns:m="http://schemas.openxmlformats.org/officeDocument/2006/math">
                    <m:r>
                      <a:rPr lang="el-GR" sz="1800" i="1">
                        <a:latin typeface="Cambria Math" panose="02040503050406030204" pitchFamily="18" charset="0"/>
                        <a:ea typeface="Cambria Math" panose="02040503050406030204" pitchFamily="18" charset="0"/>
                      </a:rPr>
                      <m:t>𝛰</m:t>
                    </m:r>
                  </m:oMath>
                </a14:m>
                <a:r>
                  <a:rPr lang="en-US" sz="1800"/>
                  <a:t> </a:t>
                </a:r>
              </a:p>
              <a:p>
                <a:pPr lvl="4">
                  <a:buFont typeface="Symbol" panose="05050102010706020507" pitchFamily="18" charset="2"/>
                  <a:buChar char="Þ"/>
                </a:pPr>
                <a:r>
                  <a:rPr lang="en-US" sz="1800"/>
                  <a:t> </a:t>
                </a:r>
                <a14:m>
                  <m:oMath xmlns:m="http://schemas.openxmlformats.org/officeDocument/2006/math">
                    <m:r>
                      <a:rPr lang="en-US" sz="1800" i="1">
                        <a:latin typeface="Cambria Math" panose="02040503050406030204" pitchFamily="18" charset="0"/>
                      </a:rPr>
                      <m:t>𝑃</m:t>
                    </m:r>
                  </m:oMath>
                </a14:m>
                <a:r>
                  <a:rPr lang="en-US" sz="1800"/>
                  <a:t> + (</a:t>
                </a:r>
                <a14:m>
                  <m:oMath xmlns:m="http://schemas.openxmlformats.org/officeDocument/2006/math">
                    <m:r>
                      <a:rPr lang="en-US" sz="1800">
                        <a:latin typeface="Cambria Math" panose="02040503050406030204" pitchFamily="18" charset="0"/>
                      </a:rPr>
                      <m:t>−</m:t>
                    </m:r>
                    <m:r>
                      <a:rPr lang="en-US" sz="1800" i="1">
                        <a:latin typeface="Cambria Math" panose="02040503050406030204" pitchFamily="18" charset="0"/>
                      </a:rPr>
                      <m:t>𝑃</m:t>
                    </m:r>
                  </m:oMath>
                </a14:m>
                <a:r>
                  <a:rPr lang="en-US" sz="1800"/>
                  <a:t> ) = </a:t>
                </a:r>
                <a14:m>
                  <m:oMath xmlns:m="http://schemas.openxmlformats.org/officeDocument/2006/math">
                    <m:r>
                      <a:rPr lang="el-GR" sz="1800" i="1">
                        <a:latin typeface="Cambria Math" panose="02040503050406030204" pitchFamily="18" charset="0"/>
                        <a:ea typeface="Cambria Math" panose="02040503050406030204" pitchFamily="18" charset="0"/>
                      </a:rPr>
                      <m:t>𝛰</m:t>
                    </m:r>
                  </m:oMath>
                </a14:m>
                <a:endParaRPr lang="en-US" sz="1800"/>
              </a:p>
              <a:p>
                <a:pPr lvl="4"/>
                <a:r>
                  <a:rPr lang="en-US" sz="1800"/>
                  <a:t>Để nhân đôi một điểm </a:t>
                </a:r>
                <a14:m>
                  <m:oMath xmlns:m="http://schemas.openxmlformats.org/officeDocument/2006/math">
                    <m:r>
                      <a:rPr lang="en-US" sz="1800" b="0" i="1" smtClean="0">
                        <a:latin typeface="Cambria Math" panose="02040503050406030204" pitchFamily="18" charset="0"/>
                      </a:rPr>
                      <m:t>𝑃</m:t>
                    </m:r>
                  </m:oMath>
                </a14:m>
                <a:r>
                  <a:rPr lang="en-US" sz="1800"/>
                  <a:t> (</a:t>
                </a:r>
                <a14:m>
                  <m:oMath xmlns:m="http://schemas.openxmlformats.org/officeDocument/2006/math">
                    <m:r>
                      <a:rPr lang="en-US" sz="1800" b="0" i="0" smtClean="0">
                        <a:latin typeface="Cambria Math" panose="02040503050406030204" pitchFamily="18" charset="0"/>
                      </a:rPr>
                      <m:t>2</m:t>
                    </m:r>
                    <m:r>
                      <a:rPr lang="en-US" sz="1800" b="0" i="1" smtClean="0">
                        <a:latin typeface="Cambria Math" panose="02040503050406030204" pitchFamily="18" charset="0"/>
                      </a:rPr>
                      <m:t>𝑃</m:t>
                    </m:r>
                  </m:oMath>
                </a14:m>
                <a:r>
                  <a:rPr lang="en-US" sz="1800"/>
                  <a:t>), ta kẻ đường tiếp tuyến với đường cong elip tại </a:t>
                </a:r>
                <a14:m>
                  <m:oMath xmlns:m="http://schemas.openxmlformats.org/officeDocument/2006/math">
                    <m:r>
                      <a:rPr lang="en-US" sz="1800" b="0" i="1" smtClean="0">
                        <a:latin typeface="Cambria Math" panose="02040503050406030204" pitchFamily="18" charset="0"/>
                      </a:rPr>
                      <m:t>𝑃</m:t>
                    </m:r>
                  </m:oMath>
                </a14:m>
                <a:r>
                  <a:rPr lang="en-US" sz="1800"/>
                  <a:t> và giao điểm của tiếp tuyến với đường cong elip là </a:t>
                </a:r>
                <a:r>
                  <a:rPr lang="en-US" sz="1800" i="1">
                    <a:latin typeface="Cambria Math" panose="02040503050406030204" pitchFamily="18" charset="0"/>
                  </a:rPr>
                  <a:t>S</a:t>
                </a:r>
                <a:r>
                  <a:rPr lang="en-US" sz="1800"/>
                  <a:t>  =&gt; </a:t>
                </a:r>
                <a:r>
                  <a:rPr lang="en-US" sz="1800" i="1">
                    <a:latin typeface="Cambria Math" panose="02040503050406030204" pitchFamily="18" charset="0"/>
                  </a:rPr>
                  <a:t>-S</a:t>
                </a:r>
                <a:r>
                  <a:rPr lang="en-US" sz="1800"/>
                  <a:t> =</a:t>
                </a:r>
                <a14:m>
                  <m:oMath xmlns:m="http://schemas.openxmlformats.org/officeDocument/2006/math">
                    <m:r>
                      <a:rPr lang="en-US" sz="1800" b="0" i="1" smtClean="0">
                        <a:latin typeface="Cambria Math" panose="02040503050406030204" pitchFamily="18" charset="0"/>
                      </a:rPr>
                      <m:t>𝑃</m:t>
                    </m:r>
                  </m:oMath>
                </a14:m>
                <a:r>
                  <a:rPr lang="en-US" sz="1800"/>
                  <a:t>+</a:t>
                </a:r>
                <a14:m>
                  <m:oMath xmlns:m="http://schemas.openxmlformats.org/officeDocument/2006/math">
                    <m:r>
                      <a:rPr lang="en-US" sz="1800" b="0" i="1" smtClean="0">
                        <a:latin typeface="Cambria Math" panose="02040503050406030204" pitchFamily="18" charset="0"/>
                      </a:rPr>
                      <m:t>𝑃</m:t>
                    </m:r>
                  </m:oMath>
                </a14:m>
                <a:r>
                  <a:rPr lang="en-US" sz="1800"/>
                  <a:t> = </a:t>
                </a:r>
                <a14:m>
                  <m:oMath xmlns:m="http://schemas.openxmlformats.org/officeDocument/2006/math">
                    <m:r>
                      <a:rPr lang="en-US" sz="1800">
                        <a:latin typeface="Cambria Math" panose="02040503050406030204" pitchFamily="18" charset="0"/>
                      </a:rPr>
                      <m:t>2</m:t>
                    </m:r>
                    <m:r>
                      <a:rPr lang="en-US" sz="1800" b="0" i="1" smtClean="0">
                        <a:latin typeface="Cambria Math" panose="02040503050406030204" pitchFamily="18" charset="0"/>
                      </a:rPr>
                      <m:t>𝑃</m:t>
                    </m:r>
                  </m:oMath>
                </a14:m>
                <a:endParaRPr lang="en-US" sz="1800"/>
              </a:p>
              <a:p>
                <a:pPr marL="1371600" lvl="3" indent="0">
                  <a:buNone/>
                </a:pPr>
                <a:endParaRPr lang="en-US"/>
              </a:p>
              <a:p>
                <a:pPr lvl="2"/>
                <a:endParaRPr lang="en-US"/>
              </a:p>
              <a:p>
                <a:pPr lvl="1"/>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704" t="-1506" r="-593"/>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DF78284D-5FDC-4396-97E9-EA2DB91CCBAD}" type="slidenum">
              <a:rPr lang="en-US" altLang="vi-VN" smtClean="0"/>
              <a:pPr/>
              <a:t>65</a:t>
            </a:fld>
            <a:endParaRPr lang="en-US" altLang="vi-VN"/>
          </a:p>
        </p:txBody>
      </p:sp>
      <p:sp>
        <p:nvSpPr>
          <p:cNvPr id="8" name="Rectangle 7"/>
          <p:cNvSpPr/>
          <p:nvPr/>
        </p:nvSpPr>
        <p:spPr>
          <a:xfrm>
            <a:off x="483911" y="5122167"/>
            <a:ext cx="5562601" cy="1384995"/>
          </a:xfrm>
          <a:prstGeom prst="rect">
            <a:avLst/>
          </a:prstGeom>
        </p:spPr>
        <p:txBody>
          <a:bodyPr wrap="square">
            <a:spAutoFit/>
          </a:bodyPr>
          <a:lstStyle/>
          <a:p>
            <a:pPr algn="just"/>
            <a:r>
              <a:rPr lang="en-US" sz="2800" b="1">
                <a:solidFill>
                  <a:srgbClr val="0033CC"/>
                </a:solidFill>
                <a:latin typeface="TimesTenLTStd-Roman"/>
              </a:rPr>
              <a:t>Với các quy tắc của phép (+) nêu trên =&gt; tập </a:t>
            </a:r>
            <a:r>
              <a:rPr lang="en-US" sz="2800" b="1">
                <a:solidFill>
                  <a:srgbClr val="0033CC"/>
                </a:solidFill>
                <a:latin typeface="TimesTenLTStd-Italic"/>
              </a:rPr>
              <a:t>E</a:t>
            </a:r>
            <a:r>
              <a:rPr lang="en-US" sz="2800" b="1">
                <a:solidFill>
                  <a:srgbClr val="0033CC"/>
                </a:solidFill>
                <a:latin typeface="TimesTenLTStd-Roman"/>
              </a:rPr>
              <a:t>(</a:t>
            </a:r>
            <a:r>
              <a:rPr lang="en-US" sz="2800" b="1">
                <a:solidFill>
                  <a:srgbClr val="0033CC"/>
                </a:solidFill>
                <a:latin typeface="TimesTenLTStd-Italic"/>
              </a:rPr>
              <a:t>a, b</a:t>
            </a:r>
            <a:r>
              <a:rPr lang="en-US" sz="2800" b="1">
                <a:solidFill>
                  <a:srgbClr val="0033CC"/>
                </a:solidFill>
                <a:latin typeface="TimesTenLTStd-Roman"/>
              </a:rPr>
              <a:t>) là một nhóm Abel</a:t>
            </a:r>
            <a:endParaRPr lang="en-US" sz="2800" b="1">
              <a:solidFill>
                <a:srgbClr val="0033CC"/>
              </a:solidFill>
            </a:endParaRPr>
          </a:p>
        </p:txBody>
      </p:sp>
    </p:spTree>
    <p:extLst>
      <p:ext uri="{BB962C8B-B14F-4D97-AF65-F5344CB8AC3E}">
        <p14:creationId xmlns:p14="http://schemas.microsoft.com/office/powerpoint/2010/main" val="2501033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0" fill="hold"/>
                                        <p:tgtEl>
                                          <p:spTgt spid="8"/>
                                        </p:tgtEl>
                                        <p:attrNameLst>
                                          <p:attrName>ppt_w</p:attrName>
                                        </p:attrNameLst>
                                      </p:cBhvr>
                                      <p:tavLst>
                                        <p:tav tm="0">
                                          <p:val>
                                            <p:fltVal val="0"/>
                                          </p:val>
                                        </p:tav>
                                        <p:tav tm="100000">
                                          <p:val>
                                            <p:strVal val="#ppt_w"/>
                                          </p:val>
                                        </p:tav>
                                      </p:tavLst>
                                    </p:anim>
                                    <p:anim calcmode="lin" valueType="num">
                                      <p:cBhvr>
                                        <p:cTn id="8" dur="2000" fill="hold"/>
                                        <p:tgtEl>
                                          <p:spTgt spid="8"/>
                                        </p:tgtEl>
                                        <p:attrNameLst>
                                          <p:attrName>ppt_h</p:attrName>
                                        </p:attrNameLst>
                                      </p:cBhvr>
                                      <p:tavLst>
                                        <p:tav tm="0">
                                          <p:val>
                                            <p:fltVal val="0"/>
                                          </p:val>
                                        </p:tav>
                                        <p:tav tm="100000">
                                          <p:val>
                                            <p:strVal val="#ppt_h"/>
                                          </p:val>
                                        </p:tav>
                                      </p:tavLst>
                                    </p:anim>
                                    <p:anim calcmode="lin" valueType="num">
                                      <p:cBhvr>
                                        <p:cTn id="9" dur="2000" fill="hold"/>
                                        <p:tgtEl>
                                          <p:spTgt spid="8"/>
                                        </p:tgtEl>
                                        <p:attrNameLst>
                                          <p:attrName>style.rotation</p:attrName>
                                        </p:attrNameLst>
                                      </p:cBhvr>
                                      <p:tavLst>
                                        <p:tav tm="0">
                                          <p:val>
                                            <p:fltVal val="90"/>
                                          </p:val>
                                        </p:tav>
                                        <p:tav tm="100000">
                                          <p:val>
                                            <p:fltVal val="0"/>
                                          </p:val>
                                        </p:tav>
                                      </p:tavLst>
                                    </p:anim>
                                    <p:animEffect transition="in" filter="fade">
                                      <p:cBhvr>
                                        <p:cTn id="1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p:sp>
        <p:nvSpPr>
          <p:cNvPr id="3" name="Content Placeholder 2"/>
          <p:cNvSpPr>
            <a:spLocks noGrp="1"/>
          </p:cNvSpPr>
          <p:nvPr>
            <p:ph idx="1"/>
          </p:nvPr>
        </p:nvSpPr>
        <p:spPr/>
        <p:txBody>
          <a:bodyPr/>
          <a:lstStyle/>
          <a:p>
            <a:r>
              <a:rPr lang="en-US"/>
              <a:t>Hệ mã ECC</a:t>
            </a:r>
          </a:p>
          <a:p>
            <a:pPr lvl="1"/>
            <a:r>
              <a:rPr lang="vi-VN"/>
              <a:t>Abelian group {G,∙}: Nhóm giao hoán</a:t>
            </a:r>
          </a:p>
          <a:p>
            <a:pPr lvl="2"/>
            <a:r>
              <a:rPr lang="vi-VN"/>
              <a:t>Là một tập hợp G, cùng với một phép toán hai ngôi </a:t>
            </a:r>
            <a:r>
              <a:rPr lang="en-US"/>
              <a:t>(</a:t>
            </a:r>
            <a:r>
              <a:rPr lang="vi-VN"/>
              <a:t>∙</a:t>
            </a:r>
            <a:r>
              <a:rPr lang="en-US"/>
              <a:t>)</a:t>
            </a:r>
            <a:r>
              <a:rPr lang="vi-VN"/>
              <a:t> , GxG → G thỏa mã</a:t>
            </a:r>
            <a:r>
              <a:rPr lang="en-US"/>
              <a:t>n</a:t>
            </a:r>
            <a:r>
              <a:rPr lang="vi-VN"/>
              <a:t>:</a:t>
            </a:r>
          </a:p>
          <a:p>
            <a:pPr lvl="3"/>
            <a:r>
              <a:rPr lang="vi-VN"/>
              <a:t>Tính đóng: nếu a và b ∈ G thì a ∗ b ∈ G </a:t>
            </a:r>
          </a:p>
          <a:p>
            <a:pPr lvl="3"/>
            <a:r>
              <a:rPr lang="vi-VN"/>
              <a:t>Tính kết hợp: a∗(b∗c) = (a∗b)∗c 	với ∀ a,b,c ∈ G</a:t>
            </a:r>
          </a:p>
          <a:p>
            <a:pPr lvl="3"/>
            <a:r>
              <a:rPr lang="vi-VN"/>
              <a:t>Phần tử đơn vị: tồn tại duy nhất một phần tử đơn vị e sao cho a∗e = e∗a = a</a:t>
            </a:r>
            <a:r>
              <a:rPr lang="en-US"/>
              <a:t>, </a:t>
            </a:r>
            <a:r>
              <a:rPr lang="vi-VN"/>
              <a:t>với ∀ a ∈ G</a:t>
            </a:r>
          </a:p>
          <a:p>
            <a:pPr lvl="3"/>
            <a:r>
              <a:rPr lang="vi-VN"/>
              <a:t>Phần tử nghịch đảo: với mỗi phần tử a ∈ G, tồn tại duy nhất một phần tử a’ ∈ G sao cho a∗a’ = a’∗a = e</a:t>
            </a:r>
          </a:p>
          <a:p>
            <a:pPr lvl="3"/>
            <a:r>
              <a:rPr lang="vi-VN"/>
              <a:t>Tính giao hoán: a∗b = b∗a	</a:t>
            </a:r>
            <a:r>
              <a:rPr lang="en-US"/>
              <a:t>, </a:t>
            </a:r>
            <a:r>
              <a:rPr lang="vi-VN"/>
              <a:t>với ∀ a,b ∈ G</a:t>
            </a:r>
          </a:p>
          <a:p>
            <a:pPr lvl="1"/>
            <a:endParaRPr lang="en-US"/>
          </a:p>
        </p:txBody>
      </p:sp>
      <p:sp>
        <p:nvSpPr>
          <p:cNvPr id="4" name="Slide Number Placeholder 3"/>
          <p:cNvSpPr>
            <a:spLocks noGrp="1"/>
          </p:cNvSpPr>
          <p:nvPr>
            <p:ph type="sldNum" sz="quarter" idx="10"/>
          </p:nvPr>
        </p:nvSpPr>
        <p:spPr/>
        <p:txBody>
          <a:bodyPr/>
          <a:lstStyle/>
          <a:p>
            <a:fld id="{DF78284D-5FDC-4396-97E9-EA2DB91CCBAD}" type="slidenum">
              <a:rPr lang="en-US" altLang="vi-VN" smtClean="0"/>
              <a:pPr/>
              <a:t>66</a:t>
            </a:fld>
            <a:endParaRPr lang="en-US" altLang="vi-VN"/>
          </a:p>
        </p:txBody>
      </p:sp>
    </p:spTree>
    <p:extLst>
      <p:ext uri="{BB962C8B-B14F-4D97-AF65-F5344CB8AC3E}">
        <p14:creationId xmlns:p14="http://schemas.microsoft.com/office/powerpoint/2010/main" val="16964508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p:sp>
        <p:nvSpPr>
          <p:cNvPr id="3" name="Content Placeholder 2"/>
          <p:cNvSpPr>
            <a:spLocks noGrp="1"/>
          </p:cNvSpPr>
          <p:nvPr>
            <p:ph idx="1"/>
          </p:nvPr>
        </p:nvSpPr>
        <p:spPr/>
        <p:txBody>
          <a:bodyPr/>
          <a:lstStyle/>
          <a:p>
            <a:r>
              <a:rPr lang="en-US"/>
              <a:t>Hệ mã ECC</a:t>
            </a:r>
          </a:p>
          <a:p>
            <a:pPr lvl="1"/>
            <a:r>
              <a:rPr lang="vi-VN"/>
              <a:t>Abelian group {G,∙}: Nhóm giao hoán</a:t>
            </a:r>
          </a:p>
          <a:p>
            <a:pPr lvl="2"/>
            <a:r>
              <a:rPr lang="en-US"/>
              <a:t>P</a:t>
            </a:r>
            <a:r>
              <a:rPr lang="vi-VN"/>
              <a:t>hép toán hai ngôi </a:t>
            </a:r>
            <a:r>
              <a:rPr lang="en-US"/>
              <a:t>(</a:t>
            </a:r>
            <a:r>
              <a:rPr lang="vi-VN"/>
              <a:t>∙</a:t>
            </a:r>
            <a:r>
              <a:rPr lang="en-US"/>
              <a:t>)</a:t>
            </a:r>
            <a:r>
              <a:rPr lang="vi-VN"/>
              <a:t> , GxG → G</a:t>
            </a:r>
            <a:r>
              <a:rPr lang="en-US"/>
              <a:t> hay phép toán nhị nguyên</a:t>
            </a:r>
          </a:p>
          <a:p>
            <a:pPr lvl="3"/>
            <a:r>
              <a:rPr lang="en-US"/>
              <a:t>Là một phép toán sử dụng hai biến đầu vào và cho ra một kết quả đầu ra. Các biến và kết quả đều thuộc một tập hợp. </a:t>
            </a:r>
          </a:p>
          <a:p>
            <a:pPr lvl="4"/>
            <a:r>
              <a:rPr lang="en-US"/>
              <a:t>Phép toán hai ngôi trên tập hợp G là một ánh xạ tích đề các G × G vào G</a:t>
            </a:r>
          </a:p>
          <a:p>
            <a:pPr lvl="1"/>
            <a:endParaRPr lang="en-US"/>
          </a:p>
        </p:txBody>
      </p:sp>
      <p:sp>
        <p:nvSpPr>
          <p:cNvPr id="4" name="Slide Number Placeholder 3"/>
          <p:cNvSpPr>
            <a:spLocks noGrp="1"/>
          </p:cNvSpPr>
          <p:nvPr>
            <p:ph type="sldNum" sz="quarter" idx="10"/>
          </p:nvPr>
        </p:nvSpPr>
        <p:spPr/>
        <p:txBody>
          <a:bodyPr/>
          <a:lstStyle/>
          <a:p>
            <a:fld id="{DF78284D-5FDC-4396-97E9-EA2DB91CCBAD}" type="slidenum">
              <a:rPr lang="en-US" altLang="vi-VN" smtClean="0"/>
              <a:pPr/>
              <a:t>67</a:t>
            </a:fld>
            <a:endParaRPr lang="en-US" altLang="vi-VN"/>
          </a:p>
        </p:txBody>
      </p:sp>
    </p:spTree>
    <p:extLst>
      <p:ext uri="{BB962C8B-B14F-4D97-AF65-F5344CB8AC3E}">
        <p14:creationId xmlns:p14="http://schemas.microsoft.com/office/powerpoint/2010/main" val="20286379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799"/>
                <a:ext cx="8229600" cy="5622925"/>
              </a:xfrm>
            </p:spPr>
            <p:txBody>
              <a:bodyPr/>
              <a:lstStyle/>
              <a:p>
                <a:r>
                  <a:rPr lang="en-US"/>
                  <a:t>Hệ mã ECC</a:t>
                </a:r>
              </a:p>
              <a:p>
                <a:pPr lvl="1"/>
                <a:r>
                  <a:rPr lang="en-US"/>
                  <a:t>Đường cong ellipt trên trường số thực</a:t>
                </a:r>
              </a:p>
              <a:p>
                <a:pPr lvl="2"/>
                <a:r>
                  <a:rPr lang="en-US"/>
                  <a:t>Mô tả đại số của phép cộng</a:t>
                </a:r>
              </a:p>
              <a:p>
                <a:pPr lvl="3"/>
                <a:r>
                  <a:rPr lang="en-US"/>
                  <a:t>2 điểm </a:t>
                </a:r>
                <a14:m>
                  <m:oMath xmlns:m="http://schemas.openxmlformats.org/officeDocument/2006/math">
                    <m:r>
                      <a:rPr lang="en-US" b="0" i="1" smtClean="0">
                        <a:latin typeface="Cambria Math" panose="02040503050406030204" pitchFamily="18" charset="0"/>
                      </a:rPr>
                      <m:t>𝑃</m:t>
                    </m:r>
                    <m:d>
                      <m:dPr>
                        <m:ctrlPr>
                          <a:rPr lang="en-US" b="0" i="1" smtClean="0">
                            <a:latin typeface="Cambria Math"/>
                          </a:rPr>
                        </m:ctrlPr>
                      </m:dPr>
                      <m:e>
                        <m:sSub>
                          <m:sSubPr>
                            <m:ctrlPr>
                              <a:rPr lang="en-US" b="0" i="1" smtClean="0">
                                <a:latin typeface="Cambria Math"/>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𝑃</m:t>
                            </m:r>
                          </m:sub>
                        </m:sSub>
                        <m:r>
                          <a:rPr lang="en-US" b="0" i="1" smtClean="0">
                            <a:latin typeface="Cambria Math" panose="02040503050406030204" pitchFamily="18" charset="0"/>
                          </a:rPr>
                          <m:t>, </m:t>
                        </m:r>
                        <m:sSub>
                          <m:sSubPr>
                            <m:ctrlPr>
                              <a:rPr lang="en-US" b="0" i="1" smtClean="0">
                                <a:latin typeface="Cambria Math"/>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𝑃</m:t>
                            </m:r>
                          </m:sub>
                        </m:sSub>
                      </m:e>
                    </m:d>
                  </m:oMath>
                </a14:m>
                <a:r>
                  <a:rPr lang="en-US"/>
                  <a:t> và </a:t>
                </a:r>
                <a14:m>
                  <m:oMath xmlns:m="http://schemas.openxmlformats.org/officeDocument/2006/math">
                    <m:r>
                      <a:rPr lang="en-US" b="0" i="1" smtClean="0">
                        <a:latin typeface="Cambria Math" panose="02040503050406030204" pitchFamily="18" charset="0"/>
                      </a:rPr>
                      <m:t>𝑄</m:t>
                    </m:r>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𝑥</m:t>
                        </m:r>
                      </m:e>
                      <m:sub>
                        <m:r>
                          <a:rPr lang="en-US" b="0" i="1" smtClean="0">
                            <a:latin typeface="Cambria Math" panose="02040503050406030204" pitchFamily="18" charset="0"/>
                          </a:rPr>
                          <m:t>𝑄</m:t>
                        </m:r>
                      </m:sub>
                    </m:sSub>
                    <m:r>
                      <a:rPr lang="en-US" i="1">
                        <a:latin typeface="Cambria Math" panose="02040503050406030204" pitchFamily="18" charset="0"/>
                      </a:rPr>
                      <m:t>, </m:t>
                    </m:r>
                    <m:sSub>
                      <m:sSubPr>
                        <m:ctrlPr>
                          <a:rPr lang="en-US" i="1">
                            <a:latin typeface="Cambria Math"/>
                          </a:rPr>
                        </m:ctrlPr>
                      </m:sSubPr>
                      <m:e>
                        <m:r>
                          <a:rPr lang="en-US" i="1">
                            <a:latin typeface="Cambria Math" panose="02040503050406030204" pitchFamily="18" charset="0"/>
                          </a:rPr>
                          <m:t>𝑦</m:t>
                        </m:r>
                      </m:e>
                      <m:sub>
                        <m:r>
                          <a:rPr lang="en-US" b="0" i="1" smtClean="0">
                            <a:latin typeface="Cambria Math" panose="02040503050406030204" pitchFamily="18" charset="0"/>
                          </a:rPr>
                          <m:t>𝑄</m:t>
                        </m:r>
                      </m:sub>
                    </m:sSub>
                    <m:r>
                      <a:rPr lang="en-US" i="1">
                        <a:latin typeface="Cambria Math" panose="02040503050406030204" pitchFamily="18" charset="0"/>
                      </a:rPr>
                      <m:t>)</m:t>
                    </m:r>
                  </m:oMath>
                </a14:m>
                <a:r>
                  <a:rPr lang="en-US"/>
                  <a:t> không phủ định nhau. Độ dốc của đường thẳng </a:t>
                </a:r>
                <a14:m>
                  <m:oMath xmlns:m="http://schemas.openxmlformats.org/officeDocument/2006/math">
                    <m:r>
                      <a:rPr lang="en-US" b="0" i="1" smtClean="0">
                        <a:latin typeface="Cambria Math" panose="02040503050406030204" pitchFamily="18" charset="0"/>
                      </a:rPr>
                      <m:t>𝑙</m:t>
                    </m:r>
                  </m:oMath>
                </a14:m>
                <a:r>
                  <a:rPr lang="en-US"/>
                  <a:t> nối 2 điểm này là</a:t>
                </a:r>
              </a:p>
              <a:p>
                <a:pPr marL="1371600" lvl="3" indent="0">
                  <a:buNone/>
                </a:pPr>
                <a:r>
                  <a:rPr lang="en-US"/>
                  <a:t>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sSub>
                      <m:sSubPr>
                        <m:ctrlPr>
                          <a:rPr lang="en-US" i="1">
                            <a:latin typeface="Cambria Math"/>
                          </a:rPr>
                        </m:ctrlPr>
                      </m:sSubPr>
                      <m:e>
                        <m:r>
                          <a:rPr lang="en-US" i="1">
                            <a:latin typeface="Cambria Math" panose="02040503050406030204" pitchFamily="18" charset="0"/>
                          </a:rPr>
                          <m:t>𝑦</m:t>
                        </m:r>
                      </m:e>
                      <m:sub>
                        <m:r>
                          <a:rPr lang="en-US" i="1">
                            <a:latin typeface="Cambria Math" panose="02040503050406030204" pitchFamily="18" charset="0"/>
                          </a:rPr>
                          <m:t>𝑄</m:t>
                        </m:r>
                      </m:sub>
                    </m:sSub>
                    <m:r>
                      <a:rPr lang="en-US" b="0" i="1" smtClean="0">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𝑦</m:t>
                        </m:r>
                      </m:e>
                      <m:sub>
                        <m:r>
                          <a:rPr lang="en-US" i="1">
                            <a:latin typeface="Cambria Math" panose="02040503050406030204" pitchFamily="18" charset="0"/>
                          </a:rPr>
                          <m:t>𝑃</m:t>
                        </m:r>
                      </m:sub>
                    </m:sSub>
                    <m:r>
                      <a:rPr lang="en-US" b="0" i="0" smtClean="0">
                        <a:latin typeface="Cambria Math" panose="02040503050406030204" pitchFamily="18" charset="0"/>
                      </a:rPr>
                      <m:t>)/(</m:t>
                    </m:r>
                    <m:sSub>
                      <m:sSubPr>
                        <m:ctrlPr>
                          <a:rPr lang="en-US" i="1">
                            <a:latin typeface="Cambria Math"/>
                          </a:rPr>
                        </m:ctrlPr>
                      </m:sSubPr>
                      <m:e>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𝑄</m:t>
                            </m:r>
                          </m:sub>
                        </m:sSub>
                        <m:r>
                          <a:rPr lang="en-US" b="0" i="1" smtClean="0">
                            <a:latin typeface="Cambria Math" panose="02040503050406030204" pitchFamily="18" charset="0"/>
                          </a:rPr>
                          <m:t>−</m:t>
                        </m:r>
                        <m:r>
                          <a:rPr lang="en-US" i="1">
                            <a:latin typeface="Cambria Math" panose="02040503050406030204" pitchFamily="18" charset="0"/>
                          </a:rPr>
                          <m:t>𝑥</m:t>
                        </m:r>
                      </m:e>
                      <m:sub>
                        <m:r>
                          <a:rPr lang="en-US" i="1">
                            <a:latin typeface="Cambria Math" panose="02040503050406030204" pitchFamily="18" charset="0"/>
                          </a:rPr>
                          <m:t>𝑃</m:t>
                        </m:r>
                      </m:sub>
                    </m:sSub>
                    <m:r>
                      <a:rPr lang="en-US" b="0" i="1" smtClean="0">
                        <a:latin typeface="Cambria Math" panose="02040503050406030204" pitchFamily="18" charset="0"/>
                      </a:rPr>
                      <m:t>)</m:t>
                    </m:r>
                  </m:oMath>
                </a14:m>
                <a:endParaRPr lang="en-US"/>
              </a:p>
              <a:p>
                <a:pPr marL="1371600" lvl="3" indent="0">
                  <a:buNone/>
                </a:pPr>
                <a:r>
                  <a:rPr lang="en-US"/>
                  <a:t>Đường thẳng </a:t>
                </a:r>
                <a14:m>
                  <m:oMath xmlns:m="http://schemas.openxmlformats.org/officeDocument/2006/math">
                    <m:r>
                      <a:rPr lang="en-US" i="1">
                        <a:latin typeface="Cambria Math" panose="02040503050406030204" pitchFamily="18" charset="0"/>
                      </a:rPr>
                      <m:t>𝑙</m:t>
                    </m:r>
                  </m:oMath>
                </a14:m>
                <a:r>
                  <a:rPr lang="en-US"/>
                  <a:t> cắt đường cong elip tại -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oMath>
                </a14:m>
                <a:r>
                  <a:rPr lang="en-US"/>
                  <a:t> </a:t>
                </a:r>
                <a14:m>
                  <m:oMath xmlns:m="http://schemas.openxmlformats.org/officeDocument/2006/math">
                    <m:r>
                      <a:rPr lang="en-US" i="1">
                        <a:latin typeface="Cambria Math" panose="02040503050406030204" pitchFamily="18" charset="0"/>
                      </a:rPr>
                      <m:t>𝑄</m:t>
                    </m:r>
                    <m:r>
                      <a:rPr lang="en-US" b="0" i="1" smtClean="0">
                        <a:latin typeface="Cambria Math" panose="02040503050406030204" pitchFamily="18" charset="0"/>
                      </a:rPr>
                      <m:t>)</m:t>
                    </m:r>
                  </m:oMath>
                </a14:m>
                <a:r>
                  <a:rPr lang="en-US"/>
                  <a:t>. Sau một số biến đổi đại số, ta có thể biểu diễn </a:t>
                </a:r>
                <a14:m>
                  <m:oMath xmlns:m="http://schemas.openxmlformats.org/officeDocument/2006/math">
                    <m:r>
                      <a:rPr lang="en-US" b="0" i="1" smtClean="0">
                        <a:latin typeface="Cambria Math" panose="02040503050406030204" pitchFamily="18" charset="0"/>
                      </a:rPr>
                      <m:t>𝑅</m:t>
                    </m:r>
                    <m:r>
                      <a:rPr lang="en-US" b="0" i="0" smtClean="0">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oMath>
                </a14:m>
                <a:r>
                  <a:rPr lang="en-US"/>
                  <a:t> </a:t>
                </a:r>
                <a14:m>
                  <m:oMath xmlns:m="http://schemas.openxmlformats.org/officeDocument/2006/math">
                    <m:r>
                      <a:rPr lang="en-US" i="1">
                        <a:latin typeface="Cambria Math" panose="02040503050406030204" pitchFamily="18" charset="0"/>
                      </a:rPr>
                      <m:t>𝑄</m:t>
                    </m:r>
                  </m:oMath>
                </a14:m>
                <a:r>
                  <a:rPr lang="en-US"/>
                  <a:t> như sau:</a:t>
                </a:r>
              </a:p>
              <a:p>
                <a:pPr marL="1371600" lvl="3"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p>
                        <m:sSupPr>
                          <m:ctrlPr>
                            <a:rPr lang="en-US" b="0" i="1" smtClean="0">
                              <a:latin typeface="Cambria Math"/>
                            </a:rPr>
                          </m:ctrlPr>
                        </m:sSupPr>
                        <m:e>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𝑥</m:t>
                          </m:r>
                        </m:e>
                        <m:sub>
                          <m:r>
                            <a:rPr lang="en-US" b="0" i="1" smtClean="0">
                              <a:latin typeface="Cambria Math" panose="02040503050406030204" pitchFamily="18" charset="0"/>
                            </a:rPr>
                            <m:t>𝑃</m:t>
                          </m:r>
                        </m:sub>
                      </m:sSub>
                      <m:sSub>
                        <m:sSubPr>
                          <m:ctrlPr>
                            <a:rPr lang="en-US" i="1">
                              <a:latin typeface="Cambria Math"/>
                            </a:rPr>
                          </m:ctrlPr>
                        </m:sSubPr>
                        <m:e>
                          <m:r>
                            <a:rPr lang="en-US" b="0" i="1" smtClean="0">
                              <a:latin typeface="Cambria Math" panose="02040503050406030204" pitchFamily="18" charset="0"/>
                            </a:rPr>
                            <m:t>−</m:t>
                          </m:r>
                          <m:r>
                            <a:rPr lang="en-US" i="1">
                              <a:latin typeface="Cambria Math" panose="02040503050406030204" pitchFamily="18" charset="0"/>
                            </a:rPr>
                            <m:t>𝑥</m:t>
                          </m:r>
                        </m:e>
                        <m:sub>
                          <m:r>
                            <a:rPr lang="en-US" b="0" i="1" smtClean="0">
                              <a:latin typeface="Cambria Math" panose="02040503050406030204" pitchFamily="18" charset="0"/>
                            </a:rPr>
                            <m:t>𝑄</m:t>
                          </m:r>
                        </m:sub>
                      </m:sSub>
                    </m:oMath>
                  </m:oMathPara>
                </a14:m>
                <a:endParaRPr lang="en-US"/>
              </a:p>
              <a:p>
                <a:pPr marL="1371600" lvl="3"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𝑦</m:t>
                          </m:r>
                        </m:e>
                        <m:sub>
                          <m:r>
                            <a:rPr lang="en-US" b="0" i="1" smtClean="0">
                              <a:latin typeface="Cambria Math" panose="02040503050406030204" pitchFamily="18" charset="0"/>
                            </a:rPr>
                            <m:t>𝑃</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d>
                        <m:dPr>
                          <m:ctrlPr>
                            <a:rPr lang="en-US" b="0" i="1" smtClean="0">
                              <a:latin typeface="Cambria Math"/>
                              <a:ea typeface="Cambria Math" panose="02040503050406030204" pitchFamily="18" charset="0"/>
                            </a:rPr>
                          </m:ctrlPr>
                        </m:dPr>
                        <m:e>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𝑃</m:t>
                              </m:r>
                            </m:sub>
                          </m:sSub>
                          <m:sSub>
                            <m:sSubPr>
                              <m:ctrlPr>
                                <a:rPr lang="en-US" i="1">
                                  <a:latin typeface="Cambria Math"/>
                                </a:rPr>
                              </m:ctrlPr>
                            </m:sSubPr>
                            <m:e>
                              <m:r>
                                <a:rPr lang="en-US" i="1">
                                  <a:latin typeface="Cambria Math" panose="02040503050406030204" pitchFamily="18" charset="0"/>
                                </a:rPr>
                                <m:t>−</m:t>
                              </m:r>
                              <m:r>
                                <a:rPr lang="en-US" i="1">
                                  <a:latin typeface="Cambria Math" panose="02040503050406030204" pitchFamily="18" charset="0"/>
                                </a:rPr>
                                <m:t>𝑥</m:t>
                              </m:r>
                            </m:e>
                            <m:sub>
                              <m:r>
                                <a:rPr lang="en-US" b="0" i="1" smtClean="0">
                                  <a:latin typeface="Cambria Math" panose="02040503050406030204" pitchFamily="18" charset="0"/>
                                </a:rPr>
                                <m:t>𝑅</m:t>
                              </m:r>
                            </m:sub>
                          </m:sSub>
                        </m:e>
                      </m:d>
                    </m:oMath>
                  </m:oMathPara>
                </a14:m>
                <a:endParaRPr lang="en-US" b="0"/>
              </a:p>
              <a:p>
                <a:pPr marL="1371600" lvl="3" indent="0">
                  <a:buNone/>
                </a:pPr>
                <a:r>
                  <a:rPr lang="en-US"/>
                  <a:t>Ta cũng có thể cộng một điểm với chính nó: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oMath>
                </a14:m>
                <a:r>
                  <a:rPr lang="en-US"/>
                  <a:t>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=2</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oMath>
                </a14:m>
                <a:r>
                  <a:rPr lang="en-US"/>
                  <a:t> Với </a:t>
                </a:r>
                <a14:m>
                  <m:oMath xmlns:m="http://schemas.openxmlformats.org/officeDocument/2006/math">
                    <m:sSub>
                      <m:sSubPr>
                        <m:ctrlPr>
                          <a:rPr lang="en-US" i="1">
                            <a:latin typeface="Cambria Math"/>
                          </a:rPr>
                        </m:ctrlPr>
                      </m:sSubPr>
                      <m:e>
                        <m:r>
                          <a:rPr lang="en-US" i="1">
                            <a:latin typeface="Cambria Math" panose="02040503050406030204" pitchFamily="18" charset="0"/>
                          </a:rPr>
                          <m:t>𝑦</m:t>
                        </m:r>
                      </m:e>
                      <m:sub>
                        <m:r>
                          <a:rPr lang="en-US" i="1">
                            <a:latin typeface="Cambria Math" panose="02040503050406030204" pitchFamily="18" charset="0"/>
                          </a:rPr>
                          <m:t>𝑃</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a14:m>
                <a:r>
                  <a:rPr lang="en-US"/>
                  <a:t> ta có:</a:t>
                </a:r>
              </a:p>
              <a:p>
                <a:pPr marL="1371600" lvl="3" indent="0">
                  <a:buNone/>
                </a:pPr>
                <a14:m>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p>
                      <m:sSupPr>
                        <m:ctrlPr>
                          <a:rPr lang="en-US" b="0" i="1" smtClean="0">
                            <a:latin typeface="Cambria Math"/>
                          </a:rPr>
                        </m:ctrlPr>
                      </m:sSupPr>
                      <m:e>
                        <m:d>
                          <m:dPr>
                            <m:ctrlPr>
                              <a:rPr lang="en-US" b="0" i="1" smtClean="0">
                                <a:latin typeface="Cambria Math"/>
                              </a:rPr>
                            </m:ctrlPr>
                          </m:dPr>
                          <m:e>
                            <m:f>
                              <m:fPr>
                                <m:ctrlPr>
                                  <a:rPr lang="en-US" b="0" i="1" smtClean="0">
                                    <a:latin typeface="Cambria Math"/>
                                  </a:rPr>
                                </m:ctrlPr>
                              </m:fPr>
                              <m:num>
                                <m:r>
                                  <a:rPr lang="en-US" b="0" i="1" smtClean="0">
                                    <a:latin typeface="Cambria Math" panose="02040503050406030204" pitchFamily="18" charset="0"/>
                                  </a:rPr>
                                  <m:t>3</m:t>
                                </m:r>
                                <m:sSup>
                                  <m:sSupPr>
                                    <m:ctrlPr>
                                      <a:rPr lang="en-US" b="0" i="1" smtClean="0">
                                        <a:latin typeface="Cambria Math"/>
                                      </a:rPr>
                                    </m:ctrlPr>
                                  </m:sSupPr>
                                  <m:e>
                                    <m:sSub>
                                      <m:sSubPr>
                                        <m:ctrlPr>
                                          <a:rPr lang="en-US" b="0" i="1" smtClean="0">
                                            <a:latin typeface="Cambria Math"/>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𝑃</m:t>
                                        </m:r>
                                      </m:sub>
                                    </m:sSub>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𝑎</m:t>
                                </m:r>
                              </m:num>
                              <m:den>
                                <m:r>
                                  <a:rPr lang="en-US" b="0" i="1" smtClean="0">
                                    <a:latin typeface="Cambria Math" panose="02040503050406030204" pitchFamily="18" charset="0"/>
                                  </a:rPr>
                                  <m:t>2</m:t>
                                </m:r>
                                <m:sSub>
                                  <m:sSubPr>
                                    <m:ctrlPr>
                                      <a:rPr lang="en-US" b="0" i="1" smtClean="0">
                                        <a:latin typeface="Cambria Math"/>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𝑃</m:t>
                                    </m:r>
                                  </m:sub>
                                </m:sSub>
                              </m:den>
                            </m:f>
                          </m:e>
                        </m:d>
                      </m:e>
                      <m:sup>
                        <m:r>
                          <a:rPr lang="en-US" b="0" i="1" smtClean="0">
                            <a:latin typeface="Cambria Math" panose="02040503050406030204" pitchFamily="18" charset="0"/>
                          </a:rPr>
                          <m:t>2</m:t>
                        </m:r>
                      </m:sup>
                    </m:sSup>
                    <m:r>
                      <a:rPr lang="en-US" b="0" i="1" smtClean="0">
                        <a:latin typeface="Cambria Math" panose="02040503050406030204" pitchFamily="18" charset="0"/>
                      </a:rPr>
                      <m:t>−2</m:t>
                    </m:r>
                    <m:sSub>
                      <m:sSubPr>
                        <m:ctrlPr>
                          <a:rPr lang="en-US" b="0" i="1" smtClean="0">
                            <a:latin typeface="Cambria Math"/>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𝑃</m:t>
                        </m:r>
                      </m:sub>
                    </m:sSub>
                  </m:oMath>
                </a14:m>
                <a:r>
                  <a:rPr lang="en-US"/>
                  <a:t>; </a:t>
                </a:r>
                <a14:m>
                  <m:oMath xmlns:m="http://schemas.openxmlformats.org/officeDocument/2006/math">
                    <m:sSub>
                      <m:sSubPr>
                        <m:ctrlPr>
                          <a:rPr lang="en-US" i="1">
                            <a:latin typeface="Cambria Math"/>
                          </a:rPr>
                        </m:ctrlPr>
                      </m:sSubPr>
                      <m:e>
                        <m:r>
                          <a:rPr lang="en-US" b="0" i="1" smtClean="0">
                            <a:latin typeface="Cambria Math" panose="02040503050406030204" pitchFamily="18" charset="0"/>
                          </a:rPr>
                          <m:t>𝑦</m:t>
                        </m:r>
                      </m:e>
                      <m:sub>
                        <m:r>
                          <a:rPr lang="en-US" i="1">
                            <a:latin typeface="Cambria Math" panose="02040503050406030204" pitchFamily="18" charset="0"/>
                          </a:rPr>
                          <m:t>𝑅</m:t>
                        </m:r>
                      </m:sub>
                    </m:sSub>
                    <m:r>
                      <a:rPr lang="en-US" i="1">
                        <a:latin typeface="Cambria Math" panose="02040503050406030204" pitchFamily="18" charset="0"/>
                      </a:rPr>
                      <m:t>=</m:t>
                    </m:r>
                    <m:d>
                      <m:dPr>
                        <m:ctrlPr>
                          <a:rPr lang="en-US" i="1" smtClean="0">
                            <a:latin typeface="Cambria Math"/>
                          </a:rPr>
                        </m:ctrlPr>
                      </m:dPr>
                      <m:e>
                        <m:f>
                          <m:fPr>
                            <m:ctrlPr>
                              <a:rPr lang="en-US" i="1">
                                <a:latin typeface="Cambria Math"/>
                              </a:rPr>
                            </m:ctrlPr>
                          </m:fPr>
                          <m:num>
                            <m:r>
                              <a:rPr lang="en-US" i="1">
                                <a:latin typeface="Cambria Math" panose="02040503050406030204" pitchFamily="18" charset="0"/>
                              </a:rPr>
                              <m:t>3</m:t>
                            </m:r>
                            <m:sSup>
                              <m:sSupPr>
                                <m:ctrlPr>
                                  <a:rPr lang="en-US" i="1">
                                    <a:latin typeface="Cambria Math"/>
                                  </a:rPr>
                                </m:ctrlPr>
                              </m:sSupPr>
                              <m:e>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𝑃</m:t>
                                    </m:r>
                                  </m:sub>
                                </m:sSub>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𝑎</m:t>
                            </m:r>
                          </m:num>
                          <m:den>
                            <m:r>
                              <a:rPr lang="en-US" i="1">
                                <a:latin typeface="Cambria Math" panose="02040503050406030204" pitchFamily="18" charset="0"/>
                              </a:rPr>
                              <m:t>2</m:t>
                            </m:r>
                            <m:sSub>
                              <m:sSubPr>
                                <m:ctrlPr>
                                  <a:rPr lang="en-US" i="1">
                                    <a:latin typeface="Cambria Math"/>
                                  </a:rPr>
                                </m:ctrlPr>
                              </m:sSubPr>
                              <m:e>
                                <m:r>
                                  <a:rPr lang="en-US" i="1">
                                    <a:latin typeface="Cambria Math" panose="02040503050406030204" pitchFamily="18" charset="0"/>
                                  </a:rPr>
                                  <m:t>𝑦</m:t>
                                </m:r>
                              </m:e>
                              <m:sub>
                                <m:r>
                                  <a:rPr lang="en-US" i="1">
                                    <a:latin typeface="Cambria Math" panose="02040503050406030204" pitchFamily="18" charset="0"/>
                                  </a:rPr>
                                  <m:t>𝑃</m:t>
                                </m:r>
                              </m:sub>
                            </m:sSub>
                          </m:den>
                        </m:f>
                      </m:e>
                    </m:d>
                    <m:d>
                      <m:dPr>
                        <m:ctrlPr>
                          <a:rPr lang="en-US" i="1" smtClean="0">
                            <a:latin typeface="Cambria Math"/>
                          </a:rPr>
                        </m:ctrlPr>
                      </m:dPr>
                      <m:e>
                        <m:sSub>
                          <m:sSubPr>
                            <m:ctrlPr>
                              <a:rPr lang="en-US" i="1">
                                <a:latin typeface="Cambria Math"/>
                              </a:rPr>
                            </m:ctrlPr>
                          </m:sSubPr>
                          <m:e>
                            <m:r>
                              <a:rPr lang="en-US" i="1">
                                <a:latin typeface="Cambria Math" panose="02040503050406030204" pitchFamily="18" charset="0"/>
                              </a:rPr>
                              <m:t>𝑥</m:t>
                            </m:r>
                          </m:e>
                          <m:sub>
                            <m:r>
                              <a:rPr lang="en-US" b="0" i="1" smtClean="0">
                                <a:latin typeface="Cambria Math" panose="02040503050406030204" pitchFamily="18" charset="0"/>
                              </a:rPr>
                              <m:t>𝑃</m:t>
                            </m:r>
                          </m:sub>
                        </m:sSub>
                        <m:r>
                          <a:rPr lang="en-US" b="0" i="1" smtClean="0">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𝑅</m:t>
                            </m:r>
                          </m:sub>
                        </m:sSub>
                      </m:e>
                    </m:d>
                    <m:r>
                      <a:rPr lang="en-US" i="1">
                        <a:latin typeface="Cambria Math" panose="02040503050406030204" pitchFamily="18" charset="0"/>
                      </a:rPr>
                      <m:t>−</m:t>
                    </m:r>
                    <m:sSub>
                      <m:sSubPr>
                        <m:ctrlPr>
                          <a:rPr lang="en-US" i="1">
                            <a:latin typeface="Cambria Math"/>
                          </a:rPr>
                        </m:ctrlPr>
                      </m:sSubPr>
                      <m:e>
                        <m:r>
                          <a:rPr lang="en-US" b="0" i="1" smtClean="0">
                            <a:latin typeface="Cambria Math" panose="02040503050406030204" pitchFamily="18" charset="0"/>
                          </a:rPr>
                          <m:t>𝑦</m:t>
                        </m:r>
                      </m:e>
                      <m:sub>
                        <m:r>
                          <a:rPr lang="en-US" i="1">
                            <a:latin typeface="Cambria Math" panose="02040503050406030204" pitchFamily="18" charset="0"/>
                          </a:rPr>
                          <m:t>𝑃</m:t>
                        </m:r>
                      </m:sub>
                    </m:sSub>
                  </m:oMath>
                </a14:m>
                <a:endParaRPr lang="en-US"/>
              </a:p>
              <a:p>
                <a:pPr marL="1371600" lvl="3" indent="0">
                  <a:buNone/>
                </a:pPr>
                <a:endParaRPr lang="en-US"/>
              </a:p>
              <a:p>
                <a:pPr lvl="3"/>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799"/>
                <a:ext cx="8229600" cy="5622925"/>
              </a:xfrm>
              <a:blipFill>
                <a:blip r:embed="rId3"/>
                <a:stretch>
                  <a:fillRect l="-1704" t="-1410" r="-741"/>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DF78284D-5FDC-4396-97E9-EA2DB91CCBAD}" type="slidenum">
              <a:rPr lang="en-US" altLang="vi-VN" smtClean="0"/>
              <a:pPr/>
              <a:t>68</a:t>
            </a:fld>
            <a:endParaRPr lang="en-US" altLang="vi-VN"/>
          </a:p>
        </p:txBody>
      </p:sp>
    </p:spTree>
    <p:extLst>
      <p:ext uri="{BB962C8B-B14F-4D97-AF65-F5344CB8AC3E}">
        <p14:creationId xmlns:p14="http://schemas.microsoft.com/office/powerpoint/2010/main" val="35491554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t>Hệ mã ECC</a:t>
                </a:r>
              </a:p>
              <a:p>
                <a:pPr lvl="1"/>
                <a:r>
                  <a:rPr lang="en-US"/>
                  <a:t>Đường cong ellipt trên </a:t>
                </a:r>
                <a14:m>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𝑝</m:t>
                        </m:r>
                      </m:sub>
                    </m:sSub>
                  </m:oMath>
                </a14:m>
                <a:endParaRPr lang="en-US"/>
              </a:p>
              <a:p>
                <a:pPr lvl="2"/>
                <a:r>
                  <a:rPr lang="en-US"/>
                  <a:t>Mật mã ECC sử dụng các đường cong elip mà các biến và tham số của đường cong thuộc trường hữu hạn.</a:t>
                </a:r>
              </a:p>
              <a:p>
                <a:pPr lvl="2"/>
                <a:r>
                  <a:rPr lang="en-US"/>
                  <a:t>2 họ đường cong elip được sử dụng trong các ứng dụng mật mã</a:t>
                </a:r>
              </a:p>
              <a:p>
                <a:pPr lvl="3"/>
                <a:r>
                  <a:rPr lang="en-US"/>
                  <a:t>Đường cong nguyên tố (prime curve) trên </a:t>
                </a:r>
                <a14:m>
                  <m:oMath xmlns:m="http://schemas.openxmlformats.org/officeDocument/2006/math">
                    <m:sSub>
                      <m:sSubPr>
                        <m:ctrlPr>
                          <a:rPr lang="en-US" i="1">
                            <a:latin typeface="Cambria Math"/>
                          </a:rPr>
                        </m:ctrlPr>
                      </m:sSubPr>
                      <m:e>
                        <m:r>
                          <a:rPr lang="en-US" i="1">
                            <a:latin typeface="Cambria Math" panose="02040503050406030204" pitchFamily="18" charset="0"/>
                          </a:rPr>
                          <m:t>𝑍</m:t>
                        </m:r>
                      </m:e>
                      <m:sub>
                        <m:r>
                          <a:rPr lang="en-US" i="1">
                            <a:latin typeface="Cambria Math" panose="02040503050406030204" pitchFamily="18" charset="0"/>
                          </a:rPr>
                          <m:t>𝑝</m:t>
                        </m:r>
                      </m:sub>
                    </m:sSub>
                  </m:oMath>
                </a14:m>
                <a:endParaRPr lang="en-US"/>
              </a:p>
              <a:p>
                <a:pPr lvl="4"/>
                <a:r>
                  <a:rPr lang="en-US" sz="1800"/>
                  <a:t>Sử dụng phương trình bậc 3 với </a:t>
                </a:r>
                <a:r>
                  <a:rPr lang="vi-VN" sz="1800"/>
                  <a:t>các biến và hệ số đều nhận các giá trị trong tập các số nguyên từ 0 đến p-1 và các phép tính được thực hiện theo modulo p.</a:t>
                </a:r>
                <a:endParaRPr lang="en-US" sz="1800"/>
              </a:p>
              <a:p>
                <a:pPr lvl="3"/>
                <a:r>
                  <a:rPr lang="en-US"/>
                  <a:t>Đường cong nhị phân trên GF(</a:t>
                </a:r>
                <a14:m>
                  <m:oMath xmlns:m="http://schemas.openxmlformats.org/officeDocument/2006/math">
                    <m:sSup>
                      <m:sSupPr>
                        <m:ctrlPr>
                          <a:rPr lang="en-US" i="1" smtClean="0">
                            <a:latin typeface="Cambria Math"/>
                          </a:rPr>
                        </m:ctrlPr>
                      </m:sSupPr>
                      <m:e>
                        <m:r>
                          <a:rPr lang="en-US" b="0" i="1" smtClean="0">
                            <a:latin typeface="Cambria Math" panose="02040503050406030204" pitchFamily="18" charset="0"/>
                          </a:rPr>
                          <m:t>2</m:t>
                        </m:r>
                      </m:e>
                      <m:sup>
                        <m:r>
                          <a:rPr lang="en-US" b="0" i="1" smtClean="0">
                            <a:latin typeface="Cambria Math" panose="02040503050406030204" pitchFamily="18" charset="0"/>
                          </a:rPr>
                          <m:t>𝑚</m:t>
                        </m:r>
                      </m:sup>
                    </m:sSup>
                  </m:oMath>
                </a14:m>
                <a:r>
                  <a:rPr lang="en-US"/>
                  <a:t>)</a:t>
                </a:r>
              </a:p>
              <a:p>
                <a:pPr lvl="4"/>
                <a:r>
                  <a:rPr lang="en-US" sz="1800"/>
                  <a:t>Các biến và hệ số đều nhận các giá trị trong GF(</a:t>
                </a:r>
                <a14:m>
                  <m:oMath xmlns:m="http://schemas.openxmlformats.org/officeDocument/2006/math">
                    <m:sSup>
                      <m:sSupPr>
                        <m:ctrlPr>
                          <a:rPr lang="en-US" sz="1800" i="1">
                            <a:latin typeface="Cambria Math"/>
                          </a:rPr>
                        </m:ctrlPr>
                      </m:sSupPr>
                      <m:e>
                        <m:r>
                          <a:rPr lang="en-US" sz="1800" i="1">
                            <a:latin typeface="Cambria Math" panose="02040503050406030204" pitchFamily="18" charset="0"/>
                          </a:rPr>
                          <m:t>2</m:t>
                        </m:r>
                      </m:e>
                      <m:sup>
                        <m:r>
                          <a:rPr lang="en-US" sz="1800" i="1">
                            <a:latin typeface="Cambria Math" panose="02040503050406030204" pitchFamily="18" charset="0"/>
                          </a:rPr>
                          <m:t>𝑚</m:t>
                        </m:r>
                      </m:sup>
                    </m:sSup>
                  </m:oMath>
                </a14:m>
                <a:r>
                  <a:rPr lang="en-US" sz="1800"/>
                  <a:t>) và các phép toán được thực hiện trong GF(</a:t>
                </a:r>
                <a14:m>
                  <m:oMath xmlns:m="http://schemas.openxmlformats.org/officeDocument/2006/math">
                    <m:sSup>
                      <m:sSupPr>
                        <m:ctrlPr>
                          <a:rPr lang="en-US" sz="1800" i="1">
                            <a:latin typeface="Cambria Math"/>
                          </a:rPr>
                        </m:ctrlPr>
                      </m:sSupPr>
                      <m:e>
                        <m:r>
                          <a:rPr lang="en-US" sz="1800" i="1">
                            <a:latin typeface="Cambria Math" panose="02040503050406030204" pitchFamily="18" charset="0"/>
                          </a:rPr>
                          <m:t>2</m:t>
                        </m:r>
                      </m:e>
                      <m:sup>
                        <m:r>
                          <a:rPr lang="en-US" sz="1800" i="1">
                            <a:latin typeface="Cambria Math" panose="02040503050406030204" pitchFamily="18" charset="0"/>
                          </a:rPr>
                          <m:t>𝑚</m:t>
                        </m:r>
                      </m:sup>
                    </m:sSup>
                  </m:oMath>
                </a14:m>
                <a:r>
                  <a:rPr lang="en-US" sz="1800"/>
                  <a:t>) </a:t>
                </a:r>
                <a:r>
                  <a:rPr lang="en-US"/>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704" t="-1506" r="-1111" b="-4056"/>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DF78284D-5FDC-4396-97E9-EA2DB91CCBAD}" type="slidenum">
              <a:rPr lang="en-US" altLang="vi-VN" smtClean="0"/>
              <a:pPr/>
              <a:t>69</a:t>
            </a:fld>
            <a:endParaRPr lang="en-US" altLang="vi-VN"/>
          </a:p>
        </p:txBody>
      </p:sp>
    </p:spTree>
    <p:extLst>
      <p:ext uri="{BB962C8B-B14F-4D97-AF65-F5344CB8AC3E}">
        <p14:creationId xmlns:p14="http://schemas.microsoft.com/office/powerpoint/2010/main" val="4195167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980175-CA3F-4461-AE5C-EE424CA14C15}"/>
              </a:ext>
            </a:extLst>
          </p:cNvPr>
          <p:cNvSpPr>
            <a:spLocks noGrp="1"/>
          </p:cNvSpPr>
          <p:nvPr>
            <p:ph type="title"/>
          </p:nvPr>
        </p:nvSpPr>
        <p:spPr/>
        <p:txBody>
          <a:bodyPr/>
          <a:lstStyle/>
          <a:p>
            <a:r>
              <a:rPr lang="en-US"/>
              <a:t>Chương 3</a:t>
            </a:r>
            <a:endParaRPr lang="vi-VN" dirty="0"/>
          </a:p>
        </p:txBody>
      </p:sp>
      <p:sp>
        <p:nvSpPr>
          <p:cNvPr id="3" name="Content Placeholder 2">
            <a:extLst>
              <a:ext uri="{FF2B5EF4-FFF2-40B4-BE49-F238E27FC236}">
                <a16:creationId xmlns="" xmlns:a16="http://schemas.microsoft.com/office/drawing/2014/main" id="{78A77FD4-C619-4E68-9CEA-4057EB946685}"/>
              </a:ext>
            </a:extLst>
          </p:cNvPr>
          <p:cNvSpPr>
            <a:spLocks noGrp="1"/>
          </p:cNvSpPr>
          <p:nvPr>
            <p:ph idx="1"/>
          </p:nvPr>
        </p:nvSpPr>
        <p:spPr>
          <a:xfrm>
            <a:off x="381000" y="1066800"/>
            <a:ext cx="8229600" cy="5257800"/>
          </a:xfrm>
        </p:spPr>
        <p:txBody>
          <a:bodyPr/>
          <a:lstStyle/>
          <a:p>
            <a:r>
              <a:rPr lang="en-US"/>
              <a:t>Giới thiệu chung</a:t>
            </a:r>
          </a:p>
          <a:p>
            <a:pPr lvl="1"/>
            <a:r>
              <a:rPr lang="en-US"/>
              <a:t>Sơ đồ khối chung</a:t>
            </a:r>
          </a:p>
          <a:p>
            <a:pPr lvl="2"/>
            <a:endParaRPr lang="vi-VN" dirty="0"/>
          </a:p>
        </p:txBody>
      </p:sp>
      <p:sp>
        <p:nvSpPr>
          <p:cNvPr id="4" name="Slide Number Placeholder 3">
            <a:extLst>
              <a:ext uri="{FF2B5EF4-FFF2-40B4-BE49-F238E27FC236}">
                <a16:creationId xmlns="" xmlns:a16="http://schemas.microsoft.com/office/drawing/2014/main" id="{098CC42D-7188-4E3C-B649-CCCA35A92208}"/>
              </a:ext>
            </a:extLst>
          </p:cNvPr>
          <p:cNvSpPr>
            <a:spLocks noGrp="1"/>
          </p:cNvSpPr>
          <p:nvPr>
            <p:ph type="sldNum" sz="quarter" idx="10"/>
          </p:nvPr>
        </p:nvSpPr>
        <p:spPr/>
        <p:txBody>
          <a:bodyPr/>
          <a:lstStyle/>
          <a:p>
            <a:fld id="{DF78284D-5FDC-4396-97E9-EA2DB91CCBAD}" type="slidenum">
              <a:rPr lang="en-US" altLang="vi-VN" smtClean="0"/>
              <a:pPr/>
              <a:t>7</a:t>
            </a:fld>
            <a:endParaRPr lang="en-US" altLang="vi-VN"/>
          </a:p>
        </p:txBody>
      </p:sp>
      <p:sp>
        <p:nvSpPr>
          <p:cNvPr id="13" name="Rectangle 12"/>
          <p:cNvSpPr/>
          <p:nvPr/>
        </p:nvSpPr>
        <p:spPr>
          <a:xfrm>
            <a:off x="6412452" y="2962740"/>
            <a:ext cx="1808508" cy="461665"/>
          </a:xfrm>
          <a:prstGeom prst="rect">
            <a:avLst/>
          </a:prstGeom>
        </p:spPr>
        <p:txBody>
          <a:bodyPr wrap="none">
            <a:spAutoFit/>
          </a:bodyPr>
          <a:lstStyle/>
          <a:p>
            <a:r>
              <a:rPr lang="vi-VN" sz="2400" dirty="0">
                <a:latin typeface="+mn-lt"/>
              </a:rPr>
              <a:t>1</a:t>
            </a:r>
            <a:r>
              <a:rPr lang="vi-VN" sz="2400">
                <a:latin typeface="+mn-lt"/>
              </a:rPr>
              <a:t>. </a:t>
            </a:r>
            <a:r>
              <a:rPr lang="en-US" sz="2400"/>
              <a:t>Bản rõ</a:t>
            </a:r>
            <a:r>
              <a:rPr lang="vi-VN" sz="2400"/>
              <a:t>: </a:t>
            </a:r>
            <a:r>
              <a:rPr lang="vi-VN" sz="2400" b="1" i="1" dirty="0">
                <a:solidFill>
                  <a:srgbClr val="0000FF"/>
                </a:solidFill>
                <a:latin typeface="+mn-lt"/>
              </a:rPr>
              <a:t>P</a:t>
            </a:r>
          </a:p>
        </p:txBody>
      </p:sp>
      <p:sp>
        <p:nvSpPr>
          <p:cNvPr id="14" name="Rectangle 13"/>
          <p:cNvSpPr/>
          <p:nvPr/>
        </p:nvSpPr>
        <p:spPr>
          <a:xfrm>
            <a:off x="6412452" y="3551002"/>
            <a:ext cx="2680885" cy="461665"/>
          </a:xfrm>
          <a:prstGeom prst="rect">
            <a:avLst/>
          </a:prstGeom>
        </p:spPr>
        <p:txBody>
          <a:bodyPr wrap="square">
            <a:spAutoFit/>
          </a:bodyPr>
          <a:lstStyle/>
          <a:p>
            <a:r>
              <a:rPr lang="vi-VN" sz="2400" dirty="0">
                <a:latin typeface="+mn-lt"/>
              </a:rPr>
              <a:t>2</a:t>
            </a:r>
            <a:r>
              <a:rPr lang="vi-VN" sz="2400">
                <a:latin typeface="+mn-lt"/>
              </a:rPr>
              <a:t>. </a:t>
            </a:r>
            <a:r>
              <a:rPr lang="en-US" sz="2400"/>
              <a:t>Mã hóa</a:t>
            </a:r>
            <a:r>
              <a:rPr lang="vi-VN" sz="2400"/>
              <a:t>:</a:t>
            </a:r>
            <a:r>
              <a:rPr lang="en-US" sz="2400"/>
              <a:t> </a:t>
            </a:r>
            <a:r>
              <a:rPr lang="vi-VN" sz="2400" b="1" i="1">
                <a:solidFill>
                  <a:srgbClr val="0000FF"/>
                </a:solidFill>
                <a:latin typeface="+mn-lt"/>
              </a:rPr>
              <a:t>E(K,P</a:t>
            </a:r>
            <a:r>
              <a:rPr lang="vi-VN" sz="2400" b="1" i="1" dirty="0">
                <a:solidFill>
                  <a:srgbClr val="0000FF"/>
                </a:solidFill>
                <a:latin typeface="+mn-lt"/>
              </a:rPr>
              <a:t>)</a:t>
            </a:r>
          </a:p>
        </p:txBody>
      </p:sp>
      <p:sp>
        <p:nvSpPr>
          <p:cNvPr id="15" name="Rectangle 14"/>
          <p:cNvSpPr/>
          <p:nvPr/>
        </p:nvSpPr>
        <p:spPr>
          <a:xfrm>
            <a:off x="6425898" y="4733923"/>
            <a:ext cx="1980029" cy="461665"/>
          </a:xfrm>
          <a:prstGeom prst="rect">
            <a:avLst/>
          </a:prstGeom>
        </p:spPr>
        <p:txBody>
          <a:bodyPr wrap="none">
            <a:spAutoFit/>
          </a:bodyPr>
          <a:lstStyle/>
          <a:p>
            <a:r>
              <a:rPr lang="vi-VN" sz="2400" dirty="0"/>
              <a:t>4</a:t>
            </a:r>
            <a:r>
              <a:rPr lang="vi-VN" sz="2400"/>
              <a:t>. </a:t>
            </a:r>
            <a:r>
              <a:rPr lang="en-US" sz="2400"/>
              <a:t>Bản mã</a:t>
            </a:r>
            <a:r>
              <a:rPr lang="vi-VN" sz="2400"/>
              <a:t>: </a:t>
            </a:r>
            <a:r>
              <a:rPr lang="vi-VN" sz="2400" b="1" i="1" dirty="0">
                <a:solidFill>
                  <a:srgbClr val="0000FF"/>
                </a:solidFill>
              </a:rPr>
              <a:t>C</a:t>
            </a:r>
          </a:p>
        </p:txBody>
      </p:sp>
      <p:sp>
        <p:nvSpPr>
          <p:cNvPr id="16" name="Rectangle 15"/>
          <p:cNvSpPr/>
          <p:nvPr/>
        </p:nvSpPr>
        <p:spPr>
          <a:xfrm>
            <a:off x="6425898" y="5221069"/>
            <a:ext cx="2836202" cy="646331"/>
          </a:xfrm>
          <a:prstGeom prst="rect">
            <a:avLst/>
          </a:prstGeom>
        </p:spPr>
        <p:txBody>
          <a:bodyPr wrap="square">
            <a:spAutoFit/>
          </a:bodyPr>
          <a:lstStyle/>
          <a:p>
            <a:pPr>
              <a:lnSpc>
                <a:spcPct val="150000"/>
              </a:lnSpc>
            </a:pPr>
            <a:r>
              <a:rPr lang="vi-VN" sz="2400" dirty="0"/>
              <a:t>5</a:t>
            </a:r>
            <a:r>
              <a:rPr lang="vi-VN" sz="2400"/>
              <a:t>. </a:t>
            </a:r>
            <a:r>
              <a:rPr lang="en-US" sz="2400"/>
              <a:t>Giải mã</a:t>
            </a:r>
            <a:r>
              <a:rPr lang="vi-VN" sz="2400"/>
              <a:t>:</a:t>
            </a:r>
            <a:r>
              <a:rPr lang="en-US" sz="2400"/>
              <a:t> </a:t>
            </a:r>
            <a:r>
              <a:rPr lang="vi-VN" sz="2400" b="1" i="1">
                <a:solidFill>
                  <a:srgbClr val="0000FF"/>
                </a:solidFill>
                <a:latin typeface="TimesTenLTStd-Bold"/>
              </a:rPr>
              <a:t>D(K,C</a:t>
            </a:r>
            <a:r>
              <a:rPr lang="vi-VN" sz="2400" b="1" i="1" dirty="0">
                <a:solidFill>
                  <a:srgbClr val="0000FF"/>
                </a:solidFill>
                <a:latin typeface="TimesTenLTStd-Bold"/>
              </a:rPr>
              <a:t>)</a:t>
            </a:r>
            <a:endParaRPr lang="vi-VN" sz="2400" b="1" dirty="0">
              <a:solidFill>
                <a:srgbClr val="0000FF"/>
              </a:solidFill>
              <a:latin typeface="TimesTenLTStd-Bold"/>
            </a:endParaRPr>
          </a:p>
        </p:txBody>
      </p:sp>
      <p:pic>
        <p:nvPicPr>
          <p:cNvPr id="17" name="Picture 16"/>
          <p:cNvPicPr>
            <a:picLocks noChangeAspect="1"/>
          </p:cNvPicPr>
          <p:nvPr/>
        </p:nvPicPr>
        <p:blipFill>
          <a:blip r:embed="rId3"/>
          <a:stretch>
            <a:fillRect/>
          </a:stretch>
        </p:blipFill>
        <p:spPr>
          <a:xfrm>
            <a:off x="157717" y="2514600"/>
            <a:ext cx="6236307" cy="3717834"/>
          </a:xfrm>
          <a:prstGeom prst="rect">
            <a:avLst/>
          </a:prstGeom>
          <a:ln>
            <a:solidFill>
              <a:srgbClr val="7030A0"/>
            </a:solidFill>
          </a:ln>
        </p:spPr>
      </p:pic>
      <p:pic>
        <p:nvPicPr>
          <p:cNvPr id="18" name="Picture 17"/>
          <p:cNvPicPr>
            <a:picLocks noChangeAspect="1"/>
          </p:cNvPicPr>
          <p:nvPr/>
        </p:nvPicPr>
        <p:blipFill>
          <a:blip r:embed="rId4"/>
          <a:stretch>
            <a:fillRect/>
          </a:stretch>
        </p:blipFill>
        <p:spPr>
          <a:xfrm>
            <a:off x="152400" y="4673711"/>
            <a:ext cx="750639" cy="715562"/>
          </a:xfrm>
          <a:prstGeom prst="rect">
            <a:avLst/>
          </a:prstGeom>
        </p:spPr>
      </p:pic>
      <p:pic>
        <p:nvPicPr>
          <p:cNvPr id="19" name="Picture 18"/>
          <p:cNvPicPr>
            <a:picLocks noChangeAspect="1"/>
          </p:cNvPicPr>
          <p:nvPr/>
        </p:nvPicPr>
        <p:blipFill>
          <a:blip r:embed="rId4"/>
          <a:stretch>
            <a:fillRect/>
          </a:stretch>
        </p:blipFill>
        <p:spPr>
          <a:xfrm>
            <a:off x="5534219" y="4685365"/>
            <a:ext cx="795698" cy="758516"/>
          </a:xfrm>
          <a:prstGeom prst="rect">
            <a:avLst/>
          </a:prstGeom>
        </p:spPr>
      </p:pic>
      <p:sp>
        <p:nvSpPr>
          <p:cNvPr id="20" name="Cloud 19"/>
          <p:cNvSpPr/>
          <p:nvPr/>
        </p:nvSpPr>
        <p:spPr>
          <a:xfrm>
            <a:off x="2138917" y="4753482"/>
            <a:ext cx="2023697" cy="1306568"/>
          </a:xfrm>
          <a:prstGeom prst="cloud">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Rectangle 20"/>
          <p:cNvSpPr/>
          <p:nvPr/>
        </p:nvSpPr>
        <p:spPr>
          <a:xfrm>
            <a:off x="6425898" y="4153340"/>
            <a:ext cx="280595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a:ln>
                  <a:noFill/>
                </a:ln>
                <a:solidFill>
                  <a:prstClr val="black"/>
                </a:solidFill>
                <a:effectLst/>
                <a:uLnTx/>
                <a:uFillTx/>
              </a:rPr>
              <a:t>3</a:t>
            </a:r>
            <a:r>
              <a:rPr kumimoji="0" lang="vi-VN" sz="2400" b="0" i="0" u="none" strike="noStrike" kern="0" cap="none" spc="0" normalizeH="0" baseline="0" noProof="0">
                <a:ln>
                  <a:noFill/>
                </a:ln>
                <a:solidFill>
                  <a:prstClr val="black"/>
                </a:solidFill>
                <a:effectLst/>
                <a:uLnTx/>
                <a:uFillTx/>
              </a:rPr>
              <a:t>. </a:t>
            </a:r>
            <a:r>
              <a:rPr lang="en-US" sz="2400" kern="0">
                <a:solidFill>
                  <a:prstClr val="black"/>
                </a:solidFill>
              </a:rPr>
              <a:t>Khóa</a:t>
            </a:r>
            <a:r>
              <a:rPr kumimoji="0" lang="vi-VN" sz="2400" b="0" i="0" u="none" strike="noStrike" kern="0" cap="none" spc="0" normalizeH="0" baseline="0" noProof="0">
                <a:ln>
                  <a:noFill/>
                </a:ln>
                <a:solidFill>
                  <a:prstClr val="black"/>
                </a:solidFill>
                <a:effectLst/>
                <a:uLnTx/>
                <a:uFillTx/>
              </a:rPr>
              <a:t>:</a:t>
            </a:r>
            <a:r>
              <a:rPr kumimoji="0" lang="en-US" sz="2400" b="0" i="0" u="none" strike="noStrike" kern="0" cap="none" spc="0" normalizeH="0" baseline="0" noProof="0">
                <a:ln>
                  <a:noFill/>
                </a:ln>
                <a:solidFill>
                  <a:prstClr val="black"/>
                </a:solidFill>
                <a:effectLst/>
                <a:uLnTx/>
                <a:uFillTx/>
              </a:rPr>
              <a:t> </a:t>
            </a:r>
            <a:r>
              <a:rPr kumimoji="0" lang="vi-VN" sz="2400" b="1" i="1" u="none" strike="noStrike" kern="0" cap="none" spc="0" normalizeH="0" baseline="0" noProof="0">
                <a:ln>
                  <a:noFill/>
                </a:ln>
                <a:solidFill>
                  <a:srgbClr val="0000FF"/>
                </a:solidFill>
                <a:effectLst/>
                <a:uLnTx/>
                <a:uFillTx/>
              </a:rPr>
              <a:t>(K</a:t>
            </a:r>
            <a:r>
              <a:rPr kumimoji="0" lang="vi-VN" sz="2400" b="1" i="1" u="none" strike="noStrike" kern="0" cap="none" spc="0" normalizeH="0" baseline="-25000" noProof="0">
                <a:ln>
                  <a:noFill/>
                </a:ln>
                <a:solidFill>
                  <a:srgbClr val="0000FF"/>
                </a:solidFill>
                <a:effectLst/>
                <a:uLnTx/>
                <a:uFillTx/>
              </a:rPr>
              <a:t>PU</a:t>
            </a:r>
            <a:r>
              <a:rPr lang="en-US" sz="2400" b="1" i="1" kern="0" dirty="0">
                <a:solidFill>
                  <a:srgbClr val="0000FF"/>
                </a:solidFill>
              </a:rPr>
              <a:t> </a:t>
            </a:r>
            <a:r>
              <a:rPr kumimoji="0" lang="vi-VN" sz="2400" b="1" i="1" u="none" strike="noStrike" kern="0" cap="none" spc="0" normalizeH="0" baseline="0" noProof="0">
                <a:ln>
                  <a:noFill/>
                </a:ln>
                <a:solidFill>
                  <a:srgbClr val="0000FF"/>
                </a:solidFill>
                <a:effectLst/>
                <a:uLnTx/>
                <a:uFillTx/>
              </a:rPr>
              <a:t>,K</a:t>
            </a:r>
            <a:r>
              <a:rPr kumimoji="0" lang="vi-VN" sz="2400" b="1" i="1" u="none" strike="noStrike" kern="0" cap="none" spc="0" normalizeH="0" baseline="-25000" noProof="0">
                <a:ln>
                  <a:noFill/>
                </a:ln>
                <a:solidFill>
                  <a:srgbClr val="0000FF"/>
                </a:solidFill>
                <a:effectLst/>
                <a:uLnTx/>
                <a:uFillTx/>
              </a:rPr>
              <a:t>PR</a:t>
            </a:r>
            <a:r>
              <a:rPr kumimoji="0" lang="vi-VN" sz="2400" b="1" i="1" u="none" strike="noStrike" kern="0" cap="none" spc="0" normalizeH="0" baseline="0" noProof="0" dirty="0">
                <a:ln>
                  <a:noFill/>
                </a:ln>
                <a:solidFill>
                  <a:srgbClr val="0000FF"/>
                </a:solidFill>
                <a:effectLst/>
                <a:uLnTx/>
                <a:uFillTx/>
              </a:rPr>
              <a:t>)</a:t>
            </a:r>
          </a:p>
        </p:txBody>
      </p:sp>
      <p:sp>
        <p:nvSpPr>
          <p:cNvPr id="22" name="Rectangle 21"/>
          <p:cNvSpPr/>
          <p:nvPr/>
        </p:nvSpPr>
        <p:spPr>
          <a:xfrm>
            <a:off x="315962" y="2768711"/>
            <a:ext cx="444352" cy="523220"/>
          </a:xfrm>
          <a:prstGeom prst="rect">
            <a:avLst/>
          </a:prstGeom>
        </p:spPr>
        <p:txBody>
          <a:bodyPr wrap="none">
            <a:spAutoFit/>
          </a:bodyPr>
          <a:lstStyle/>
          <a:p>
            <a:r>
              <a:rPr lang="en-US" sz="2800" b="1">
                <a:solidFill>
                  <a:srgbClr val="FF0000"/>
                </a:solidFill>
              </a:rPr>
              <a:t>A</a:t>
            </a:r>
          </a:p>
        </p:txBody>
      </p:sp>
      <p:sp>
        <p:nvSpPr>
          <p:cNvPr id="23" name="Rectangle 22"/>
          <p:cNvSpPr/>
          <p:nvPr/>
        </p:nvSpPr>
        <p:spPr>
          <a:xfrm>
            <a:off x="5849706" y="2754777"/>
            <a:ext cx="444352" cy="523220"/>
          </a:xfrm>
          <a:prstGeom prst="rect">
            <a:avLst/>
          </a:prstGeom>
        </p:spPr>
        <p:txBody>
          <a:bodyPr wrap="none">
            <a:spAutoFit/>
          </a:bodyPr>
          <a:lstStyle/>
          <a:p>
            <a:r>
              <a:rPr lang="en-US" sz="2800" b="1">
                <a:solidFill>
                  <a:srgbClr val="FF0000"/>
                </a:solidFill>
              </a:rPr>
              <a:t>B</a:t>
            </a:r>
          </a:p>
        </p:txBody>
      </p:sp>
    </p:spTree>
    <p:extLst>
      <p:ext uri="{BB962C8B-B14F-4D97-AF65-F5344CB8AC3E}">
        <p14:creationId xmlns:p14="http://schemas.microsoft.com/office/powerpoint/2010/main" val="2208041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path" presetSubtype="0" accel="50000" decel="50000" fill="hold" nodeType="clickEffect">
                                  <p:stCondLst>
                                    <p:cond delay="0"/>
                                  </p:stCondLst>
                                  <p:childTnLst>
                                    <p:animMotion origin="layout" path="M 1.11111E-6 -4.81481E-6 L 0.28333 0.09375 " pathEditMode="relative" rAng="0" ptsTypes="AA">
                                      <p:cBhvr>
                                        <p:cTn id="6" dur="2000" fill="hold"/>
                                        <p:tgtEl>
                                          <p:spTgt spid="18"/>
                                        </p:tgtEl>
                                        <p:attrNameLst>
                                          <p:attrName>ppt_x</p:attrName>
                                          <p:attrName>ppt_y</p:attrName>
                                        </p:attrNameLst>
                                      </p:cBhvr>
                                      <p:rCtr x="14167" y="4676"/>
                                    </p:animMotion>
                                  </p:childTnLst>
                                </p:cTn>
                              </p:par>
                              <p:par>
                                <p:cTn id="7" presetID="49" presetClass="path" presetSubtype="0" accel="50000" decel="50000" fill="hold" nodeType="withEffect">
                                  <p:stCondLst>
                                    <p:cond delay="0"/>
                                  </p:stCondLst>
                                  <p:childTnLst>
                                    <p:animMotion origin="layout" path="M 0.00156 -0.02223 L -0.24358 0.04861 " pathEditMode="relative" rAng="0" ptsTypes="AA">
                                      <p:cBhvr>
                                        <p:cTn id="8" dur="2000" fill="hold"/>
                                        <p:tgtEl>
                                          <p:spTgt spid="19"/>
                                        </p:tgtEl>
                                        <p:attrNameLst>
                                          <p:attrName>ppt_x</p:attrName>
                                          <p:attrName>ppt_y</p:attrName>
                                        </p:attrNameLst>
                                      </p:cBhvr>
                                      <p:rCtr x="-12257"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t>Hệ mã ECC</a:t>
                </a:r>
              </a:p>
              <a:p>
                <a:pPr lvl="1"/>
                <a:r>
                  <a:rPr lang="en-US"/>
                  <a:t>Đường cong ellipt trên </a:t>
                </a:r>
                <a14:m>
                  <m:oMath xmlns:m="http://schemas.openxmlformats.org/officeDocument/2006/math">
                    <m:sSub>
                      <m:sSubPr>
                        <m:ctrlPr>
                          <a:rPr lang="en-US" i="1">
                            <a:latin typeface="Cambria Math"/>
                          </a:rPr>
                        </m:ctrlPr>
                      </m:sSubPr>
                      <m:e>
                        <m:r>
                          <a:rPr lang="en-US" i="1">
                            <a:latin typeface="Cambria Math" panose="02040503050406030204" pitchFamily="18" charset="0"/>
                          </a:rPr>
                          <m:t>𝑍</m:t>
                        </m:r>
                      </m:e>
                      <m:sub>
                        <m:r>
                          <a:rPr lang="en-US" i="1">
                            <a:latin typeface="Cambria Math" panose="02040503050406030204" pitchFamily="18" charset="0"/>
                          </a:rPr>
                          <m:t>𝑝</m:t>
                        </m:r>
                      </m:sub>
                    </m:sSub>
                  </m:oMath>
                </a14:m>
                <a:endParaRPr lang="en-US"/>
              </a:p>
              <a:p>
                <a:pPr marL="914400" lvl="2" indent="0">
                  <a:buNone/>
                </a:pPr>
                <a14:m>
                  <m:oMath xmlns:m="http://schemas.openxmlformats.org/officeDocument/2006/math">
                    <m:sSup>
                      <m:sSupPr>
                        <m:ctrlPr>
                          <a:rPr lang="vi-VN" i="1">
                            <a:solidFill>
                              <a:srgbClr val="0000FF"/>
                            </a:solidFill>
                            <a:latin typeface="Cambria Math"/>
                          </a:rPr>
                        </m:ctrlPr>
                      </m:sSupPr>
                      <m:e>
                        <m:r>
                          <a:rPr lang="vi-VN" i="1">
                            <a:solidFill>
                              <a:srgbClr val="0000FF"/>
                            </a:solidFill>
                            <a:latin typeface="Cambria Math" panose="02040503050406030204" pitchFamily="18" charset="0"/>
                          </a:rPr>
                          <m:t>𝑦</m:t>
                        </m:r>
                      </m:e>
                      <m:sup>
                        <m:r>
                          <a:rPr lang="vi-VN" i="1">
                            <a:solidFill>
                              <a:srgbClr val="0000FF"/>
                            </a:solidFill>
                            <a:latin typeface="Cambria Math" panose="02040503050406030204" pitchFamily="18" charset="0"/>
                          </a:rPr>
                          <m:t>2</m:t>
                        </m:r>
                      </m:sup>
                    </m:sSup>
                    <m:d>
                      <m:dPr>
                        <m:ctrlPr>
                          <a:rPr lang="en-US" i="1">
                            <a:solidFill>
                              <a:srgbClr val="0000FF"/>
                            </a:solidFill>
                            <a:latin typeface="Cambria Math"/>
                          </a:rPr>
                        </m:ctrlPr>
                      </m:dPr>
                      <m:e>
                        <m:r>
                          <m:rPr>
                            <m:sty m:val="p"/>
                          </m:rPr>
                          <a:rPr lang="en-US">
                            <a:solidFill>
                              <a:srgbClr val="0000FF"/>
                            </a:solidFill>
                            <a:latin typeface="Cambria Math" panose="02040503050406030204" pitchFamily="18" charset="0"/>
                          </a:rPr>
                          <m:t>mod</m:t>
                        </m:r>
                        <m:r>
                          <a:rPr lang="en-US">
                            <a:solidFill>
                              <a:srgbClr val="0000FF"/>
                            </a:solidFill>
                            <a:latin typeface="Cambria Math" panose="02040503050406030204" pitchFamily="18" charset="0"/>
                          </a:rPr>
                          <m:t> </m:t>
                        </m:r>
                        <m:r>
                          <m:rPr>
                            <m:sty m:val="p"/>
                          </m:rPr>
                          <a:rPr lang="en-US">
                            <a:solidFill>
                              <a:srgbClr val="0000FF"/>
                            </a:solidFill>
                            <a:latin typeface="Cambria Math" panose="02040503050406030204" pitchFamily="18" charset="0"/>
                          </a:rPr>
                          <m:t>p</m:t>
                        </m:r>
                      </m:e>
                    </m:d>
                    <m:r>
                      <a:rPr lang="vi-VN" i="1">
                        <a:solidFill>
                          <a:srgbClr val="0000FF"/>
                        </a:solidFill>
                        <a:latin typeface="Cambria Math" panose="02040503050406030204" pitchFamily="18" charset="0"/>
                      </a:rPr>
                      <m:t>=</m:t>
                    </m:r>
                    <m:sSup>
                      <m:sSupPr>
                        <m:ctrlPr>
                          <a:rPr lang="vi-VN" i="1">
                            <a:solidFill>
                              <a:srgbClr val="0000FF"/>
                            </a:solidFill>
                            <a:latin typeface="Cambria Math"/>
                          </a:rPr>
                        </m:ctrlPr>
                      </m:sSupPr>
                      <m:e>
                        <m:r>
                          <a:rPr lang="vi-VN" i="1">
                            <a:solidFill>
                              <a:srgbClr val="0000FF"/>
                            </a:solidFill>
                            <a:latin typeface="Cambria Math" panose="02040503050406030204" pitchFamily="18" charset="0"/>
                          </a:rPr>
                          <m:t>𝑥</m:t>
                        </m:r>
                      </m:e>
                      <m:sup>
                        <m:r>
                          <a:rPr lang="vi-VN" i="1">
                            <a:solidFill>
                              <a:srgbClr val="0000FF"/>
                            </a:solidFill>
                            <a:latin typeface="Cambria Math" panose="02040503050406030204" pitchFamily="18" charset="0"/>
                          </a:rPr>
                          <m:t>3</m:t>
                        </m:r>
                      </m:sup>
                    </m:sSup>
                    <m:r>
                      <a:rPr lang="vi-VN" i="1">
                        <a:solidFill>
                          <a:srgbClr val="0000FF"/>
                        </a:solidFill>
                        <a:latin typeface="Cambria Math" panose="02040503050406030204" pitchFamily="18" charset="0"/>
                      </a:rPr>
                      <m:t>+</m:t>
                    </m:r>
                    <m:r>
                      <a:rPr lang="vi-VN" i="1">
                        <a:solidFill>
                          <a:srgbClr val="0000FF"/>
                        </a:solidFill>
                        <a:latin typeface="Cambria Math" panose="02040503050406030204" pitchFamily="18" charset="0"/>
                      </a:rPr>
                      <m:t>𝑎𝑥</m:t>
                    </m:r>
                    <m:r>
                      <a:rPr lang="vi-VN" i="1">
                        <a:solidFill>
                          <a:srgbClr val="0000FF"/>
                        </a:solidFill>
                        <a:latin typeface="Cambria Math" panose="02040503050406030204" pitchFamily="18" charset="0"/>
                      </a:rPr>
                      <m:t>+</m:t>
                    </m:r>
                    <m:r>
                      <a:rPr lang="vi-VN" i="1">
                        <a:solidFill>
                          <a:srgbClr val="0000FF"/>
                        </a:solidFill>
                        <a:latin typeface="Cambria Math" panose="02040503050406030204" pitchFamily="18" charset="0"/>
                      </a:rPr>
                      <m:t>𝑏</m:t>
                    </m:r>
                  </m:oMath>
                </a14:m>
                <a:r>
                  <a:rPr lang="en-US" dirty="0">
                    <a:solidFill>
                      <a:srgbClr val="0000FF"/>
                    </a:solidFill>
                  </a:rPr>
                  <a:t> </a:t>
                </a:r>
                <a14:m>
                  <m:oMath xmlns:m="http://schemas.openxmlformats.org/officeDocument/2006/math">
                    <m:d>
                      <m:dPr>
                        <m:ctrlPr>
                          <a:rPr lang="en-US" i="1">
                            <a:solidFill>
                              <a:srgbClr val="0000FF"/>
                            </a:solidFill>
                            <a:latin typeface="Cambria Math"/>
                          </a:rPr>
                        </m:ctrlPr>
                      </m:dPr>
                      <m:e>
                        <m:r>
                          <m:rPr>
                            <m:sty m:val="p"/>
                          </m:rPr>
                          <a:rPr lang="en-US">
                            <a:solidFill>
                              <a:srgbClr val="0000FF"/>
                            </a:solidFill>
                            <a:latin typeface="Cambria Math" panose="02040503050406030204" pitchFamily="18" charset="0"/>
                          </a:rPr>
                          <m:t>mod</m:t>
                        </m:r>
                        <m:r>
                          <a:rPr lang="en-US">
                            <a:solidFill>
                              <a:srgbClr val="0000FF"/>
                            </a:solidFill>
                            <a:latin typeface="Cambria Math" panose="02040503050406030204" pitchFamily="18" charset="0"/>
                          </a:rPr>
                          <m:t> </m:t>
                        </m:r>
                        <m:r>
                          <m:rPr>
                            <m:sty m:val="p"/>
                          </m:rPr>
                          <a:rPr lang="en-US">
                            <a:solidFill>
                              <a:srgbClr val="0000FF"/>
                            </a:solidFill>
                            <a:latin typeface="Cambria Math" panose="02040503050406030204" pitchFamily="18" charset="0"/>
                          </a:rPr>
                          <m:t>p</m:t>
                        </m:r>
                      </m:e>
                    </m:d>
                  </m:oMath>
                </a14:m>
                <a:r>
                  <a:rPr lang="en-US"/>
                  <a:t>         (1)</a:t>
                </a:r>
              </a:p>
              <a:p>
                <a:pPr lvl="2"/>
                <a:r>
                  <a:rPr lang="en-US"/>
                  <a:t>Ví dụ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=1, </m:t>
                    </m:r>
                    <m:r>
                      <a:rPr lang="en-US" b="0" i="1" smtClean="0">
                        <a:latin typeface="Cambria Math" panose="02040503050406030204" pitchFamily="18" charset="0"/>
                      </a:rPr>
                      <m:t>𝑏</m:t>
                    </m:r>
                    <m:r>
                      <a:rPr lang="en-US" b="0" i="1" smtClean="0">
                        <a:latin typeface="Cambria Math" panose="02040503050406030204" pitchFamily="18" charset="0"/>
                      </a:rPr>
                      <m:t>=1, </m:t>
                    </m:r>
                    <m:r>
                      <a:rPr lang="en-US" b="0" i="1" smtClean="0">
                        <a:latin typeface="Cambria Math" panose="02040503050406030204" pitchFamily="18" charset="0"/>
                      </a:rPr>
                      <m:t>𝑥</m:t>
                    </m:r>
                    <m:r>
                      <a:rPr lang="en-US" b="0" i="1" smtClean="0">
                        <a:latin typeface="Cambria Math" panose="02040503050406030204" pitchFamily="18" charset="0"/>
                      </a:rPr>
                      <m:t>=9, </m:t>
                    </m:r>
                    <m:r>
                      <a:rPr lang="en-US" b="0" i="1" smtClean="0">
                        <a:latin typeface="Cambria Math" panose="02040503050406030204" pitchFamily="18" charset="0"/>
                      </a:rPr>
                      <m:t>𝑦</m:t>
                    </m:r>
                    <m:r>
                      <a:rPr lang="en-US" b="0" i="1" smtClean="0">
                        <a:latin typeface="Cambria Math" panose="02040503050406030204" pitchFamily="18" charset="0"/>
                      </a:rPr>
                      <m:t>=7, </m:t>
                    </m:r>
                    <m:r>
                      <a:rPr lang="en-US" b="0" i="1" smtClean="0">
                        <a:latin typeface="Cambria Math" panose="02040503050406030204" pitchFamily="18" charset="0"/>
                      </a:rPr>
                      <m:t>𝑝</m:t>
                    </m:r>
                    <m:r>
                      <a:rPr lang="en-US" b="0" i="1" smtClean="0">
                        <a:latin typeface="Cambria Math" panose="02040503050406030204" pitchFamily="18" charset="0"/>
                      </a:rPr>
                      <m:t>=23</m:t>
                    </m:r>
                  </m:oMath>
                </a14:m>
                <a:r>
                  <a:rPr lang="en-US"/>
                  <a:t> thỏa mãn phương trình trên:</a:t>
                </a:r>
              </a:p>
              <a:p>
                <a:pPr marL="914400" lvl="2" indent="0">
                  <a:buNone/>
                </a:pPr>
                <a14:m>
                  <m:oMath xmlns:m="http://schemas.openxmlformats.org/officeDocument/2006/math">
                    <m:sSup>
                      <m:sSupPr>
                        <m:ctrlPr>
                          <a:rPr lang="vi-VN" i="1">
                            <a:solidFill>
                              <a:srgbClr val="0000FF"/>
                            </a:solidFill>
                            <a:latin typeface="Cambria Math"/>
                          </a:rPr>
                        </m:ctrlPr>
                      </m:sSupPr>
                      <m:e>
                        <m:r>
                          <a:rPr lang="en-US" b="0" i="1" smtClean="0">
                            <a:solidFill>
                              <a:srgbClr val="0000FF"/>
                            </a:solidFill>
                            <a:latin typeface="Cambria Math" panose="02040503050406030204" pitchFamily="18" charset="0"/>
                          </a:rPr>
                          <m:t>7</m:t>
                        </m:r>
                      </m:e>
                      <m:sup>
                        <m:r>
                          <a:rPr lang="vi-VN" i="1">
                            <a:solidFill>
                              <a:srgbClr val="0000FF"/>
                            </a:solidFill>
                            <a:latin typeface="Cambria Math" panose="02040503050406030204" pitchFamily="18" charset="0"/>
                          </a:rPr>
                          <m:t>2</m:t>
                        </m:r>
                      </m:sup>
                    </m:sSup>
                    <m:r>
                      <m:rPr>
                        <m:sty m:val="p"/>
                      </m:rPr>
                      <a:rPr lang="en-US">
                        <a:solidFill>
                          <a:srgbClr val="0000FF"/>
                        </a:solidFill>
                        <a:latin typeface="Cambria Math" panose="02040503050406030204" pitchFamily="18" charset="0"/>
                      </a:rPr>
                      <m:t>mod</m:t>
                    </m:r>
                    <m:r>
                      <a:rPr lang="en-US">
                        <a:solidFill>
                          <a:srgbClr val="0000FF"/>
                        </a:solidFill>
                        <a:latin typeface="Cambria Math" panose="02040503050406030204" pitchFamily="18" charset="0"/>
                      </a:rPr>
                      <m:t> 23</m:t>
                    </m:r>
                    <m:r>
                      <a:rPr lang="vi-VN" i="1">
                        <a:solidFill>
                          <a:srgbClr val="0000FF"/>
                        </a:solidFill>
                        <a:latin typeface="Cambria Math" panose="02040503050406030204" pitchFamily="18" charset="0"/>
                      </a:rPr>
                      <m:t>=</m:t>
                    </m:r>
                    <m:r>
                      <a:rPr lang="en-US" b="0" i="1" smtClean="0">
                        <a:solidFill>
                          <a:srgbClr val="0000FF"/>
                        </a:solidFill>
                        <a:latin typeface="Cambria Math" panose="02040503050406030204" pitchFamily="18" charset="0"/>
                      </a:rPr>
                      <m:t>(</m:t>
                    </m:r>
                    <m:sSup>
                      <m:sSupPr>
                        <m:ctrlPr>
                          <a:rPr lang="vi-VN" i="1">
                            <a:solidFill>
                              <a:srgbClr val="0000FF"/>
                            </a:solidFill>
                            <a:latin typeface="Cambria Math"/>
                          </a:rPr>
                        </m:ctrlPr>
                      </m:sSupPr>
                      <m:e>
                        <m:r>
                          <a:rPr lang="en-US" b="0" i="1" smtClean="0">
                            <a:solidFill>
                              <a:srgbClr val="0000FF"/>
                            </a:solidFill>
                            <a:latin typeface="Cambria Math" panose="02040503050406030204" pitchFamily="18" charset="0"/>
                          </a:rPr>
                          <m:t>9</m:t>
                        </m:r>
                      </m:e>
                      <m:sup>
                        <m:r>
                          <a:rPr lang="vi-VN" i="1">
                            <a:solidFill>
                              <a:srgbClr val="0000FF"/>
                            </a:solidFill>
                            <a:latin typeface="Cambria Math" panose="02040503050406030204" pitchFamily="18" charset="0"/>
                          </a:rPr>
                          <m:t>3</m:t>
                        </m:r>
                      </m:sup>
                    </m:sSup>
                    <m:r>
                      <a:rPr lang="vi-VN" i="1">
                        <a:solidFill>
                          <a:srgbClr val="0000FF"/>
                        </a:solidFill>
                        <a:latin typeface="Cambria Math" panose="02040503050406030204" pitchFamily="18" charset="0"/>
                      </a:rPr>
                      <m:t>+</m:t>
                    </m:r>
                    <m:r>
                      <a:rPr lang="en-US" b="0" i="1" smtClean="0">
                        <a:solidFill>
                          <a:srgbClr val="0000FF"/>
                        </a:solidFill>
                        <a:latin typeface="Cambria Math" panose="02040503050406030204" pitchFamily="18" charset="0"/>
                      </a:rPr>
                      <m:t>9</m:t>
                    </m:r>
                    <m:r>
                      <a:rPr lang="vi-VN" i="1">
                        <a:solidFill>
                          <a:srgbClr val="0000FF"/>
                        </a:solidFill>
                        <a:latin typeface="Cambria Math" panose="02040503050406030204" pitchFamily="18" charset="0"/>
                      </a:rPr>
                      <m:t>+</m:t>
                    </m:r>
                    <m:r>
                      <a:rPr lang="en-US" b="0" i="1" smtClean="0">
                        <a:solidFill>
                          <a:srgbClr val="0000FF"/>
                        </a:solidFill>
                        <a:latin typeface="Cambria Math" panose="02040503050406030204" pitchFamily="18" charset="0"/>
                      </a:rPr>
                      <m:t>1)</m:t>
                    </m:r>
                  </m:oMath>
                </a14:m>
                <a:r>
                  <a:rPr lang="en-US" dirty="0">
                    <a:solidFill>
                      <a:srgbClr val="0000FF"/>
                    </a:solidFill>
                  </a:rPr>
                  <a:t> </a:t>
                </a:r>
                <a14:m>
                  <m:oMath xmlns:m="http://schemas.openxmlformats.org/officeDocument/2006/math">
                    <m:r>
                      <m:rPr>
                        <m:sty m:val="p"/>
                      </m:rPr>
                      <a:rPr lang="en-US">
                        <a:solidFill>
                          <a:srgbClr val="0000FF"/>
                        </a:solidFill>
                        <a:latin typeface="Cambria Math" panose="02040503050406030204" pitchFamily="18" charset="0"/>
                      </a:rPr>
                      <m:t>mod</m:t>
                    </m:r>
                    <m:r>
                      <a:rPr lang="en-US">
                        <a:solidFill>
                          <a:srgbClr val="0000FF"/>
                        </a:solidFill>
                        <a:latin typeface="Cambria Math" panose="02040503050406030204" pitchFamily="18" charset="0"/>
                      </a:rPr>
                      <m:t> 23</m:t>
                    </m:r>
                  </m:oMath>
                </a14:m>
                <a:endParaRPr lang="en-US"/>
              </a:p>
              <a:p>
                <a:pPr marL="914400" lvl="2" indent="0">
                  <a:buNone/>
                </a:pPr>
                <a14:m>
                  <m:oMath xmlns:m="http://schemas.openxmlformats.org/officeDocument/2006/math">
                    <m:r>
                      <a:rPr lang="en-US" b="0" i="1" smtClean="0">
                        <a:solidFill>
                          <a:srgbClr val="0000FF"/>
                        </a:solidFill>
                        <a:latin typeface="Cambria Math" panose="02040503050406030204" pitchFamily="18" charset="0"/>
                      </a:rPr>
                      <m:t>49 </m:t>
                    </m:r>
                    <m:r>
                      <m:rPr>
                        <m:sty m:val="p"/>
                      </m:rPr>
                      <a:rPr lang="en-US">
                        <a:solidFill>
                          <a:srgbClr val="0000FF"/>
                        </a:solidFill>
                        <a:latin typeface="Cambria Math" panose="02040503050406030204" pitchFamily="18" charset="0"/>
                      </a:rPr>
                      <m:t>mod</m:t>
                    </m:r>
                    <m:r>
                      <a:rPr lang="en-US">
                        <a:solidFill>
                          <a:srgbClr val="0000FF"/>
                        </a:solidFill>
                        <a:latin typeface="Cambria Math" panose="02040503050406030204" pitchFamily="18" charset="0"/>
                      </a:rPr>
                      <m:t> 23</m:t>
                    </m:r>
                    <m:r>
                      <a:rPr lang="vi-VN" i="1">
                        <a:solidFill>
                          <a:srgbClr val="0000FF"/>
                        </a:solidFill>
                        <a:latin typeface="Cambria Math" panose="02040503050406030204" pitchFamily="18" charset="0"/>
                      </a:rPr>
                      <m:t>=</m:t>
                    </m:r>
                    <m:r>
                      <a:rPr lang="en-US" b="0" i="1" smtClean="0">
                        <a:solidFill>
                          <a:srgbClr val="0000FF"/>
                        </a:solidFill>
                        <a:latin typeface="Cambria Math" panose="02040503050406030204" pitchFamily="18" charset="0"/>
                      </a:rPr>
                      <m:t>739</m:t>
                    </m:r>
                  </m:oMath>
                </a14:m>
                <a:r>
                  <a:rPr lang="en-US" dirty="0">
                    <a:solidFill>
                      <a:srgbClr val="0000FF"/>
                    </a:solidFill>
                  </a:rPr>
                  <a:t> </a:t>
                </a:r>
                <a14:m>
                  <m:oMath xmlns:m="http://schemas.openxmlformats.org/officeDocument/2006/math">
                    <m:r>
                      <m:rPr>
                        <m:sty m:val="p"/>
                      </m:rPr>
                      <a:rPr lang="en-US">
                        <a:solidFill>
                          <a:srgbClr val="0000FF"/>
                        </a:solidFill>
                        <a:latin typeface="Cambria Math" panose="02040503050406030204" pitchFamily="18" charset="0"/>
                      </a:rPr>
                      <m:t>mod</m:t>
                    </m:r>
                    <m:r>
                      <a:rPr lang="en-US">
                        <a:solidFill>
                          <a:srgbClr val="0000FF"/>
                        </a:solidFill>
                        <a:latin typeface="Cambria Math" panose="02040503050406030204" pitchFamily="18" charset="0"/>
                      </a:rPr>
                      <m:t> 23</m:t>
                    </m:r>
                  </m:oMath>
                </a14:m>
                <a:endParaRPr lang="en-US">
                  <a:solidFill>
                    <a:srgbClr val="0000FF"/>
                  </a:solidFill>
                  <a:latin typeface="Cambria Math" panose="02040503050406030204" pitchFamily="18" charset="0"/>
                </a:endParaRPr>
              </a:p>
              <a:p>
                <a:pPr marL="914400" lvl="2" indent="0">
                  <a:buNone/>
                </a:pPr>
                <a:r>
                  <a:rPr lang="en-US">
                    <a:solidFill>
                      <a:srgbClr val="0000FF"/>
                    </a:solidFill>
                  </a:rPr>
                  <a:t>               </a:t>
                </a:r>
                <a14:m>
                  <m:oMath xmlns:m="http://schemas.openxmlformats.org/officeDocument/2006/math">
                    <m:r>
                      <a:rPr lang="en-US" smtClean="0">
                        <a:solidFill>
                          <a:srgbClr val="0000FF"/>
                        </a:solidFill>
                        <a:latin typeface="Cambria Math" panose="02040503050406030204" pitchFamily="18" charset="0"/>
                      </a:rPr>
                      <m:t>3</m:t>
                    </m:r>
                    <m:r>
                      <a:rPr lang="vi-VN" i="1">
                        <a:solidFill>
                          <a:srgbClr val="0000FF"/>
                        </a:solidFill>
                        <a:latin typeface="Cambria Math" panose="02040503050406030204" pitchFamily="18" charset="0"/>
                      </a:rPr>
                      <m:t>=</m:t>
                    </m:r>
                  </m:oMath>
                </a14:m>
                <a:r>
                  <a:rPr lang="en-US"/>
                  <a:t> </a:t>
                </a:r>
                <a14:m>
                  <m:oMath xmlns:m="http://schemas.openxmlformats.org/officeDocument/2006/math">
                    <m:r>
                      <a:rPr lang="en-US">
                        <a:solidFill>
                          <a:srgbClr val="0000FF"/>
                        </a:solidFill>
                        <a:latin typeface="Cambria Math" panose="02040503050406030204" pitchFamily="18" charset="0"/>
                      </a:rPr>
                      <m:t>3</m:t>
                    </m:r>
                  </m:oMath>
                </a14:m>
                <a:endParaRPr lang="en-US"/>
              </a:p>
              <a:p>
                <a:pPr lvl="2"/>
                <a:endParaRPr lang="en-US"/>
              </a:p>
              <a:p>
                <a:pPr lvl="2"/>
                <a:endParaRPr lang="en-US"/>
              </a:p>
              <a:p>
                <a:pPr lvl="3"/>
                <a:endParaRPr lang="en-US"/>
              </a:p>
              <a:p>
                <a:pPr lvl="3"/>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704" t="-1506" r="-1111"/>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DF78284D-5FDC-4396-97E9-EA2DB91CCBAD}" type="slidenum">
              <a:rPr lang="en-US" altLang="vi-VN" smtClean="0"/>
              <a:pPr/>
              <a:t>70</a:t>
            </a:fld>
            <a:endParaRPr lang="en-US" altLang="vi-VN"/>
          </a:p>
        </p:txBody>
      </p:sp>
    </p:spTree>
    <p:extLst>
      <p:ext uri="{BB962C8B-B14F-4D97-AF65-F5344CB8AC3E}">
        <p14:creationId xmlns:p14="http://schemas.microsoft.com/office/powerpoint/2010/main" val="39991248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t>Hệ mã ECC</a:t>
                </a:r>
              </a:p>
              <a:p>
                <a:pPr lvl="1"/>
                <a:r>
                  <a:rPr lang="en-US"/>
                  <a:t>Đường cong ellipt trên </a:t>
                </a:r>
                <a14:m>
                  <m:oMath xmlns:m="http://schemas.openxmlformats.org/officeDocument/2006/math">
                    <m:sSub>
                      <m:sSubPr>
                        <m:ctrlPr>
                          <a:rPr lang="en-US" i="1">
                            <a:latin typeface="Cambria Math"/>
                          </a:rPr>
                        </m:ctrlPr>
                      </m:sSubPr>
                      <m:e>
                        <m:r>
                          <a:rPr lang="en-US" i="1">
                            <a:latin typeface="Cambria Math" panose="02040503050406030204" pitchFamily="18" charset="0"/>
                          </a:rPr>
                          <m:t>𝑍</m:t>
                        </m:r>
                      </m:e>
                      <m:sub>
                        <m:r>
                          <a:rPr lang="en-US" i="1">
                            <a:latin typeface="Cambria Math" panose="02040503050406030204" pitchFamily="18" charset="0"/>
                          </a:rPr>
                          <m:t>𝑝</m:t>
                        </m:r>
                      </m:sub>
                    </m:sSub>
                  </m:oMath>
                </a14:m>
                <a:endParaRPr lang="en-US"/>
              </a:p>
              <a:p>
                <a:pPr lvl="2"/>
                <a:r>
                  <a:rPr lang="en-US"/>
                  <a:t>Xét tập </a:t>
                </a:r>
                <a14:m>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𝑝</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oMath>
                </a14:m>
                <a:r>
                  <a:rPr lang="en-US"/>
                  <a:t> chứa tất cả các cặp số nguyên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oMath>
                </a14:m>
                <a:r>
                  <a:rPr lang="en-US"/>
                  <a:t> thỏa mãn </a:t>
                </a:r>
                <a14:m>
                  <m:oMath xmlns:m="http://schemas.openxmlformats.org/officeDocument/2006/math">
                    <m:sSup>
                      <m:sSupPr>
                        <m:ctrlPr>
                          <a:rPr lang="vi-VN" i="1">
                            <a:solidFill>
                              <a:srgbClr val="0000FF"/>
                            </a:solidFill>
                            <a:latin typeface="Cambria Math"/>
                          </a:rPr>
                        </m:ctrlPr>
                      </m:sSupPr>
                      <m:e>
                        <m:r>
                          <a:rPr lang="vi-VN" i="1">
                            <a:solidFill>
                              <a:srgbClr val="0000FF"/>
                            </a:solidFill>
                            <a:latin typeface="Cambria Math" panose="02040503050406030204" pitchFamily="18" charset="0"/>
                          </a:rPr>
                          <m:t>𝑦</m:t>
                        </m:r>
                      </m:e>
                      <m:sup>
                        <m:r>
                          <a:rPr lang="vi-VN" i="1">
                            <a:solidFill>
                              <a:srgbClr val="0000FF"/>
                            </a:solidFill>
                            <a:latin typeface="Cambria Math" panose="02040503050406030204" pitchFamily="18" charset="0"/>
                          </a:rPr>
                          <m:t>2</m:t>
                        </m:r>
                      </m:sup>
                    </m:sSup>
                    <m:d>
                      <m:dPr>
                        <m:ctrlPr>
                          <a:rPr lang="en-US" i="1">
                            <a:solidFill>
                              <a:srgbClr val="0000FF"/>
                            </a:solidFill>
                            <a:latin typeface="Cambria Math"/>
                          </a:rPr>
                        </m:ctrlPr>
                      </m:dPr>
                      <m:e>
                        <m:r>
                          <m:rPr>
                            <m:sty m:val="p"/>
                          </m:rPr>
                          <a:rPr lang="en-US">
                            <a:solidFill>
                              <a:srgbClr val="0000FF"/>
                            </a:solidFill>
                            <a:latin typeface="Cambria Math" panose="02040503050406030204" pitchFamily="18" charset="0"/>
                          </a:rPr>
                          <m:t>mod</m:t>
                        </m:r>
                        <m:r>
                          <a:rPr lang="en-US">
                            <a:solidFill>
                              <a:srgbClr val="0000FF"/>
                            </a:solidFill>
                            <a:latin typeface="Cambria Math" panose="02040503050406030204" pitchFamily="18" charset="0"/>
                          </a:rPr>
                          <m:t> </m:t>
                        </m:r>
                        <m:r>
                          <m:rPr>
                            <m:sty m:val="p"/>
                          </m:rPr>
                          <a:rPr lang="en-US">
                            <a:solidFill>
                              <a:srgbClr val="0000FF"/>
                            </a:solidFill>
                            <a:latin typeface="Cambria Math" panose="02040503050406030204" pitchFamily="18" charset="0"/>
                          </a:rPr>
                          <m:t>p</m:t>
                        </m:r>
                      </m:e>
                    </m:d>
                    <m:r>
                      <a:rPr lang="vi-VN" i="1">
                        <a:solidFill>
                          <a:srgbClr val="0000FF"/>
                        </a:solidFill>
                        <a:latin typeface="Cambria Math" panose="02040503050406030204" pitchFamily="18" charset="0"/>
                      </a:rPr>
                      <m:t>=</m:t>
                    </m:r>
                    <m:sSup>
                      <m:sSupPr>
                        <m:ctrlPr>
                          <a:rPr lang="vi-VN" i="1">
                            <a:solidFill>
                              <a:srgbClr val="0000FF"/>
                            </a:solidFill>
                            <a:latin typeface="Cambria Math"/>
                          </a:rPr>
                        </m:ctrlPr>
                      </m:sSupPr>
                      <m:e>
                        <m:r>
                          <a:rPr lang="vi-VN" i="1">
                            <a:solidFill>
                              <a:srgbClr val="0000FF"/>
                            </a:solidFill>
                            <a:latin typeface="Cambria Math" panose="02040503050406030204" pitchFamily="18" charset="0"/>
                          </a:rPr>
                          <m:t>𝑥</m:t>
                        </m:r>
                      </m:e>
                      <m:sup>
                        <m:r>
                          <a:rPr lang="vi-VN" i="1">
                            <a:solidFill>
                              <a:srgbClr val="0000FF"/>
                            </a:solidFill>
                            <a:latin typeface="Cambria Math" panose="02040503050406030204" pitchFamily="18" charset="0"/>
                          </a:rPr>
                          <m:t>3</m:t>
                        </m:r>
                      </m:sup>
                    </m:sSup>
                    <m:r>
                      <a:rPr lang="vi-VN" i="1">
                        <a:solidFill>
                          <a:srgbClr val="0000FF"/>
                        </a:solidFill>
                        <a:latin typeface="Cambria Math" panose="02040503050406030204" pitchFamily="18" charset="0"/>
                      </a:rPr>
                      <m:t>+</m:t>
                    </m:r>
                    <m:r>
                      <a:rPr lang="vi-VN" i="1">
                        <a:solidFill>
                          <a:srgbClr val="0000FF"/>
                        </a:solidFill>
                        <a:latin typeface="Cambria Math" panose="02040503050406030204" pitchFamily="18" charset="0"/>
                      </a:rPr>
                      <m:t>𝑎𝑥</m:t>
                    </m:r>
                    <m:r>
                      <a:rPr lang="vi-VN" i="1">
                        <a:solidFill>
                          <a:srgbClr val="0000FF"/>
                        </a:solidFill>
                        <a:latin typeface="Cambria Math" panose="02040503050406030204" pitchFamily="18" charset="0"/>
                      </a:rPr>
                      <m:t>+</m:t>
                    </m:r>
                    <m:r>
                      <a:rPr lang="vi-VN" i="1">
                        <a:solidFill>
                          <a:srgbClr val="0000FF"/>
                        </a:solidFill>
                        <a:latin typeface="Cambria Math" panose="02040503050406030204" pitchFamily="18" charset="0"/>
                      </a:rPr>
                      <m:t>𝑏</m:t>
                    </m:r>
                  </m:oMath>
                </a14:m>
                <a:r>
                  <a:rPr lang="en-US" dirty="0">
                    <a:solidFill>
                      <a:srgbClr val="0000FF"/>
                    </a:solidFill>
                  </a:rPr>
                  <a:t> </a:t>
                </a:r>
                <a14:m>
                  <m:oMath xmlns:m="http://schemas.openxmlformats.org/officeDocument/2006/math">
                    <m:d>
                      <m:dPr>
                        <m:ctrlPr>
                          <a:rPr lang="en-US" i="1">
                            <a:solidFill>
                              <a:srgbClr val="0000FF"/>
                            </a:solidFill>
                            <a:latin typeface="Cambria Math"/>
                          </a:rPr>
                        </m:ctrlPr>
                      </m:dPr>
                      <m:e>
                        <m:r>
                          <m:rPr>
                            <m:sty m:val="p"/>
                          </m:rPr>
                          <a:rPr lang="en-US">
                            <a:solidFill>
                              <a:srgbClr val="0000FF"/>
                            </a:solidFill>
                            <a:latin typeface="Cambria Math" panose="02040503050406030204" pitchFamily="18" charset="0"/>
                          </a:rPr>
                          <m:t>mod</m:t>
                        </m:r>
                        <m:r>
                          <a:rPr lang="en-US">
                            <a:solidFill>
                              <a:srgbClr val="0000FF"/>
                            </a:solidFill>
                            <a:latin typeface="Cambria Math" panose="02040503050406030204" pitchFamily="18" charset="0"/>
                          </a:rPr>
                          <m:t> </m:t>
                        </m:r>
                        <m:r>
                          <m:rPr>
                            <m:sty m:val="p"/>
                          </m:rPr>
                          <a:rPr lang="en-US">
                            <a:solidFill>
                              <a:srgbClr val="0000FF"/>
                            </a:solidFill>
                            <a:latin typeface="Cambria Math" panose="02040503050406030204" pitchFamily="18" charset="0"/>
                          </a:rPr>
                          <m:t>p</m:t>
                        </m:r>
                      </m:e>
                    </m:d>
                  </m:oMath>
                </a14:m>
                <a:r>
                  <a:rPr lang="en-US"/>
                  <a:t> cùng với điểm vô cực </a:t>
                </a:r>
                <a14:m>
                  <m:oMath xmlns:m="http://schemas.openxmlformats.org/officeDocument/2006/math">
                    <m:r>
                      <a:rPr lang="el-GR" i="1">
                        <a:latin typeface="Cambria Math" panose="02040503050406030204" pitchFamily="18" charset="0"/>
                        <a:ea typeface="Cambria Math" panose="02040503050406030204" pitchFamily="18" charset="0"/>
                      </a:rPr>
                      <m:t>𝛰</m:t>
                    </m:r>
                  </m:oMath>
                </a14:m>
                <a:r>
                  <a:rPr lang="en-US"/>
                  <a:t>;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oMath>
                </a14:m>
                <a:r>
                  <a:rPr lang="en-US"/>
                  <a:t>,</a:t>
                </a:r>
                <a14:m>
                  <m:oMath xmlns:m="http://schemas.openxmlformats.org/officeDocument/2006/math">
                    <m:r>
                      <a:rPr lang="en-US" b="0" i="0" smtClean="0">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oMath>
                </a14:m>
                <a:r>
                  <a:rPr lang="en-US"/>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a:t> </a:t>
                </a:r>
                <a14:m>
                  <m:oMath xmlns:m="http://schemas.openxmlformats.org/officeDocument/2006/math">
                    <m:sSub>
                      <m:sSubPr>
                        <m:ctrlPr>
                          <a:rPr lang="en-US" i="1">
                            <a:latin typeface="Cambria Math"/>
                          </a:rPr>
                        </m:ctrlPr>
                      </m:sSubPr>
                      <m:e>
                        <m:r>
                          <a:rPr lang="en-US" i="1">
                            <a:latin typeface="Cambria Math" panose="02040503050406030204" pitchFamily="18" charset="0"/>
                          </a:rPr>
                          <m:t>𝑍</m:t>
                        </m:r>
                      </m:e>
                      <m:sub>
                        <m:r>
                          <a:rPr lang="en-US" i="1">
                            <a:latin typeface="Cambria Math" panose="02040503050406030204" pitchFamily="18" charset="0"/>
                          </a:rPr>
                          <m:t>𝑝</m:t>
                        </m:r>
                      </m:sub>
                    </m:sSub>
                  </m:oMath>
                </a14:m>
                <a:endParaRPr lang="en-US"/>
              </a:p>
              <a:p>
                <a:pPr lvl="2"/>
                <a:r>
                  <a:rPr lang="en-US"/>
                  <a:t>Ví dụ: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=1, </m:t>
                    </m:r>
                    <m:r>
                      <a:rPr lang="en-US" i="1">
                        <a:latin typeface="Cambria Math" panose="02040503050406030204" pitchFamily="18" charset="0"/>
                      </a:rPr>
                      <m:t>𝑏</m:t>
                    </m:r>
                    <m:r>
                      <a:rPr lang="en-US" i="1">
                        <a:latin typeface="Cambria Math" panose="02040503050406030204" pitchFamily="18" charset="0"/>
                      </a:rPr>
                      <m:t>=1, </m:t>
                    </m:r>
                    <m:r>
                      <a:rPr lang="en-US" i="1">
                        <a:latin typeface="Cambria Math" panose="02040503050406030204" pitchFamily="18" charset="0"/>
                      </a:rPr>
                      <m:t>𝑝</m:t>
                    </m:r>
                    <m:r>
                      <a:rPr lang="en-US" i="1">
                        <a:latin typeface="Cambria Math" panose="02040503050406030204" pitchFamily="18" charset="0"/>
                      </a:rPr>
                      <m:t>=23</m:t>
                    </m:r>
                  </m:oMath>
                </a14:m>
                <a:r>
                  <a:rPr lang="en-US"/>
                  <a:t> </a:t>
                </a:r>
                <a:r>
                  <a:rPr lang="en-US">
                    <a:sym typeface="Wingdings" panose="05000000000000000000" pitchFamily="2" charset="2"/>
                  </a:rPr>
                  <a:t> </a:t>
                </a:r>
                <a14:m>
                  <m:oMath xmlns:m="http://schemas.openxmlformats.org/officeDocument/2006/math">
                    <m:sSup>
                      <m:sSupPr>
                        <m:ctrlPr>
                          <a:rPr lang="vi-VN" i="1">
                            <a:solidFill>
                              <a:srgbClr val="0000FF"/>
                            </a:solidFill>
                            <a:latin typeface="Cambria Math"/>
                          </a:rPr>
                        </m:ctrlPr>
                      </m:sSupPr>
                      <m:e>
                        <m:r>
                          <a:rPr lang="vi-VN" i="1">
                            <a:solidFill>
                              <a:srgbClr val="0000FF"/>
                            </a:solidFill>
                            <a:latin typeface="Cambria Math" panose="02040503050406030204" pitchFamily="18" charset="0"/>
                          </a:rPr>
                          <m:t>𝑦</m:t>
                        </m:r>
                      </m:e>
                      <m:sup>
                        <m:r>
                          <a:rPr lang="vi-VN" i="1">
                            <a:solidFill>
                              <a:srgbClr val="0000FF"/>
                            </a:solidFill>
                            <a:latin typeface="Cambria Math" panose="02040503050406030204" pitchFamily="18" charset="0"/>
                          </a:rPr>
                          <m:t>2</m:t>
                        </m:r>
                      </m:sup>
                    </m:sSup>
                    <m:r>
                      <a:rPr lang="vi-VN" i="1" smtClean="0">
                        <a:solidFill>
                          <a:srgbClr val="0000FF"/>
                        </a:solidFill>
                        <a:latin typeface="Cambria Math" panose="02040503050406030204" pitchFamily="18" charset="0"/>
                      </a:rPr>
                      <m:t>=</m:t>
                    </m:r>
                    <m:sSup>
                      <m:sSupPr>
                        <m:ctrlPr>
                          <a:rPr lang="vi-VN" i="1">
                            <a:solidFill>
                              <a:srgbClr val="0000FF"/>
                            </a:solidFill>
                            <a:latin typeface="Cambria Math"/>
                          </a:rPr>
                        </m:ctrlPr>
                      </m:sSupPr>
                      <m:e>
                        <m:r>
                          <a:rPr lang="vi-VN" i="1">
                            <a:solidFill>
                              <a:srgbClr val="0000FF"/>
                            </a:solidFill>
                            <a:latin typeface="Cambria Math" panose="02040503050406030204" pitchFamily="18" charset="0"/>
                          </a:rPr>
                          <m:t>𝑥</m:t>
                        </m:r>
                      </m:e>
                      <m:sup>
                        <m:r>
                          <a:rPr lang="vi-VN" i="1">
                            <a:solidFill>
                              <a:srgbClr val="0000FF"/>
                            </a:solidFill>
                            <a:latin typeface="Cambria Math" panose="02040503050406030204" pitchFamily="18" charset="0"/>
                          </a:rPr>
                          <m:t>3</m:t>
                        </m:r>
                      </m:sup>
                    </m:sSup>
                    <m:r>
                      <a:rPr lang="vi-VN" i="1">
                        <a:solidFill>
                          <a:srgbClr val="0000FF"/>
                        </a:solidFill>
                        <a:latin typeface="Cambria Math" panose="02040503050406030204" pitchFamily="18" charset="0"/>
                      </a:rPr>
                      <m:t>+</m:t>
                    </m:r>
                    <m:r>
                      <a:rPr lang="vi-VN" i="1">
                        <a:solidFill>
                          <a:srgbClr val="0000FF"/>
                        </a:solidFill>
                        <a:latin typeface="Cambria Math" panose="02040503050406030204" pitchFamily="18" charset="0"/>
                      </a:rPr>
                      <m:t>𝑥</m:t>
                    </m:r>
                    <m:r>
                      <a:rPr lang="vi-VN" i="1">
                        <a:solidFill>
                          <a:srgbClr val="0000FF"/>
                        </a:solidFill>
                        <a:latin typeface="Cambria Math" panose="02040503050406030204" pitchFamily="18" charset="0"/>
                      </a:rPr>
                      <m:t>+1</m:t>
                    </m:r>
                  </m:oMath>
                </a14:m>
                <a:endParaRPr lang="en-US"/>
              </a:p>
              <a:p>
                <a:pPr lvl="2"/>
                <a:endParaRPr lang="en-US"/>
              </a:p>
              <a:p>
                <a:pPr lvl="2"/>
                <a:endParaRPr lang="en-US"/>
              </a:p>
              <a:p>
                <a:pPr lvl="3"/>
                <a:endParaRPr lang="en-US"/>
              </a:p>
              <a:p>
                <a:pPr lvl="3"/>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704" t="-1506" r="-1111"/>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DF78284D-5FDC-4396-97E9-EA2DB91CCBAD}" type="slidenum">
              <a:rPr lang="en-US" altLang="vi-VN" smtClean="0"/>
              <a:pPr/>
              <a:t>71</a:t>
            </a:fld>
            <a:endParaRPr lang="en-US" altLang="vi-VN"/>
          </a:p>
        </p:txBody>
      </p:sp>
      <p:pic>
        <p:nvPicPr>
          <p:cNvPr id="5" name="Picture 4"/>
          <p:cNvPicPr>
            <a:picLocks noChangeAspect="1"/>
          </p:cNvPicPr>
          <p:nvPr/>
        </p:nvPicPr>
        <p:blipFill>
          <a:blip r:embed="rId4"/>
          <a:stretch>
            <a:fillRect/>
          </a:stretch>
        </p:blipFill>
        <p:spPr>
          <a:xfrm>
            <a:off x="1981200" y="4073313"/>
            <a:ext cx="3733800" cy="2456813"/>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6069905" y="4516889"/>
                <a:ext cx="2807395" cy="1569660"/>
              </a:xfrm>
              <a:prstGeom prst="rect">
                <a:avLst/>
              </a:prstGeom>
            </p:spPr>
            <p:txBody>
              <a:bodyPr wrap="square">
                <a:spAutoFit/>
              </a:bodyPr>
              <a:lstStyle/>
              <a:p>
                <a:pPr marL="0" lvl="2" algn="just"/>
                <a:r>
                  <a:rPr lang="en-US" sz="2400"/>
                  <a:t>Đường cong elip với tất cả các điểm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ℝ</m:t>
                    </m:r>
                  </m:oMath>
                </a14:m>
                <a:r>
                  <a:rPr lang="en-US" sz="2400"/>
                  <a:t> thỏa mãn</a:t>
                </a:r>
              </a:p>
              <a:p>
                <a:pPr marL="0" lvl="2" algn="just"/>
                <a:r>
                  <a:rPr lang="en-US" sz="2400"/>
                  <a:t> </a:t>
                </a:r>
                <a14:m>
                  <m:oMath xmlns:m="http://schemas.openxmlformats.org/officeDocument/2006/math">
                    <m:sSup>
                      <m:sSupPr>
                        <m:ctrlPr>
                          <a:rPr lang="vi-VN" sz="2400" i="1">
                            <a:solidFill>
                              <a:srgbClr val="0000FF"/>
                            </a:solidFill>
                            <a:latin typeface="Cambria Math"/>
                          </a:rPr>
                        </m:ctrlPr>
                      </m:sSupPr>
                      <m:e>
                        <m:r>
                          <a:rPr lang="vi-VN" sz="2400" i="1">
                            <a:solidFill>
                              <a:srgbClr val="0000FF"/>
                            </a:solidFill>
                            <a:latin typeface="Cambria Math" panose="02040503050406030204" pitchFamily="18" charset="0"/>
                          </a:rPr>
                          <m:t>𝑦</m:t>
                        </m:r>
                      </m:e>
                      <m:sup>
                        <m:r>
                          <a:rPr lang="vi-VN" sz="2400" i="1">
                            <a:solidFill>
                              <a:srgbClr val="0000FF"/>
                            </a:solidFill>
                            <a:latin typeface="Cambria Math" panose="02040503050406030204" pitchFamily="18" charset="0"/>
                          </a:rPr>
                          <m:t>2</m:t>
                        </m:r>
                      </m:sup>
                    </m:sSup>
                    <m:r>
                      <a:rPr lang="vi-VN" sz="2400" i="1">
                        <a:solidFill>
                          <a:srgbClr val="0000FF"/>
                        </a:solidFill>
                        <a:latin typeface="Cambria Math" panose="02040503050406030204" pitchFamily="18" charset="0"/>
                      </a:rPr>
                      <m:t>=</m:t>
                    </m:r>
                    <m:sSup>
                      <m:sSupPr>
                        <m:ctrlPr>
                          <a:rPr lang="vi-VN" sz="2400" i="1">
                            <a:solidFill>
                              <a:srgbClr val="0000FF"/>
                            </a:solidFill>
                            <a:latin typeface="Cambria Math"/>
                          </a:rPr>
                        </m:ctrlPr>
                      </m:sSupPr>
                      <m:e>
                        <m:r>
                          <a:rPr lang="vi-VN" sz="2400" i="1">
                            <a:solidFill>
                              <a:srgbClr val="0000FF"/>
                            </a:solidFill>
                            <a:latin typeface="Cambria Math" panose="02040503050406030204" pitchFamily="18" charset="0"/>
                          </a:rPr>
                          <m:t>𝑥</m:t>
                        </m:r>
                      </m:e>
                      <m:sup>
                        <m:r>
                          <a:rPr lang="vi-VN" sz="2400" i="1">
                            <a:solidFill>
                              <a:srgbClr val="0000FF"/>
                            </a:solidFill>
                            <a:latin typeface="Cambria Math" panose="02040503050406030204" pitchFamily="18" charset="0"/>
                          </a:rPr>
                          <m:t>3</m:t>
                        </m:r>
                      </m:sup>
                    </m:sSup>
                    <m:r>
                      <a:rPr lang="vi-VN" sz="2400" i="1">
                        <a:solidFill>
                          <a:srgbClr val="0000FF"/>
                        </a:solidFill>
                        <a:latin typeface="Cambria Math" panose="02040503050406030204" pitchFamily="18" charset="0"/>
                      </a:rPr>
                      <m:t>+</m:t>
                    </m:r>
                    <m:r>
                      <a:rPr lang="vi-VN" sz="2400" i="1">
                        <a:solidFill>
                          <a:srgbClr val="0000FF"/>
                        </a:solidFill>
                        <a:latin typeface="Cambria Math" panose="02040503050406030204" pitchFamily="18" charset="0"/>
                      </a:rPr>
                      <m:t>𝑥</m:t>
                    </m:r>
                    <m:r>
                      <a:rPr lang="vi-VN" sz="2400" i="1">
                        <a:solidFill>
                          <a:srgbClr val="0000FF"/>
                        </a:solidFill>
                        <a:latin typeface="Cambria Math" panose="02040503050406030204" pitchFamily="18" charset="0"/>
                      </a:rPr>
                      <m:t>+1</m:t>
                    </m:r>
                  </m:oMath>
                </a14:m>
                <a:endParaRPr lang="en-US" sz="2400"/>
              </a:p>
            </p:txBody>
          </p:sp>
        </mc:Choice>
        <mc:Fallback xmlns="">
          <p:sp>
            <p:nvSpPr>
              <p:cNvPr id="6" name="Rectangle 5"/>
              <p:cNvSpPr>
                <a:spLocks noRot="1" noChangeAspect="1" noMove="1" noResize="1" noEditPoints="1" noAdjustHandles="1" noChangeArrowheads="1" noChangeShapeType="1" noTextEdit="1"/>
              </p:cNvSpPr>
              <p:nvPr/>
            </p:nvSpPr>
            <p:spPr>
              <a:xfrm>
                <a:off x="6069905" y="4516889"/>
                <a:ext cx="2807395" cy="1569660"/>
              </a:xfrm>
              <a:prstGeom prst="rect">
                <a:avLst/>
              </a:prstGeom>
              <a:blipFill>
                <a:blip r:embed="rId5"/>
                <a:stretch>
                  <a:fillRect l="-3478" t="-2724" r="-3261" b="-3113"/>
                </a:stretch>
              </a:blipFill>
            </p:spPr>
            <p:txBody>
              <a:bodyPr/>
              <a:lstStyle/>
              <a:p>
                <a:r>
                  <a:rPr lang="en-US">
                    <a:noFill/>
                  </a:rPr>
                  <a:t> </a:t>
                </a:r>
              </a:p>
            </p:txBody>
          </p:sp>
        </mc:Fallback>
      </mc:AlternateContent>
    </p:spTree>
    <p:extLst>
      <p:ext uri="{BB962C8B-B14F-4D97-AF65-F5344CB8AC3E}">
        <p14:creationId xmlns:p14="http://schemas.microsoft.com/office/powerpoint/2010/main" val="35027082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990600"/>
                <a:ext cx="8229600" cy="5257800"/>
              </a:xfrm>
            </p:spPr>
            <p:txBody>
              <a:bodyPr/>
              <a:lstStyle/>
              <a:p>
                <a:r>
                  <a:rPr lang="en-US"/>
                  <a:t>Hệ mã ECC</a:t>
                </a:r>
              </a:p>
              <a:p>
                <a:pPr lvl="1"/>
                <a:r>
                  <a:rPr lang="en-US"/>
                  <a:t>Đường cong ellipt trên </a:t>
                </a:r>
                <a14:m>
                  <m:oMath xmlns:m="http://schemas.openxmlformats.org/officeDocument/2006/math">
                    <m:sSub>
                      <m:sSubPr>
                        <m:ctrlPr>
                          <a:rPr lang="en-US" i="1">
                            <a:latin typeface="Cambria Math"/>
                          </a:rPr>
                        </m:ctrlPr>
                      </m:sSubPr>
                      <m:e>
                        <m:r>
                          <a:rPr lang="en-US" i="1">
                            <a:latin typeface="Cambria Math" panose="02040503050406030204" pitchFamily="18" charset="0"/>
                          </a:rPr>
                          <m:t>𝑍</m:t>
                        </m:r>
                      </m:e>
                      <m:sub>
                        <m:r>
                          <a:rPr lang="en-US" i="1">
                            <a:latin typeface="Cambria Math" panose="02040503050406030204" pitchFamily="18" charset="0"/>
                          </a:rPr>
                          <m:t>𝑝</m:t>
                        </m:r>
                      </m:sub>
                    </m:sSub>
                  </m:oMath>
                </a14:m>
                <a:endParaRPr lang="en-US"/>
              </a:p>
              <a:p>
                <a:pPr lvl="2"/>
                <a:r>
                  <a:rPr lang="en-US"/>
                  <a:t>Với tập </a:t>
                </a:r>
                <a14:m>
                  <m:oMath xmlns:m="http://schemas.openxmlformats.org/officeDocument/2006/math">
                    <m:sSub>
                      <m:sSubPr>
                        <m:ctrlPr>
                          <a:rPr lang="en-US" i="1">
                            <a:latin typeface="Cambria Math"/>
                          </a:rPr>
                        </m:ctrlPr>
                      </m:sSubPr>
                      <m:e>
                        <m:r>
                          <a:rPr lang="en-US" i="1">
                            <a:latin typeface="Cambria Math" panose="02040503050406030204" pitchFamily="18" charset="0"/>
                          </a:rPr>
                          <m:t>𝐸</m:t>
                        </m:r>
                      </m:e>
                      <m:sub>
                        <m:r>
                          <a:rPr lang="en-US" b="0" i="1" smtClean="0">
                            <a:latin typeface="Cambria Math" panose="02040503050406030204" pitchFamily="18" charset="0"/>
                          </a:rPr>
                          <m:t>23</m:t>
                        </m:r>
                      </m:sub>
                    </m:sSub>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oMath>
                </a14:m>
                <a:r>
                  <a:rPr lang="en-US"/>
                  <a:t>, ta chỉ quan tâm các số nguyên không âm thuộc góc phần tư từ </a:t>
                </a:r>
                <a:r>
                  <a:rPr lang="en-US">
                    <a:latin typeface="Cambria Math" panose="02040503050406030204" pitchFamily="18" charset="0"/>
                  </a:rPr>
                  <a:t>(0,0) đến (p-1,p-1) thỏa mãn </a:t>
                </a:r>
                <a14:m>
                  <m:oMath xmlns:m="http://schemas.openxmlformats.org/officeDocument/2006/math">
                    <m:sSup>
                      <m:sSupPr>
                        <m:ctrlPr>
                          <a:rPr lang="vi-VN" i="1">
                            <a:solidFill>
                              <a:srgbClr val="0000FF"/>
                            </a:solidFill>
                            <a:latin typeface="Cambria Math"/>
                          </a:rPr>
                        </m:ctrlPr>
                      </m:sSupPr>
                      <m:e>
                        <m:r>
                          <a:rPr lang="vi-VN" i="1">
                            <a:solidFill>
                              <a:srgbClr val="0000FF"/>
                            </a:solidFill>
                            <a:latin typeface="Cambria Math" panose="02040503050406030204" pitchFamily="18" charset="0"/>
                          </a:rPr>
                          <m:t>𝑦</m:t>
                        </m:r>
                      </m:e>
                      <m:sup>
                        <m:r>
                          <a:rPr lang="vi-VN" i="1">
                            <a:solidFill>
                              <a:srgbClr val="0000FF"/>
                            </a:solidFill>
                            <a:latin typeface="Cambria Math" panose="02040503050406030204" pitchFamily="18" charset="0"/>
                          </a:rPr>
                          <m:t>2</m:t>
                        </m:r>
                      </m:sup>
                    </m:sSup>
                    <m:d>
                      <m:dPr>
                        <m:ctrlPr>
                          <a:rPr lang="en-US" i="1">
                            <a:solidFill>
                              <a:srgbClr val="0000FF"/>
                            </a:solidFill>
                            <a:latin typeface="Cambria Math"/>
                          </a:rPr>
                        </m:ctrlPr>
                      </m:dPr>
                      <m:e>
                        <m:r>
                          <m:rPr>
                            <m:sty m:val="p"/>
                          </m:rPr>
                          <a:rPr lang="en-US">
                            <a:solidFill>
                              <a:srgbClr val="0000FF"/>
                            </a:solidFill>
                            <a:latin typeface="Cambria Math" panose="02040503050406030204" pitchFamily="18" charset="0"/>
                          </a:rPr>
                          <m:t>mod</m:t>
                        </m:r>
                        <m:r>
                          <a:rPr lang="en-US">
                            <a:solidFill>
                              <a:srgbClr val="0000FF"/>
                            </a:solidFill>
                            <a:latin typeface="Cambria Math" panose="02040503050406030204" pitchFamily="18" charset="0"/>
                          </a:rPr>
                          <m:t> 23</m:t>
                        </m:r>
                      </m:e>
                    </m:d>
                    <m:r>
                      <a:rPr lang="vi-VN" i="1">
                        <a:solidFill>
                          <a:srgbClr val="0000FF"/>
                        </a:solidFill>
                        <a:latin typeface="Cambria Math" panose="02040503050406030204" pitchFamily="18" charset="0"/>
                      </a:rPr>
                      <m:t>=</m:t>
                    </m:r>
                    <m:sSup>
                      <m:sSupPr>
                        <m:ctrlPr>
                          <a:rPr lang="vi-VN" i="1">
                            <a:solidFill>
                              <a:srgbClr val="0000FF"/>
                            </a:solidFill>
                            <a:latin typeface="Cambria Math"/>
                          </a:rPr>
                        </m:ctrlPr>
                      </m:sSupPr>
                      <m:e>
                        <m:r>
                          <a:rPr lang="vi-VN" i="1">
                            <a:solidFill>
                              <a:srgbClr val="0000FF"/>
                            </a:solidFill>
                            <a:latin typeface="Cambria Math" panose="02040503050406030204" pitchFamily="18" charset="0"/>
                          </a:rPr>
                          <m:t>𝑥</m:t>
                        </m:r>
                      </m:e>
                      <m:sup>
                        <m:r>
                          <a:rPr lang="vi-VN" i="1">
                            <a:solidFill>
                              <a:srgbClr val="0000FF"/>
                            </a:solidFill>
                            <a:latin typeface="Cambria Math" panose="02040503050406030204" pitchFamily="18" charset="0"/>
                          </a:rPr>
                          <m:t>3</m:t>
                        </m:r>
                      </m:sup>
                    </m:sSup>
                    <m:r>
                      <a:rPr lang="vi-VN" i="1">
                        <a:solidFill>
                          <a:srgbClr val="0000FF"/>
                        </a:solidFill>
                        <a:latin typeface="Cambria Math" panose="02040503050406030204" pitchFamily="18" charset="0"/>
                      </a:rPr>
                      <m:t>+</m:t>
                    </m:r>
                    <m:r>
                      <a:rPr lang="vi-VN" i="1">
                        <a:solidFill>
                          <a:srgbClr val="0000FF"/>
                        </a:solidFill>
                        <a:latin typeface="Cambria Math" panose="02040503050406030204" pitchFamily="18" charset="0"/>
                      </a:rPr>
                      <m:t>𝑥</m:t>
                    </m:r>
                    <m:r>
                      <a:rPr lang="vi-VN" i="1">
                        <a:solidFill>
                          <a:srgbClr val="0000FF"/>
                        </a:solidFill>
                        <a:latin typeface="Cambria Math" panose="02040503050406030204" pitchFamily="18" charset="0"/>
                      </a:rPr>
                      <m:t>+1</m:t>
                    </m:r>
                  </m:oMath>
                </a14:m>
                <a:r>
                  <a:rPr lang="en-US" dirty="0">
                    <a:solidFill>
                      <a:srgbClr val="0000FF"/>
                    </a:solidFill>
                  </a:rPr>
                  <a:t> </a:t>
                </a:r>
                <a14:m>
                  <m:oMath xmlns:m="http://schemas.openxmlformats.org/officeDocument/2006/math">
                    <m:d>
                      <m:dPr>
                        <m:ctrlPr>
                          <a:rPr lang="en-US" i="1">
                            <a:solidFill>
                              <a:srgbClr val="0000FF"/>
                            </a:solidFill>
                            <a:latin typeface="Cambria Math"/>
                          </a:rPr>
                        </m:ctrlPr>
                      </m:dPr>
                      <m:e>
                        <m:r>
                          <m:rPr>
                            <m:sty m:val="p"/>
                          </m:rPr>
                          <a:rPr lang="en-US">
                            <a:solidFill>
                              <a:srgbClr val="0000FF"/>
                            </a:solidFill>
                            <a:latin typeface="Cambria Math" panose="02040503050406030204" pitchFamily="18" charset="0"/>
                          </a:rPr>
                          <m:t>mod</m:t>
                        </m:r>
                        <m:r>
                          <a:rPr lang="en-US">
                            <a:solidFill>
                              <a:srgbClr val="0000FF"/>
                            </a:solidFill>
                            <a:latin typeface="Cambria Math" panose="02040503050406030204" pitchFamily="18" charset="0"/>
                          </a:rPr>
                          <m:t> 23</m:t>
                        </m:r>
                      </m:e>
                    </m:d>
                  </m:oMath>
                </a14:m>
                <a:r>
                  <a:rPr lang="en-US"/>
                  <a:t> </a:t>
                </a:r>
              </a:p>
              <a:p>
                <a:pPr lvl="3"/>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990600"/>
                <a:ext cx="8229600" cy="5257800"/>
              </a:xfrm>
              <a:blipFill>
                <a:blip r:embed="rId3"/>
                <a:stretch>
                  <a:fillRect l="-1704" t="-1508" r="-1111"/>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a:xfrm>
            <a:off x="8610600" y="6264275"/>
            <a:ext cx="457200" cy="365125"/>
          </a:xfrm>
        </p:spPr>
        <p:txBody>
          <a:bodyPr/>
          <a:lstStyle/>
          <a:p>
            <a:fld id="{DF78284D-5FDC-4396-97E9-EA2DB91CCBAD}" type="slidenum">
              <a:rPr lang="en-US" altLang="vi-VN" smtClean="0"/>
              <a:pPr/>
              <a:t>72</a:t>
            </a:fld>
            <a:endParaRPr lang="en-US" altLang="vi-VN"/>
          </a:p>
        </p:txBody>
      </p:sp>
      <p:pic>
        <p:nvPicPr>
          <p:cNvPr id="5" name="Picture 4"/>
          <p:cNvPicPr>
            <a:picLocks noChangeAspect="1"/>
          </p:cNvPicPr>
          <p:nvPr/>
        </p:nvPicPr>
        <p:blipFill>
          <a:blip r:embed="rId4"/>
          <a:stretch>
            <a:fillRect/>
          </a:stretch>
        </p:blipFill>
        <p:spPr>
          <a:xfrm>
            <a:off x="580480" y="3431212"/>
            <a:ext cx="4064945" cy="3124200"/>
          </a:xfrm>
          <a:prstGeom prst="rect">
            <a:avLst/>
          </a:prstGeom>
        </p:spPr>
      </p:pic>
      <p:pic>
        <p:nvPicPr>
          <p:cNvPr id="6" name="Picture 5"/>
          <p:cNvPicPr>
            <a:picLocks noChangeAspect="1"/>
          </p:cNvPicPr>
          <p:nvPr/>
        </p:nvPicPr>
        <p:blipFill>
          <a:blip r:embed="rId5"/>
          <a:stretch>
            <a:fillRect/>
          </a:stretch>
        </p:blipFill>
        <p:spPr>
          <a:xfrm>
            <a:off x="5026425" y="3406828"/>
            <a:ext cx="4041375" cy="3200400"/>
          </a:xfrm>
          <a:prstGeom prst="rect">
            <a:avLst/>
          </a:prstGeom>
        </p:spPr>
      </p:pic>
    </p:spTree>
    <p:extLst>
      <p:ext uri="{BB962C8B-B14F-4D97-AF65-F5344CB8AC3E}">
        <p14:creationId xmlns:p14="http://schemas.microsoft.com/office/powerpoint/2010/main" val="37034947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066800"/>
                <a:ext cx="8610600" cy="5257800"/>
              </a:xfrm>
            </p:spPr>
            <p:txBody>
              <a:bodyPr/>
              <a:lstStyle/>
              <a:p>
                <a:r>
                  <a:rPr lang="en-US"/>
                  <a:t>Hệ mã ECC</a:t>
                </a:r>
              </a:p>
              <a:p>
                <a:pPr lvl="1"/>
                <a:r>
                  <a:rPr lang="en-US"/>
                  <a:t>Đường cong ellipt trên </a:t>
                </a:r>
                <a14:m>
                  <m:oMath xmlns:m="http://schemas.openxmlformats.org/officeDocument/2006/math">
                    <m:sSub>
                      <m:sSubPr>
                        <m:ctrlPr>
                          <a:rPr lang="en-US" i="1">
                            <a:latin typeface="Cambria Math"/>
                          </a:rPr>
                        </m:ctrlPr>
                      </m:sSubPr>
                      <m:e>
                        <m:r>
                          <a:rPr lang="en-US" i="1">
                            <a:latin typeface="Cambria Math" panose="02040503050406030204" pitchFamily="18" charset="0"/>
                          </a:rPr>
                          <m:t>𝑍</m:t>
                        </m:r>
                      </m:e>
                      <m:sub>
                        <m:r>
                          <a:rPr lang="en-US" i="1">
                            <a:latin typeface="Cambria Math" panose="02040503050406030204" pitchFamily="18" charset="0"/>
                          </a:rPr>
                          <m:t>𝑝</m:t>
                        </m:r>
                      </m:sub>
                    </m:sSub>
                  </m:oMath>
                </a14:m>
                <a:endParaRPr lang="en-US"/>
              </a:p>
              <a:p>
                <a:pPr lvl="2"/>
                <a:r>
                  <a:rPr lang="en-US"/>
                  <a:t>Có thể xác định một nhóm Abel hữu hạn trên tập </a:t>
                </a:r>
                <a14:m>
                  <m:oMath xmlns:m="http://schemas.openxmlformats.org/officeDocument/2006/math">
                    <m:sSub>
                      <m:sSubPr>
                        <m:ctrlPr>
                          <a:rPr lang="en-US" i="1">
                            <a:latin typeface="Cambria Math"/>
                          </a:rPr>
                        </m:ctrlPr>
                      </m:sSubPr>
                      <m:e>
                        <m:r>
                          <a:rPr lang="en-US" i="1">
                            <a:latin typeface="Cambria Math" panose="02040503050406030204" pitchFamily="18" charset="0"/>
                          </a:rPr>
                          <m:t>𝐸</m:t>
                        </m:r>
                      </m:e>
                      <m:sub>
                        <m:r>
                          <a:rPr lang="en-US" i="1">
                            <a:latin typeface="Cambria Math" panose="02040503050406030204" pitchFamily="18" charset="0"/>
                          </a:rPr>
                          <m:t>𝑝</m:t>
                        </m:r>
                      </m:sub>
                    </m:sSub>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oMath>
                </a14:m>
                <a:r>
                  <a:rPr lang="en-US"/>
                  <a:t> với điều kiện </a:t>
                </a:r>
                <a14:m>
                  <m:oMath xmlns:m="http://schemas.openxmlformats.org/officeDocument/2006/math">
                    <m:d>
                      <m:dPr>
                        <m:ctrlPr>
                          <a:rPr lang="en-US" b="0" i="1" smtClean="0">
                            <a:latin typeface="Cambria Math"/>
                          </a:rPr>
                        </m:ctrlPr>
                      </m:dPr>
                      <m:e>
                        <m:r>
                          <a:rPr lang="en-US">
                            <a:latin typeface="Cambria Math" panose="02040503050406030204" pitchFamily="18" charset="0"/>
                          </a:rPr>
                          <m:t>4</m:t>
                        </m:r>
                        <m:sSup>
                          <m:sSupPr>
                            <m:ctrlPr>
                              <a:rPr lang="en-US" i="1">
                                <a:latin typeface="Cambria Math"/>
                              </a:rPr>
                            </m:ctrlPr>
                          </m:sSupPr>
                          <m:e>
                            <m:r>
                              <a:rPr lang="en-US" i="1">
                                <a:latin typeface="Cambria Math" panose="02040503050406030204" pitchFamily="18" charset="0"/>
                              </a:rPr>
                              <m:t>𝑎</m:t>
                            </m:r>
                          </m:e>
                          <m:sup>
                            <m:r>
                              <a:rPr lang="en-US" i="1">
                                <a:latin typeface="Cambria Math" panose="02040503050406030204" pitchFamily="18" charset="0"/>
                              </a:rPr>
                              <m:t>3</m:t>
                            </m:r>
                          </m:sup>
                        </m:sSup>
                        <m:r>
                          <a:rPr lang="en-US" i="1">
                            <a:latin typeface="Cambria Math" panose="02040503050406030204" pitchFamily="18" charset="0"/>
                          </a:rPr>
                          <m:t>+27</m:t>
                        </m:r>
                        <m:sSup>
                          <m:sSupPr>
                            <m:ctrlPr>
                              <a:rPr lang="en-US" i="1">
                                <a:latin typeface="Cambria Math"/>
                              </a:rPr>
                            </m:ctrlPr>
                          </m:sSupPr>
                          <m:e>
                            <m:r>
                              <a:rPr lang="en-US" i="1">
                                <a:latin typeface="Cambria Math" panose="02040503050406030204" pitchFamily="18" charset="0"/>
                              </a:rPr>
                              <m:t>𝑏</m:t>
                            </m:r>
                          </m:e>
                          <m:sup>
                            <m:r>
                              <a:rPr lang="en-US" i="1">
                                <a:latin typeface="Cambria Math" panose="02040503050406030204" pitchFamily="18" charset="0"/>
                              </a:rPr>
                              <m:t>2</m:t>
                            </m:r>
                          </m:sup>
                        </m:sSup>
                      </m:e>
                    </m:d>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𝑝</m:t>
                    </m:r>
                    <m:r>
                      <a:rPr lang="en-US"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𝑚𝑜𝑑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𝑝</m:t>
                    </m:r>
                  </m:oMath>
                </a14:m>
                <a:r>
                  <a:rPr lang="en-US"/>
                  <a:t>.</a:t>
                </a:r>
              </a:p>
              <a:p>
                <a:pPr lvl="2"/>
                <a:r>
                  <a:rPr lang="en-US"/>
                  <a:t>Các quy tắc của phép (+) trên </a:t>
                </a:r>
                <a14:m>
                  <m:oMath xmlns:m="http://schemas.openxmlformats.org/officeDocument/2006/math">
                    <m:sSub>
                      <m:sSubPr>
                        <m:ctrlPr>
                          <a:rPr lang="en-US" i="1">
                            <a:latin typeface="Cambria Math"/>
                          </a:rPr>
                        </m:ctrlPr>
                      </m:sSubPr>
                      <m:e>
                        <m:r>
                          <a:rPr lang="en-US" i="1">
                            <a:latin typeface="Cambria Math" panose="02040503050406030204" pitchFamily="18" charset="0"/>
                          </a:rPr>
                          <m:t>𝐸</m:t>
                        </m:r>
                      </m:e>
                      <m:sub>
                        <m:r>
                          <a:rPr lang="en-US" i="1">
                            <a:latin typeface="Cambria Math" panose="02040503050406030204" pitchFamily="18" charset="0"/>
                          </a:rPr>
                          <m:t>𝑝</m:t>
                        </m:r>
                      </m:sub>
                    </m:sSub>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oMath>
                </a14:m>
                <a:r>
                  <a:rPr lang="en-US"/>
                  <a:t> </a:t>
                </a:r>
                <a:r>
                  <a:rPr lang="vi-VN"/>
                  <a:t>tương </a:t>
                </a:r>
                <a:r>
                  <a:rPr lang="en-US"/>
                  <a:t>tự như với</a:t>
                </a:r>
                <a:r>
                  <a:rPr lang="vi-VN"/>
                  <a:t> đường cong elliptic trên các số thực</a:t>
                </a:r>
                <a:endParaRPr lang="en-US"/>
              </a:p>
              <a:p>
                <a:pPr lvl="2"/>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066800"/>
                <a:ext cx="8610600" cy="5257800"/>
              </a:xfrm>
              <a:blipFill>
                <a:blip r:embed="rId3"/>
                <a:stretch>
                  <a:fillRect l="-1628" t="-1506" r="-991"/>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DF78284D-5FDC-4396-97E9-EA2DB91CCBAD}" type="slidenum">
              <a:rPr lang="en-US" altLang="vi-VN" smtClean="0"/>
              <a:pPr/>
              <a:t>73</a:t>
            </a:fld>
            <a:endParaRPr lang="en-US" altLang="vi-VN"/>
          </a:p>
        </p:txBody>
      </p:sp>
    </p:spTree>
    <p:extLst>
      <p:ext uri="{BB962C8B-B14F-4D97-AF65-F5344CB8AC3E}">
        <p14:creationId xmlns:p14="http://schemas.microsoft.com/office/powerpoint/2010/main" val="26867353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066800"/>
                <a:ext cx="8610600" cy="5257800"/>
              </a:xfrm>
            </p:spPr>
            <p:txBody>
              <a:bodyPr/>
              <a:lstStyle/>
              <a:p>
                <a:r>
                  <a:rPr lang="en-US"/>
                  <a:t>Hệ mã ECC</a:t>
                </a:r>
              </a:p>
              <a:p>
                <a:pPr lvl="1"/>
                <a:r>
                  <a:rPr lang="en-US"/>
                  <a:t>Đường cong ellipt trên </a:t>
                </a:r>
                <a14:m>
                  <m:oMath xmlns:m="http://schemas.openxmlformats.org/officeDocument/2006/math">
                    <m:sSub>
                      <m:sSubPr>
                        <m:ctrlPr>
                          <a:rPr lang="en-US" i="1">
                            <a:latin typeface="Cambria Math"/>
                          </a:rPr>
                        </m:ctrlPr>
                      </m:sSubPr>
                      <m:e>
                        <m:r>
                          <a:rPr lang="en-US" i="1">
                            <a:latin typeface="Cambria Math" panose="02040503050406030204" pitchFamily="18" charset="0"/>
                          </a:rPr>
                          <m:t>𝑍</m:t>
                        </m:r>
                      </m:e>
                      <m:sub>
                        <m:r>
                          <a:rPr lang="en-US" i="1">
                            <a:latin typeface="Cambria Math" panose="02040503050406030204" pitchFamily="18" charset="0"/>
                          </a:rPr>
                          <m:t>𝑝</m:t>
                        </m:r>
                      </m:sub>
                    </m:sSub>
                  </m:oMath>
                </a14:m>
                <a:endParaRPr lang="en-US"/>
              </a:p>
              <a:p>
                <a:pPr lvl="2"/>
                <a:r>
                  <a:rPr lang="en-US"/>
                  <a:t>Với mọi điểm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𝑄</m:t>
                    </m:r>
                    <m:r>
                      <a:rPr lang="en-US" b="0" i="1" smtClean="0">
                        <a:latin typeface="Cambria Math" panose="02040503050406030204" pitchFamily="18" charset="0"/>
                        <a:ea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𝐸</m:t>
                        </m:r>
                      </m:e>
                      <m:sub>
                        <m:r>
                          <a:rPr lang="en-US" i="1">
                            <a:latin typeface="Cambria Math" panose="02040503050406030204" pitchFamily="18" charset="0"/>
                          </a:rPr>
                          <m:t>𝑝</m:t>
                        </m:r>
                      </m:sub>
                    </m:sSub>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oMath>
                </a14:m>
                <a:r>
                  <a:rPr lang="en-US"/>
                  <a:t> ta có:</a:t>
                </a:r>
              </a:p>
              <a:p>
                <a:pPr lvl="3"/>
                <a14:m>
                  <m:oMath xmlns:m="http://schemas.openxmlformats.org/officeDocument/2006/math">
                    <m:r>
                      <a:rPr lang="en-US" i="1">
                        <a:latin typeface="Cambria Math" panose="02040503050406030204" pitchFamily="18" charset="0"/>
                      </a:rPr>
                      <m:t>𝑃</m:t>
                    </m:r>
                    <m:r>
                      <a:rPr lang="en-US" b="0" i="1" smtClean="0">
                        <a:latin typeface="Cambria Math" panose="02040503050406030204" pitchFamily="18" charset="0"/>
                      </a:rPr>
                      <m:t>+</m:t>
                    </m:r>
                  </m:oMath>
                </a14:m>
                <a:r>
                  <a:rPr lang="en-US"/>
                  <a:t>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i="1">
                        <a:latin typeface="Cambria Math" panose="02040503050406030204" pitchFamily="18" charset="0"/>
                      </a:rPr>
                      <m:t>𝑃</m:t>
                    </m:r>
                  </m:oMath>
                </a14:m>
                <a:endParaRPr lang="en-US"/>
              </a:p>
              <a:p>
                <a:pPr lvl="3"/>
                <a:r>
                  <a:rPr lang="en-US"/>
                  <a:t>Nếu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𝑃</m:t>
                        </m:r>
                      </m:sub>
                    </m:sSub>
                    <m:r>
                      <a:rPr lang="en-US" b="0" i="1" smtClean="0">
                        <a:latin typeface="Cambria Math" panose="02040503050406030204" pitchFamily="18" charset="0"/>
                      </a:rPr>
                      <m:t>,</m:t>
                    </m:r>
                    <m:sSub>
                      <m:sSubPr>
                        <m:ctrlPr>
                          <a:rPr lang="en-US" i="1">
                            <a:latin typeface="Cambria Math"/>
                          </a:rPr>
                        </m:ctrlPr>
                      </m:sSubPr>
                      <m:e>
                        <m:r>
                          <a:rPr lang="en-US" b="0" i="1" smtClean="0">
                            <a:latin typeface="Cambria Math" panose="02040503050406030204" pitchFamily="18" charset="0"/>
                          </a:rPr>
                          <m:t>𝑦</m:t>
                        </m:r>
                      </m:e>
                      <m:sub>
                        <m:r>
                          <a:rPr lang="en-US" i="1">
                            <a:latin typeface="Cambria Math" panose="02040503050406030204" pitchFamily="18" charset="0"/>
                          </a:rPr>
                          <m:t>𝑃</m:t>
                        </m:r>
                      </m:sub>
                    </m:sSub>
                    <m:r>
                      <a:rPr lang="en-US" b="0" i="1" smtClean="0">
                        <a:latin typeface="Cambria Math" panose="02040503050406030204" pitchFamily="18" charset="0"/>
                      </a:rPr>
                      <m:t>)</m:t>
                    </m:r>
                  </m:oMath>
                </a14:m>
                <a:r>
                  <a:rPr lang="en-US"/>
                  <a:t> khi đó </a:t>
                </a:r>
                <a14:m>
                  <m:oMath xmlns:m="http://schemas.openxmlformats.org/officeDocument/2006/math">
                    <m:r>
                      <a:rPr lang="en-US" i="1">
                        <a:latin typeface="Cambria Math" panose="02040503050406030204" pitchFamily="18" charset="0"/>
                      </a:rPr>
                      <m:t>𝑃</m:t>
                    </m:r>
                    <m:r>
                      <a:rPr lang="en-US" b="0" i="1" smtClean="0">
                        <a:latin typeface="Cambria Math" panose="02040503050406030204" pitchFamily="18" charset="0"/>
                      </a:rPr>
                      <m:t>+</m:t>
                    </m:r>
                    <m:d>
                      <m:dPr>
                        <m:ctrlPr>
                          <a:rPr lang="en-US" i="1">
                            <a:latin typeface="Cambria Math"/>
                          </a:rPr>
                        </m:ctrlPr>
                      </m:dPr>
                      <m:e>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𝑃</m:t>
                            </m:r>
                          </m:sub>
                        </m:sSub>
                        <m:r>
                          <a:rPr lang="en-US" i="1">
                            <a:latin typeface="Cambria Math" panose="02040503050406030204" pitchFamily="18" charset="0"/>
                          </a:rPr>
                          <m:t>,</m:t>
                        </m:r>
                        <m:sSub>
                          <m:sSubPr>
                            <m:ctrlPr>
                              <a:rPr lang="en-US" i="1">
                                <a:latin typeface="Cambria Math"/>
                              </a:rPr>
                            </m:ctrlPr>
                          </m:sSubPr>
                          <m:e>
                            <m:r>
                              <a:rPr lang="en-US" b="0" i="1" smtClean="0">
                                <a:latin typeface="Cambria Math" panose="02040503050406030204" pitchFamily="18" charset="0"/>
                              </a:rPr>
                              <m:t>−</m:t>
                            </m:r>
                            <m:r>
                              <a:rPr lang="en-US" i="1">
                                <a:latin typeface="Cambria Math" panose="02040503050406030204" pitchFamily="18" charset="0"/>
                              </a:rPr>
                              <m:t>𝑦</m:t>
                            </m:r>
                          </m:e>
                          <m:sub>
                            <m:r>
                              <a:rPr lang="en-US" i="1">
                                <a:latin typeface="Cambria Math" panose="02040503050406030204" pitchFamily="18" charset="0"/>
                              </a:rPr>
                              <m:t>𝑃</m:t>
                            </m:r>
                          </m:sub>
                        </m:sSub>
                      </m:e>
                    </m:d>
                    <m:r>
                      <a:rPr lang="en-US" b="0" i="1" smtClean="0">
                        <a:latin typeface="Cambria Math" panose="02040503050406030204" pitchFamily="18" charset="0"/>
                      </a:rPr>
                      <m:t>=</m:t>
                    </m:r>
                    <m:r>
                      <a:rPr lang="en-US" b="0" i="1" smtClean="0">
                        <a:latin typeface="Cambria Math" panose="02040503050406030204" pitchFamily="18" charset="0"/>
                      </a:rPr>
                      <m:t>𝑂</m:t>
                    </m:r>
                  </m:oMath>
                </a14:m>
                <a:r>
                  <a:rPr lang="en-US"/>
                  <a:t>. Điểm </a:t>
                </a:r>
                <a14:m>
                  <m:oMath xmlns:m="http://schemas.openxmlformats.org/officeDocument/2006/math">
                    <m:d>
                      <m:dPr>
                        <m:ctrlPr>
                          <a:rPr lang="en-US" i="1">
                            <a:latin typeface="Cambria Math"/>
                          </a:rPr>
                        </m:ctrlPr>
                      </m:dPr>
                      <m:e>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𝑃</m:t>
                            </m:r>
                          </m:sub>
                        </m:sSub>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m:t>
                            </m:r>
                            <m:r>
                              <a:rPr lang="en-US" i="1">
                                <a:latin typeface="Cambria Math" panose="02040503050406030204" pitchFamily="18" charset="0"/>
                              </a:rPr>
                              <m:t>𝑦</m:t>
                            </m:r>
                          </m:e>
                          <m:sub>
                            <m:r>
                              <a:rPr lang="en-US" i="1">
                                <a:latin typeface="Cambria Math" panose="02040503050406030204" pitchFamily="18" charset="0"/>
                              </a:rPr>
                              <m:t>𝑃</m:t>
                            </m:r>
                          </m:sub>
                        </m:sSub>
                      </m:e>
                    </m:d>
                  </m:oMath>
                </a14:m>
                <a:r>
                  <a:rPr lang="en-US"/>
                  <a:t> là điểm đối xứng của </a:t>
                </a:r>
                <a14:m>
                  <m:oMath xmlns:m="http://schemas.openxmlformats.org/officeDocument/2006/math">
                    <m:r>
                      <a:rPr lang="en-US" i="1">
                        <a:latin typeface="Cambria Math" panose="02040503050406030204" pitchFamily="18" charset="0"/>
                      </a:rPr>
                      <m:t>𝑃</m:t>
                    </m:r>
                  </m:oMath>
                </a14:m>
                <a:r>
                  <a:rPr lang="en-US"/>
                  <a:t> qua trục hoành, kí hiệu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𝑃</m:t>
                    </m:r>
                  </m:oMath>
                </a14:m>
                <a:endParaRPr lang="en-US"/>
              </a:p>
              <a:p>
                <a:pPr lvl="4"/>
                <a:r>
                  <a:rPr lang="en-US"/>
                  <a:t>Ví dụ trong </a:t>
                </a:r>
                <a14:m>
                  <m:oMath xmlns:m="http://schemas.openxmlformats.org/officeDocument/2006/math">
                    <m:sSub>
                      <m:sSubPr>
                        <m:ctrlPr>
                          <a:rPr lang="en-US" i="1">
                            <a:latin typeface="Cambria Math"/>
                          </a:rPr>
                        </m:ctrlPr>
                      </m:sSubPr>
                      <m:e>
                        <m:r>
                          <a:rPr lang="en-US" i="1">
                            <a:latin typeface="Cambria Math" panose="02040503050406030204" pitchFamily="18" charset="0"/>
                          </a:rPr>
                          <m:t>𝐸</m:t>
                        </m:r>
                      </m:e>
                      <m:sub>
                        <m:r>
                          <a:rPr lang="en-US" b="0" i="1" smtClean="0">
                            <a:latin typeface="Cambria Math" panose="02040503050406030204" pitchFamily="18" charset="0"/>
                          </a:rPr>
                          <m:t>23</m:t>
                        </m:r>
                      </m:sub>
                    </m:sSub>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oMath>
                </a14:m>
                <a:r>
                  <a:rPr lang="en-US"/>
                  <a:t>,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=(13,7)</m:t>
                    </m:r>
                  </m:oMath>
                </a14:m>
                <a:r>
                  <a:rPr lang="en-US"/>
                  <a:t> =&gt;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=(13,−7)</m:t>
                    </m:r>
                  </m:oMath>
                </a14:m>
                <a:r>
                  <a:rPr lang="en-US"/>
                  <a:t> nhưng </a:t>
                </a:r>
                <a14:m>
                  <m:oMath xmlns:m="http://schemas.openxmlformats.org/officeDocument/2006/math">
                    <m:r>
                      <a:rPr lang="en-US" i="1">
                        <a:latin typeface="Cambria Math" panose="02040503050406030204" pitchFamily="18" charset="0"/>
                      </a:rPr>
                      <m:t>−7</m:t>
                    </m:r>
                  </m:oMath>
                </a14:m>
                <a:r>
                  <a:rPr lang="en-US"/>
                  <a:t> mod 23 = 16 =&gt;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=(13,16)</m:t>
                    </m:r>
                  </m:oMath>
                </a14:m>
                <a:r>
                  <a:rPr lang="en-US"/>
                  <a:t> cũng thuộc </a:t>
                </a:r>
                <a14:m>
                  <m:oMath xmlns:m="http://schemas.openxmlformats.org/officeDocument/2006/math">
                    <m:sSub>
                      <m:sSubPr>
                        <m:ctrlPr>
                          <a:rPr lang="en-US" i="1">
                            <a:latin typeface="Cambria Math"/>
                          </a:rPr>
                        </m:ctrlPr>
                      </m:sSubPr>
                      <m:e>
                        <m:r>
                          <a:rPr lang="en-US" i="1">
                            <a:latin typeface="Cambria Math" panose="02040503050406030204" pitchFamily="18" charset="0"/>
                          </a:rPr>
                          <m:t>𝐸</m:t>
                        </m:r>
                      </m:e>
                      <m:sub>
                        <m:r>
                          <a:rPr lang="en-US" i="1">
                            <a:latin typeface="Cambria Math" panose="02040503050406030204" pitchFamily="18" charset="0"/>
                          </a:rPr>
                          <m:t>23</m:t>
                        </m:r>
                      </m:sub>
                    </m:sSub>
                    <m:r>
                      <a:rPr lang="en-US" i="1">
                        <a:latin typeface="Cambria Math" panose="02040503050406030204" pitchFamily="18" charset="0"/>
                      </a:rPr>
                      <m:t>(1,1)</m:t>
                    </m:r>
                  </m:oMath>
                </a14:m>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066800"/>
                <a:ext cx="8610600" cy="5257800"/>
              </a:xfrm>
              <a:blipFill>
                <a:blip r:embed="rId3"/>
                <a:stretch>
                  <a:fillRect l="-1628" t="-1506" r="-637"/>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a:xfrm>
            <a:off x="8610600" y="6248400"/>
            <a:ext cx="457200" cy="365125"/>
          </a:xfrm>
        </p:spPr>
        <p:txBody>
          <a:bodyPr/>
          <a:lstStyle/>
          <a:p>
            <a:fld id="{DF78284D-5FDC-4396-97E9-EA2DB91CCBAD}" type="slidenum">
              <a:rPr lang="en-US" altLang="vi-VN" smtClean="0"/>
              <a:pPr/>
              <a:t>74</a:t>
            </a:fld>
            <a:endParaRPr lang="en-US" altLang="vi-VN"/>
          </a:p>
        </p:txBody>
      </p:sp>
    </p:spTree>
    <p:extLst>
      <p:ext uri="{BB962C8B-B14F-4D97-AF65-F5344CB8AC3E}">
        <p14:creationId xmlns:p14="http://schemas.microsoft.com/office/powerpoint/2010/main" val="2030910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13360" y="1066800"/>
                <a:ext cx="8854440" cy="5257800"/>
              </a:xfrm>
            </p:spPr>
            <p:txBody>
              <a:bodyPr/>
              <a:lstStyle/>
              <a:p>
                <a:r>
                  <a:rPr lang="en-US"/>
                  <a:t>Hệ mã ECC</a:t>
                </a:r>
              </a:p>
              <a:p>
                <a:pPr lvl="1"/>
                <a:r>
                  <a:rPr lang="en-US"/>
                  <a:t>Đường cong ellipt trên </a:t>
                </a:r>
                <a14:m>
                  <m:oMath xmlns:m="http://schemas.openxmlformats.org/officeDocument/2006/math">
                    <m:sSub>
                      <m:sSubPr>
                        <m:ctrlPr>
                          <a:rPr lang="en-US" i="1">
                            <a:latin typeface="Cambria Math"/>
                          </a:rPr>
                        </m:ctrlPr>
                      </m:sSubPr>
                      <m:e>
                        <m:r>
                          <a:rPr lang="en-US" i="1">
                            <a:latin typeface="Cambria Math" panose="02040503050406030204" pitchFamily="18" charset="0"/>
                          </a:rPr>
                          <m:t>𝑍</m:t>
                        </m:r>
                      </m:e>
                      <m:sub>
                        <m:r>
                          <a:rPr lang="en-US" i="1">
                            <a:latin typeface="Cambria Math" panose="02040503050406030204" pitchFamily="18" charset="0"/>
                          </a:rPr>
                          <m:t>𝑝</m:t>
                        </m:r>
                      </m:sub>
                    </m:sSub>
                  </m:oMath>
                </a14:m>
                <a:endParaRPr lang="en-US"/>
              </a:p>
              <a:p>
                <a:pPr lvl="2"/>
                <a:r>
                  <a:rPr lang="en-US"/>
                  <a:t>Với mọi điểm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𝑄</m:t>
                    </m:r>
                    <m:r>
                      <a:rPr lang="en-US" b="0" i="1" smtClean="0">
                        <a:latin typeface="Cambria Math" panose="02040503050406030204" pitchFamily="18" charset="0"/>
                        <a:ea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𝐸</m:t>
                        </m:r>
                      </m:e>
                      <m:sub>
                        <m:r>
                          <a:rPr lang="en-US" i="1">
                            <a:latin typeface="Cambria Math" panose="02040503050406030204" pitchFamily="18" charset="0"/>
                          </a:rPr>
                          <m:t>𝑝</m:t>
                        </m:r>
                      </m:sub>
                    </m:sSub>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oMath>
                </a14:m>
                <a:r>
                  <a:rPr lang="en-US"/>
                  <a:t> ta có:</a:t>
                </a:r>
              </a:p>
              <a:p>
                <a:pPr lvl="3"/>
                <a:r>
                  <a:rPr lang="en-US"/>
                  <a:t>Nếu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𝑃</m:t>
                        </m:r>
                      </m:sub>
                    </m:sSub>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𝑦</m:t>
                        </m:r>
                      </m:e>
                      <m:sub>
                        <m:r>
                          <a:rPr lang="en-US" i="1">
                            <a:latin typeface="Cambria Math" panose="02040503050406030204" pitchFamily="18" charset="0"/>
                          </a:rPr>
                          <m:t>𝑃</m:t>
                        </m:r>
                      </m:sub>
                    </m:sSub>
                    <m:r>
                      <a:rPr lang="en-US" i="1">
                        <a:latin typeface="Cambria Math" panose="02040503050406030204" pitchFamily="18" charset="0"/>
                      </a:rPr>
                      <m:t>)</m:t>
                    </m:r>
                  </m:oMath>
                </a14:m>
                <a:r>
                  <a:rPr lang="en-US"/>
                  <a:t>, </a:t>
                </a:r>
                <a14:m>
                  <m:oMath xmlns:m="http://schemas.openxmlformats.org/officeDocument/2006/math">
                    <m:r>
                      <a:rPr lang="en-US" b="0" i="1" smtClean="0">
                        <a:latin typeface="Cambria Math" panose="02040503050406030204" pitchFamily="18" charset="0"/>
                      </a:rPr>
                      <m:t>𝑄</m:t>
                    </m:r>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𝑥</m:t>
                        </m:r>
                      </m:e>
                      <m:sub>
                        <m:r>
                          <a:rPr lang="en-US" b="0" i="1" smtClean="0">
                            <a:latin typeface="Cambria Math" panose="02040503050406030204" pitchFamily="18" charset="0"/>
                          </a:rPr>
                          <m:t>𝑄</m:t>
                        </m:r>
                      </m:sub>
                    </m:sSub>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𝑦</m:t>
                        </m:r>
                      </m:e>
                      <m:sub>
                        <m:r>
                          <a:rPr lang="en-US" b="0" i="1" smtClean="0">
                            <a:latin typeface="Cambria Math" panose="02040503050406030204" pitchFamily="18" charset="0"/>
                          </a:rPr>
                          <m:t>𝑄</m:t>
                        </m:r>
                      </m:sub>
                    </m:sSub>
                    <m:r>
                      <a:rPr lang="en-US" i="1">
                        <a:latin typeface="Cambria Math" panose="02040503050406030204" pitchFamily="18" charset="0"/>
                      </a:rPr>
                      <m:t>)</m:t>
                    </m:r>
                  </m:oMath>
                </a14:m>
                <a:r>
                  <a:rPr lang="en-US"/>
                  <a:t> với </a:t>
                </a:r>
                <a14:m>
                  <m:oMath xmlns:m="http://schemas.openxmlformats.org/officeDocument/2006/math">
                    <m:r>
                      <a:rPr lang="en-US" i="1">
                        <a:latin typeface="Cambria Math" panose="02040503050406030204" pitchFamily="18" charset="0"/>
                      </a:rPr>
                      <m:t>𝑃</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𝑄</m:t>
                    </m:r>
                  </m:oMath>
                </a14:m>
                <a:r>
                  <a:rPr lang="en-US"/>
                  <a:t> </a:t>
                </a:r>
              </a:p>
              <a:p>
                <a:pPr lvl="3">
                  <a:buFont typeface="Symbol" panose="05050102010706020507" pitchFamily="18" charset="2"/>
                  <a:buChar char="Þ"/>
                </a:pPr>
                <a:r>
                  <a:rPr lang="en-US" b="0"/>
                  <a:t> </a:t>
                </a:r>
                <a14:m>
                  <m:oMath xmlns:m="http://schemas.openxmlformats.org/officeDocument/2006/math">
                    <m:r>
                      <a:rPr lang="en-US" b="0" i="1" smtClean="0">
                        <a:latin typeface="Cambria Math" panose="02040503050406030204" pitchFamily="18" charset="0"/>
                      </a:rPr>
                      <m:t>𝑅</m:t>
                    </m:r>
                    <m:r>
                      <a:rPr lang="en-US" b="0" i="0" smtClean="0">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𝑥</m:t>
                        </m:r>
                      </m:e>
                      <m:sub>
                        <m:r>
                          <a:rPr lang="en-US" b="0" i="1" smtClean="0">
                            <a:latin typeface="Cambria Math" panose="02040503050406030204" pitchFamily="18" charset="0"/>
                          </a:rPr>
                          <m:t>𝑅</m:t>
                        </m:r>
                      </m:sub>
                    </m:sSub>
                    <m:r>
                      <a:rPr lang="en-US" i="1">
                        <a:latin typeface="Cambria Math" panose="02040503050406030204" pitchFamily="18" charset="0"/>
                      </a:rPr>
                      <m:t>,</m:t>
                    </m:r>
                  </m:oMath>
                </a14:m>
                <a:r>
                  <a:rPr lang="en-US"/>
                  <a:t> </a:t>
                </a:r>
                <a14:m>
                  <m:oMath xmlns:m="http://schemas.openxmlformats.org/officeDocument/2006/math">
                    <m:sSub>
                      <m:sSubPr>
                        <m:ctrlPr>
                          <a:rPr lang="en-US" i="1">
                            <a:latin typeface="Cambria Math"/>
                          </a:rPr>
                        </m:ctrlPr>
                      </m:sSubPr>
                      <m:e>
                        <m:r>
                          <a:rPr lang="en-US" b="0" i="1" smtClean="0">
                            <a:latin typeface="Cambria Math" panose="02040503050406030204" pitchFamily="18" charset="0"/>
                          </a:rPr>
                          <m:t>𝑦</m:t>
                        </m:r>
                      </m:e>
                      <m:sub>
                        <m:r>
                          <a:rPr lang="en-US" i="1">
                            <a:latin typeface="Cambria Math" panose="02040503050406030204" pitchFamily="18" charset="0"/>
                          </a:rPr>
                          <m:t>𝑅</m:t>
                        </m:r>
                      </m:sub>
                    </m:sSub>
                    <m:r>
                      <a:rPr lang="en-US" b="0" i="1" smtClean="0">
                        <a:latin typeface="Cambria Math" panose="02040503050406030204" pitchFamily="18" charset="0"/>
                      </a:rPr>
                      <m:t>)</m:t>
                    </m:r>
                  </m:oMath>
                </a14:m>
                <a:endParaRPr lang="en-US"/>
              </a:p>
              <a:p>
                <a:pPr marL="1371600" lvl="3" indent="0">
                  <a:buNone/>
                </a:pPr>
                <a:r>
                  <a:rPr lang="en-US"/>
                  <a:t>	</a:t>
                </a:r>
                <a14:m>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𝑅</m:t>
                        </m:r>
                      </m:sub>
                    </m:sSub>
                    <m:r>
                      <a:rPr lang="en-US" b="0" i="1" smtClean="0">
                        <a:latin typeface="Cambria Math" panose="02040503050406030204" pitchFamily="18" charset="0"/>
                      </a:rPr>
                      <m:t>=</m:t>
                    </m:r>
                    <m:d>
                      <m:dPr>
                        <m:ctrlPr>
                          <a:rPr lang="en-US" b="0" i="1" smtClean="0">
                            <a:latin typeface="Cambria Math"/>
                          </a:rPr>
                        </m:ctrlPr>
                      </m:dPr>
                      <m:e>
                        <m:sSup>
                          <m:sSupPr>
                            <m:ctrlPr>
                              <a:rPr lang="en-US" b="0" i="1" smtClean="0">
                                <a:latin typeface="Cambria Math"/>
                              </a:rPr>
                            </m:ctrlPr>
                          </m:sSupPr>
                          <m:e>
                            <m:r>
                              <a:rPr lang="en-US" b="0" i="1" smtClean="0">
                                <a:latin typeface="Cambria Math" panose="02040503050406030204" pitchFamily="18" charset="0"/>
                                <a:ea typeface="Cambria Math" panose="02040503050406030204" pitchFamily="18" charset="0"/>
                              </a:rPr>
                              <m:t>𝜆</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𝑥</m:t>
                            </m:r>
                          </m:e>
                          <m:sub>
                            <m:r>
                              <a:rPr lang="en-US" b="0" i="1" smtClean="0">
                                <a:latin typeface="Cambria Math" panose="02040503050406030204" pitchFamily="18" charset="0"/>
                              </a:rPr>
                              <m:t>𝑃</m:t>
                            </m:r>
                          </m:sub>
                        </m:sSub>
                        <m:r>
                          <a:rPr lang="en-US" b="0" i="1" smtClean="0">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𝑥</m:t>
                            </m:r>
                          </m:e>
                          <m:sub>
                            <m:r>
                              <a:rPr lang="en-US" b="0" i="1" smtClean="0">
                                <a:latin typeface="Cambria Math" panose="02040503050406030204" pitchFamily="18" charset="0"/>
                              </a:rPr>
                              <m:t>𝑄</m:t>
                            </m:r>
                          </m:sub>
                        </m:sSub>
                      </m:e>
                    </m:d>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𝑝</m:t>
                    </m:r>
                  </m:oMath>
                </a14:m>
                <a:endParaRPr lang="en-US"/>
              </a:p>
              <a:p>
                <a:pPr marL="1371600" lvl="3" indent="0">
                  <a:buNone/>
                </a:pPr>
                <a:r>
                  <a:rPr lang="en-US"/>
                  <a:t>	</a:t>
                </a:r>
                <a14:m>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𝑅</m:t>
                        </m:r>
                      </m:sub>
                    </m:sSub>
                    <m:r>
                      <a:rPr lang="en-US" b="0" i="1" smtClean="0">
                        <a:latin typeface="Cambria Math" panose="02040503050406030204" pitchFamily="18" charset="0"/>
                      </a:rPr>
                      <m:t>=</m:t>
                    </m:r>
                    <m:d>
                      <m:dPr>
                        <m:ctrlPr>
                          <a:rPr lang="en-US" b="0" i="1" smtClean="0">
                            <a:latin typeface="Cambria Math"/>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𝜆</m:t>
                        </m:r>
                        <m:d>
                          <m:dPr>
                            <m:ctrlPr>
                              <a:rPr lang="en-US" b="0" i="1" smtClean="0">
                                <a:latin typeface="Cambria Math"/>
                                <a:ea typeface="Cambria Math" panose="02040503050406030204" pitchFamily="18" charset="0"/>
                              </a:rPr>
                            </m:ctrlPr>
                          </m:dPr>
                          <m:e>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𝑃</m:t>
                                </m:r>
                              </m:sub>
                            </m:sSub>
                            <m:r>
                              <a:rPr lang="en-US" b="0" i="1" smtClean="0">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𝑅</m:t>
                                </m:r>
                              </m:sub>
                            </m:sSub>
                          </m:e>
                        </m:d>
                        <m:r>
                          <a:rPr lang="en-US" b="0" i="1" smtClean="0">
                            <a:latin typeface="Cambria Math" panose="02040503050406030204" pitchFamily="18" charset="0"/>
                            <a:ea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𝑦</m:t>
                            </m:r>
                          </m:e>
                          <m:sub>
                            <m:r>
                              <a:rPr lang="en-US" i="1">
                                <a:latin typeface="Cambria Math" panose="02040503050406030204" pitchFamily="18" charset="0"/>
                              </a:rPr>
                              <m:t>𝑃</m:t>
                            </m:r>
                          </m:sub>
                        </m:sSub>
                      </m:e>
                    </m:d>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𝑝</m:t>
                    </m:r>
                  </m:oMath>
                </a14:m>
                <a:endParaRPr lang="en-US"/>
              </a:p>
              <a:p>
                <a:pPr marL="1828800" lvl="4" indent="0">
                  <a:buNone/>
                </a:pPr>
                <a:endParaRPr lang="en-US"/>
              </a:p>
              <a:p>
                <a:pPr marL="1828800" lvl="4" indent="0">
                  <a:buNone/>
                </a:pPr>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13360" y="1066800"/>
                <a:ext cx="8854440" cy="5257800"/>
              </a:xfrm>
              <a:blipFill>
                <a:blip r:embed="rId3"/>
                <a:stretch>
                  <a:fillRect l="-1583" t="-1506"/>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a:xfrm>
            <a:off x="8610600" y="6248400"/>
            <a:ext cx="457200" cy="365125"/>
          </a:xfrm>
        </p:spPr>
        <p:txBody>
          <a:bodyPr/>
          <a:lstStyle/>
          <a:p>
            <a:fld id="{DF78284D-5FDC-4396-97E9-EA2DB91CCBAD}" type="slidenum">
              <a:rPr lang="en-US" altLang="vi-VN" smtClean="0"/>
              <a:pPr/>
              <a:t>75</a:t>
            </a:fld>
            <a:endParaRPr lang="en-US" altLang="vi-VN"/>
          </a:p>
        </p:txBody>
      </p:sp>
      <p:pic>
        <p:nvPicPr>
          <p:cNvPr id="5" name="Picture 4"/>
          <p:cNvPicPr>
            <a:picLocks noChangeAspect="1"/>
          </p:cNvPicPr>
          <p:nvPr/>
        </p:nvPicPr>
        <p:blipFill>
          <a:blip r:embed="rId4"/>
          <a:stretch>
            <a:fillRect/>
          </a:stretch>
        </p:blipFill>
        <p:spPr>
          <a:xfrm>
            <a:off x="1981200" y="4267200"/>
            <a:ext cx="4117910" cy="1828800"/>
          </a:xfrm>
          <a:prstGeom prst="rect">
            <a:avLst/>
          </a:prstGeom>
        </p:spPr>
      </p:pic>
    </p:spTree>
    <p:extLst>
      <p:ext uri="{BB962C8B-B14F-4D97-AF65-F5344CB8AC3E}">
        <p14:creationId xmlns:p14="http://schemas.microsoft.com/office/powerpoint/2010/main" val="35517158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13360" y="914400"/>
                <a:ext cx="8854440" cy="6096000"/>
              </a:xfrm>
            </p:spPr>
            <p:txBody>
              <a:bodyPr/>
              <a:lstStyle/>
              <a:p>
                <a:r>
                  <a:rPr lang="en-US"/>
                  <a:t>Hệ mã ECC</a:t>
                </a:r>
              </a:p>
              <a:p>
                <a:pPr lvl="1"/>
                <a:r>
                  <a:rPr lang="en-US"/>
                  <a:t>Đường cong ellipt trên </a:t>
                </a:r>
                <a14:m>
                  <m:oMath xmlns:m="http://schemas.openxmlformats.org/officeDocument/2006/math">
                    <m:sSub>
                      <m:sSubPr>
                        <m:ctrlPr>
                          <a:rPr lang="en-US" i="1">
                            <a:latin typeface="Cambria Math"/>
                          </a:rPr>
                        </m:ctrlPr>
                      </m:sSubPr>
                      <m:e>
                        <m:r>
                          <a:rPr lang="en-US" i="1">
                            <a:latin typeface="Cambria Math" panose="02040503050406030204" pitchFamily="18" charset="0"/>
                          </a:rPr>
                          <m:t>𝑍</m:t>
                        </m:r>
                      </m:e>
                      <m:sub>
                        <m:r>
                          <a:rPr lang="en-US" i="1">
                            <a:latin typeface="Cambria Math" panose="02040503050406030204" pitchFamily="18" charset="0"/>
                          </a:rPr>
                          <m:t>𝑝</m:t>
                        </m:r>
                      </m:sub>
                    </m:sSub>
                  </m:oMath>
                </a14:m>
                <a:endParaRPr lang="en-US"/>
              </a:p>
              <a:p>
                <a:pPr lvl="2"/>
                <a:r>
                  <a:rPr lang="en-US"/>
                  <a:t>Với mọi điểm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𝑄</m:t>
                    </m:r>
                    <m:r>
                      <a:rPr lang="en-US" b="0" i="1" smtClean="0">
                        <a:latin typeface="Cambria Math" panose="02040503050406030204" pitchFamily="18" charset="0"/>
                        <a:ea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𝐸</m:t>
                        </m:r>
                      </m:e>
                      <m:sub>
                        <m:r>
                          <a:rPr lang="en-US" i="1">
                            <a:latin typeface="Cambria Math" panose="02040503050406030204" pitchFamily="18" charset="0"/>
                          </a:rPr>
                          <m:t>𝑝</m:t>
                        </m:r>
                      </m:sub>
                    </m:sSub>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oMath>
                </a14:m>
                <a:r>
                  <a:rPr lang="en-US"/>
                  <a:t> ta có:</a:t>
                </a:r>
              </a:p>
              <a:p>
                <a:pPr lvl="3"/>
                <a:r>
                  <a:rPr lang="en-US"/>
                  <a:t>Phép nhân là nhiều lần cộng: </a:t>
                </a:r>
                <a14:m>
                  <m:oMath xmlns:m="http://schemas.openxmlformats.org/officeDocument/2006/math">
                    <m:r>
                      <a:rPr lang="en-US" b="0" i="0" smtClean="0">
                        <a:latin typeface="Cambria Math" panose="02040503050406030204" pitchFamily="18" charset="0"/>
                      </a:rPr>
                      <m:t>4</m:t>
                    </m:r>
                    <m:r>
                      <a:rPr lang="en-US" i="1">
                        <a:latin typeface="Cambria Math" panose="02040503050406030204" pitchFamily="18" charset="0"/>
                      </a:rPr>
                      <m:t>𝑃</m:t>
                    </m:r>
                    <m:r>
                      <a:rPr lang="en-US" b="0" i="0" smtClean="0">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oMath>
                </a14:m>
                <a:r>
                  <a:rPr lang="en-US"/>
                  <a:t> </a:t>
                </a:r>
                <a14:m>
                  <m:oMath xmlns:m="http://schemas.openxmlformats.org/officeDocument/2006/math">
                    <m:r>
                      <a:rPr lang="en-US" i="1">
                        <a:latin typeface="Cambria Math" panose="02040503050406030204" pitchFamily="18" charset="0"/>
                      </a:rPr>
                      <m:t>𝑃</m:t>
                    </m:r>
                    <m:r>
                      <a:rPr lang="en-US" b="0" i="1" smtClean="0">
                        <a:latin typeface="Cambria Math" panose="02040503050406030204" pitchFamily="18" charset="0"/>
                      </a:rPr>
                      <m:t>+</m:t>
                    </m:r>
                  </m:oMath>
                </a14:m>
                <a:r>
                  <a:rPr lang="en-US"/>
                  <a:t> </a:t>
                </a:r>
                <a14:m>
                  <m:oMath xmlns:m="http://schemas.openxmlformats.org/officeDocument/2006/math">
                    <m:r>
                      <a:rPr lang="en-US" i="1">
                        <a:latin typeface="Cambria Math" panose="02040503050406030204" pitchFamily="18" charset="0"/>
                      </a:rPr>
                      <m:t>𝑃</m:t>
                    </m:r>
                    <m:r>
                      <a:rPr lang="en-US" b="0" i="1" smtClean="0">
                        <a:latin typeface="Cambria Math" panose="02040503050406030204" pitchFamily="18" charset="0"/>
                      </a:rPr>
                      <m:t>+</m:t>
                    </m:r>
                  </m:oMath>
                </a14:m>
                <a:r>
                  <a:rPr lang="en-US"/>
                  <a:t> </a:t>
                </a:r>
                <a14:m>
                  <m:oMath xmlns:m="http://schemas.openxmlformats.org/officeDocument/2006/math">
                    <m:r>
                      <a:rPr lang="en-US" i="1">
                        <a:latin typeface="Cambria Math" panose="02040503050406030204" pitchFamily="18" charset="0"/>
                      </a:rPr>
                      <m:t>𝑃</m:t>
                    </m:r>
                  </m:oMath>
                </a14:m>
                <a:endParaRPr lang="en-US"/>
              </a:p>
              <a:p>
                <a:pPr lvl="3"/>
                <a:r>
                  <a:rPr lang="en-US"/>
                  <a:t>Ví dụ: </a:t>
                </a:r>
                <a14:m>
                  <m:oMath xmlns:m="http://schemas.openxmlformats.org/officeDocument/2006/math">
                    <m:r>
                      <a:rPr lang="en-US" i="1">
                        <a:latin typeface="Cambria Math" panose="02040503050406030204" pitchFamily="18" charset="0"/>
                      </a:rPr>
                      <m:t>𝑃</m:t>
                    </m:r>
                    <m:r>
                      <a:rPr lang="en-US" b="0" i="1" smtClean="0">
                        <a:latin typeface="Cambria Math" panose="02040503050406030204" pitchFamily="18" charset="0"/>
                      </a:rPr>
                      <m:t>=(3,10)</m:t>
                    </m:r>
                  </m:oMath>
                </a14:m>
                <a:r>
                  <a:rPr lang="en-US"/>
                  <a:t>, </a:t>
                </a:r>
                <a14:m>
                  <m:oMath xmlns:m="http://schemas.openxmlformats.org/officeDocument/2006/math">
                    <m:r>
                      <a:rPr lang="en-US" i="1">
                        <a:latin typeface="Cambria Math" panose="02040503050406030204" pitchFamily="18" charset="0"/>
                      </a:rPr>
                      <m:t>𝑄</m:t>
                    </m:r>
                    <m:r>
                      <a:rPr lang="en-US" b="0" i="1" smtClean="0">
                        <a:latin typeface="Cambria Math" panose="02040503050406030204" pitchFamily="18" charset="0"/>
                      </a:rPr>
                      <m:t>=(9,7)</m:t>
                    </m:r>
                  </m:oMath>
                </a14:m>
                <a:r>
                  <a:rPr lang="en-US"/>
                  <a:t> trong </a:t>
                </a:r>
                <a14:m>
                  <m:oMath xmlns:m="http://schemas.openxmlformats.org/officeDocument/2006/math">
                    <m:sSub>
                      <m:sSubPr>
                        <m:ctrlPr>
                          <a:rPr lang="en-US" i="1">
                            <a:latin typeface="Cambria Math"/>
                          </a:rPr>
                        </m:ctrlPr>
                      </m:sSubPr>
                      <m:e>
                        <m:r>
                          <a:rPr lang="en-US" i="1">
                            <a:latin typeface="Cambria Math" panose="02040503050406030204" pitchFamily="18" charset="0"/>
                          </a:rPr>
                          <m:t>𝐸</m:t>
                        </m:r>
                      </m:e>
                      <m:sub>
                        <m:r>
                          <a:rPr lang="en-US" b="0" i="1" smtClean="0">
                            <a:latin typeface="Cambria Math" panose="02040503050406030204" pitchFamily="18" charset="0"/>
                          </a:rPr>
                          <m:t>23</m:t>
                        </m:r>
                      </m:sub>
                    </m:sSub>
                    <m:d>
                      <m:dPr>
                        <m:ctrlPr>
                          <a:rPr lang="en-US" i="1">
                            <a:latin typeface="Cambria Math"/>
                          </a:rPr>
                        </m:ctrlPr>
                      </m:dPr>
                      <m:e>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m:t>
                        </m:r>
                      </m:e>
                    </m:d>
                  </m:oMath>
                </a14:m>
                <a:r>
                  <a:rPr lang="en-US"/>
                  <a:t>. Khi đó:</a:t>
                </a:r>
              </a:p>
              <a:p>
                <a:pPr marL="1371600" lvl="3"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m:t>
                      </m:r>
                      <m:d>
                        <m:dPr>
                          <m:ctrlPr>
                            <a:rPr lang="en-US" b="0" i="1" smtClean="0">
                              <a:latin typeface="Cambria Math"/>
                              <a:ea typeface="Cambria Math" panose="02040503050406030204" pitchFamily="18" charset="0"/>
                            </a:rPr>
                          </m:ctrlPr>
                        </m:dPr>
                        <m:e>
                          <m:f>
                            <m:fPr>
                              <m:ctrlPr>
                                <a:rPr lang="en-US" b="0" i="1" smtClean="0">
                                  <a:latin typeface="Cambria Math"/>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7−10</m:t>
                              </m:r>
                            </m:num>
                            <m:den>
                              <m:r>
                                <a:rPr lang="en-US" b="0" i="1" smtClean="0">
                                  <a:latin typeface="Cambria Math" panose="02040503050406030204" pitchFamily="18" charset="0"/>
                                  <a:ea typeface="Cambria Math" panose="02040503050406030204" pitchFamily="18" charset="0"/>
                                </a:rPr>
                                <m:t>9−3</m:t>
                              </m:r>
                            </m:den>
                          </m:f>
                        </m:e>
                      </m: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𝑚𝑜𝑑</m:t>
                      </m:r>
                      <m:r>
                        <a:rPr lang="en-US" b="0" i="1" smtClean="0">
                          <a:latin typeface="Cambria Math" panose="02040503050406030204" pitchFamily="18" charset="0"/>
                          <a:ea typeface="Cambria Math" panose="02040503050406030204" pitchFamily="18" charset="0"/>
                        </a:rPr>
                        <m:t> 23=</m:t>
                      </m:r>
                      <m:d>
                        <m:dPr>
                          <m:ctrlPr>
                            <a:rPr lang="en-US" b="0" i="1" smtClean="0">
                              <a:latin typeface="Cambria Math"/>
                              <a:ea typeface="Cambria Math" panose="02040503050406030204" pitchFamily="18" charset="0"/>
                            </a:rPr>
                          </m:ctrlPr>
                        </m:dPr>
                        <m:e>
                          <m:f>
                            <m:fPr>
                              <m:ctrlPr>
                                <a:rPr lang="en-US" i="1">
                                  <a:latin typeface="Cambria Math"/>
                                  <a:ea typeface="Cambria Math" panose="02040503050406030204" pitchFamily="18" charset="0"/>
                                </a:rPr>
                              </m:ctrlPr>
                            </m:fPr>
                            <m:num>
                              <m:r>
                                <a:rPr lang="en-US" i="1">
                                  <a:latin typeface="Cambria Math" panose="02040503050406030204" pitchFamily="18" charset="0"/>
                                  <a:ea typeface="Cambria Math" panose="02040503050406030204" pitchFamily="18" charset="0"/>
                                </a:rPr>
                                <m:t>−3</m:t>
                              </m:r>
                            </m:num>
                            <m:den>
                              <m:r>
                                <a:rPr lang="en-US" i="1">
                                  <a:latin typeface="Cambria Math" panose="02040503050406030204" pitchFamily="18" charset="0"/>
                                  <a:ea typeface="Cambria Math" panose="02040503050406030204" pitchFamily="18" charset="0"/>
                                </a:rPr>
                                <m:t>6</m:t>
                              </m:r>
                            </m:den>
                          </m:f>
                        </m:e>
                      </m: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𝑚𝑜𝑑</m:t>
                      </m:r>
                      <m:r>
                        <a:rPr lang="en-US" b="0" i="1" smtClean="0">
                          <a:latin typeface="Cambria Math" panose="02040503050406030204" pitchFamily="18" charset="0"/>
                          <a:ea typeface="Cambria Math" panose="02040503050406030204" pitchFamily="18" charset="0"/>
                        </a:rPr>
                        <m:t> 23= </m:t>
                      </m:r>
                      <m:d>
                        <m:dPr>
                          <m:ctrlPr>
                            <a:rPr lang="en-US" b="0" i="1" smtClean="0">
                              <a:latin typeface="Cambria Math"/>
                              <a:ea typeface="Cambria Math" panose="02040503050406030204" pitchFamily="18" charset="0"/>
                            </a:rPr>
                          </m:ctrlPr>
                        </m:dPr>
                        <m:e>
                          <m:f>
                            <m:fPr>
                              <m:ctrlPr>
                                <a:rPr lang="en-US" b="0" i="1" smtClean="0">
                                  <a:latin typeface="Cambria Math"/>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e>
                      </m:d>
                      <m:r>
                        <a:rPr lang="en-US" b="0" i="1" smtClean="0">
                          <a:latin typeface="Cambria Math" panose="02040503050406030204" pitchFamily="18" charset="0"/>
                          <a:ea typeface="Cambria Math" panose="02040503050406030204" pitchFamily="18" charset="0"/>
                        </a:rPr>
                        <m:t>𝑚𝑜𝑑</m:t>
                      </m:r>
                      <m:r>
                        <a:rPr lang="en-US" b="0" i="1" smtClean="0">
                          <a:latin typeface="Cambria Math" panose="02040503050406030204" pitchFamily="18" charset="0"/>
                          <a:ea typeface="Cambria Math" panose="02040503050406030204" pitchFamily="18" charset="0"/>
                        </a:rPr>
                        <m:t> 23=11</m:t>
                      </m:r>
                    </m:oMath>
                  </m:oMathPara>
                </a14:m>
                <a:endParaRPr lang="en-US"/>
              </a:p>
              <a:p>
                <a:pPr marL="1371600" lvl="3"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𝑅</m:t>
                          </m:r>
                        </m:sub>
                      </m:sSub>
                      <m:r>
                        <a:rPr lang="en-US" b="0" i="1" smtClean="0">
                          <a:latin typeface="Cambria Math" panose="02040503050406030204" pitchFamily="18" charset="0"/>
                        </a:rPr>
                        <m:t>=</m:t>
                      </m:r>
                      <m:d>
                        <m:dPr>
                          <m:ctrlPr>
                            <a:rPr lang="en-US" b="0" i="1" smtClean="0">
                              <a:latin typeface="Cambria Math"/>
                            </a:rPr>
                          </m:ctrlPr>
                        </m:dPr>
                        <m:e>
                          <m:sSup>
                            <m:sSupPr>
                              <m:ctrlPr>
                                <a:rPr lang="en-US" b="0" i="1" smtClean="0">
                                  <a:latin typeface="Cambria Math"/>
                                </a:rPr>
                              </m:ctrlPr>
                            </m:sSupPr>
                            <m:e>
                              <m:r>
                                <a:rPr lang="en-US" b="0" i="1" smtClean="0">
                                  <a:latin typeface="Cambria Math" panose="02040503050406030204" pitchFamily="18" charset="0"/>
                                </a:rPr>
                                <m:t>11</m:t>
                              </m:r>
                            </m:e>
                            <m:sup>
                              <m:r>
                                <a:rPr lang="en-US" b="0" i="1" smtClean="0">
                                  <a:latin typeface="Cambria Math" panose="02040503050406030204" pitchFamily="18" charset="0"/>
                                </a:rPr>
                                <m:t>2</m:t>
                              </m:r>
                            </m:sup>
                          </m:sSup>
                          <m:r>
                            <a:rPr lang="en-US" b="0" i="1" smtClean="0">
                              <a:latin typeface="Cambria Math" panose="02040503050406030204" pitchFamily="18" charset="0"/>
                            </a:rPr>
                            <m:t>−3−9</m:t>
                          </m:r>
                        </m:e>
                      </m:d>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23=109 </m:t>
                      </m:r>
                      <m:r>
                        <a:rPr lang="en-US" b="0" i="1" smtClean="0">
                          <a:latin typeface="Cambria Math" panose="02040503050406030204" pitchFamily="18" charset="0"/>
                        </a:rPr>
                        <m:t>𝑚𝑜𝑑</m:t>
                      </m:r>
                      <m:r>
                        <a:rPr lang="en-US" b="0" i="1" smtClean="0">
                          <a:latin typeface="Cambria Math" panose="02040503050406030204" pitchFamily="18" charset="0"/>
                        </a:rPr>
                        <m:t> 23=17</m:t>
                      </m:r>
                    </m:oMath>
                  </m:oMathPara>
                </a14:m>
                <a:endParaRPr lang="en-US" b="0"/>
              </a:p>
              <a:p>
                <a:pPr marL="1371600" lvl="3" indent="0">
                  <a:buNone/>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b="0" i="1" smtClean="0">
                              <a:latin typeface="Cambria Math" panose="02040503050406030204" pitchFamily="18" charset="0"/>
                            </a:rPr>
                            <m:t>𝑦</m:t>
                          </m:r>
                        </m:e>
                        <m:sub>
                          <m:r>
                            <a:rPr lang="en-US" i="1">
                              <a:latin typeface="Cambria Math" panose="02040503050406030204" pitchFamily="18" charset="0"/>
                            </a:rPr>
                            <m:t>𝑅</m:t>
                          </m:r>
                        </m:sub>
                      </m:sSub>
                      <m:r>
                        <a:rPr lang="en-US" i="1">
                          <a:latin typeface="Cambria Math" panose="02040503050406030204" pitchFamily="18" charset="0"/>
                        </a:rPr>
                        <m:t>=</m:t>
                      </m:r>
                      <m:d>
                        <m:dPr>
                          <m:ctrlPr>
                            <a:rPr lang="en-US" i="1">
                              <a:latin typeface="Cambria Math"/>
                            </a:rPr>
                          </m:ctrlPr>
                        </m:dPr>
                        <m:e>
                          <m:r>
                            <a:rPr lang="en-US" b="0" i="1" smtClean="0">
                              <a:latin typeface="Cambria Math" panose="02040503050406030204" pitchFamily="18" charset="0"/>
                            </a:rPr>
                            <m:t>11(</m:t>
                          </m:r>
                          <m:r>
                            <a:rPr lang="en-US" i="1">
                              <a:latin typeface="Cambria Math" panose="02040503050406030204" pitchFamily="18" charset="0"/>
                            </a:rPr>
                            <m:t>3−</m:t>
                          </m:r>
                          <m:r>
                            <a:rPr lang="en-US" b="0" i="1" smtClean="0">
                              <a:latin typeface="Cambria Math" panose="02040503050406030204" pitchFamily="18" charset="0"/>
                            </a:rPr>
                            <m:t>17</m:t>
                          </m:r>
                        </m:e>
                      </m:d>
                      <m:r>
                        <a:rPr lang="en-US" b="0" i="1" smtClean="0">
                          <a:latin typeface="Cambria Math" panose="02040503050406030204" pitchFamily="18" charset="0"/>
                        </a:rPr>
                        <m:t>−10)</m:t>
                      </m:r>
                      <m:r>
                        <a:rPr lang="en-US" i="1">
                          <a:latin typeface="Cambria Math" panose="02040503050406030204" pitchFamily="18" charset="0"/>
                        </a:rPr>
                        <m:t> </m:t>
                      </m:r>
                      <m:r>
                        <a:rPr lang="en-US" i="1">
                          <a:latin typeface="Cambria Math" panose="02040503050406030204" pitchFamily="18" charset="0"/>
                        </a:rPr>
                        <m:t>𝑚𝑜𝑑</m:t>
                      </m:r>
                      <m:r>
                        <a:rPr lang="en-US" i="1">
                          <a:latin typeface="Cambria Math" panose="02040503050406030204" pitchFamily="18" charset="0"/>
                        </a:rPr>
                        <m:t> 23=−164 </m:t>
                      </m:r>
                      <m:r>
                        <a:rPr lang="en-US" i="1">
                          <a:latin typeface="Cambria Math" panose="02040503050406030204" pitchFamily="18" charset="0"/>
                        </a:rPr>
                        <m:t>𝑚𝑜𝑑</m:t>
                      </m:r>
                      <m:r>
                        <a:rPr lang="en-US" i="1">
                          <a:latin typeface="Cambria Math" panose="02040503050406030204" pitchFamily="18" charset="0"/>
                        </a:rPr>
                        <m:t> 23=20</m:t>
                      </m:r>
                    </m:oMath>
                  </m:oMathPara>
                </a14:m>
                <a:endParaRPr lang="en-US"/>
              </a:p>
              <a:p>
                <a:pPr marL="1371600" lvl="3" indent="0">
                  <a:buNone/>
                </a:pPr>
                <a:r>
                  <a:rPr lang="en-US"/>
                  <a:t>=&gt;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𝑄</m:t>
                    </m:r>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𝑅</m:t>
                        </m:r>
                      </m:sub>
                    </m:sSub>
                    <m:r>
                      <a:rPr lang="en-US" i="1">
                        <a:latin typeface="Cambria Math" panose="02040503050406030204" pitchFamily="18" charset="0"/>
                      </a:rPr>
                      <m:t>,</m:t>
                    </m:r>
                  </m:oMath>
                </a14:m>
                <a:r>
                  <a:rPr lang="en-US"/>
                  <a:t> </a:t>
                </a:r>
                <a14:m>
                  <m:oMath xmlns:m="http://schemas.openxmlformats.org/officeDocument/2006/math">
                    <m:sSub>
                      <m:sSubPr>
                        <m:ctrlPr>
                          <a:rPr lang="en-US" i="1">
                            <a:latin typeface="Cambria Math"/>
                          </a:rPr>
                        </m:ctrlPr>
                      </m:sSubPr>
                      <m:e>
                        <m:r>
                          <a:rPr lang="en-US" i="1">
                            <a:latin typeface="Cambria Math" panose="02040503050406030204" pitchFamily="18" charset="0"/>
                          </a:rPr>
                          <m:t>𝑦</m:t>
                        </m:r>
                      </m:e>
                      <m:sub>
                        <m:r>
                          <a:rPr lang="en-US" i="1">
                            <a:latin typeface="Cambria Math" panose="02040503050406030204" pitchFamily="18" charset="0"/>
                          </a:rPr>
                          <m:t>𝑅</m:t>
                        </m:r>
                      </m:sub>
                    </m:sSub>
                    <m:r>
                      <a:rPr lang="en-US" i="1">
                        <a:latin typeface="Cambria Math" panose="02040503050406030204" pitchFamily="18" charset="0"/>
                      </a:rPr>
                      <m:t>)</m:t>
                    </m:r>
                    <m:r>
                      <a:rPr lang="en-US" b="0" i="1" smtClean="0">
                        <a:latin typeface="Cambria Math" panose="02040503050406030204" pitchFamily="18" charset="0"/>
                      </a:rPr>
                      <m:t>=(17,20)</m:t>
                    </m:r>
                  </m:oMath>
                </a14:m>
                <a:endParaRPr lang="en-US"/>
              </a:p>
              <a:p>
                <a:pPr lvl="3">
                  <a:buFont typeface="Wingdings" panose="05000000000000000000" pitchFamily="2" charset="2"/>
                  <a:buChar char="§"/>
                </a:pPr>
                <a:r>
                  <a:rPr lang="en-US"/>
                  <a:t>Tính </a:t>
                </a:r>
                <a14:m>
                  <m:oMath xmlns:m="http://schemas.openxmlformats.org/officeDocument/2006/math">
                    <m:r>
                      <a:rPr lang="en-US" b="0" i="0" smtClean="0">
                        <a:latin typeface="Cambria Math" panose="02040503050406030204" pitchFamily="18" charset="0"/>
                      </a:rPr>
                      <m:t>2</m:t>
                    </m:r>
                    <m:r>
                      <a:rPr lang="en-US" i="1">
                        <a:latin typeface="Cambria Math" panose="02040503050406030204" pitchFamily="18" charset="0"/>
                      </a:rPr>
                      <m:t>𝑃</m:t>
                    </m:r>
                  </m:oMath>
                </a14:m>
                <a:endParaRPr lang="en-US"/>
              </a:p>
              <a:p>
                <a:pPr marL="1371600" lvl="3"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m:t>
                      </m:r>
                      <m:d>
                        <m:dPr>
                          <m:ctrlPr>
                            <a:rPr lang="en-US" b="0" i="1" smtClean="0">
                              <a:latin typeface="Cambria Math"/>
                              <a:ea typeface="Cambria Math" panose="02040503050406030204" pitchFamily="18" charset="0"/>
                            </a:rPr>
                          </m:ctrlPr>
                        </m:dPr>
                        <m:e>
                          <m:f>
                            <m:fPr>
                              <m:ctrlPr>
                                <a:rPr lang="en-US" b="0" i="1" smtClean="0">
                                  <a:latin typeface="Cambria Math"/>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3</m:t>
                              </m:r>
                              <m:d>
                                <m:dPr>
                                  <m:ctrlPr>
                                    <a:rPr lang="en-US" b="0" i="1" smtClean="0">
                                      <a:latin typeface="Cambria Math"/>
                                      <a:ea typeface="Cambria Math" panose="02040503050406030204" pitchFamily="18" charset="0"/>
                                    </a:rPr>
                                  </m:ctrlPr>
                                </m:dPr>
                                <m:e>
                                  <m:sSup>
                                    <m:sSupPr>
                                      <m:ctrlPr>
                                        <a:rPr lang="en-US" b="0" i="1" smtClean="0">
                                          <a:latin typeface="Cambria Math"/>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3</m:t>
                                      </m:r>
                                    </m:e>
                                    <m:sup>
                                      <m:r>
                                        <a:rPr lang="en-US" b="0" i="1" smtClean="0">
                                          <a:latin typeface="Cambria Math" panose="02040503050406030204" pitchFamily="18" charset="0"/>
                                          <a:ea typeface="Cambria Math" panose="02040503050406030204" pitchFamily="18" charset="0"/>
                                        </a:rPr>
                                        <m:t>2</m:t>
                                      </m:r>
                                    </m:sup>
                                  </m:sSup>
                                </m:e>
                              </m:d>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2×10</m:t>
                              </m:r>
                            </m:den>
                          </m:f>
                        </m:e>
                      </m:d>
                      <m:r>
                        <a:rPr lang="en-US" b="0" i="1" smtClean="0">
                          <a:latin typeface="Cambria Math" panose="02040503050406030204" pitchFamily="18" charset="0"/>
                          <a:ea typeface="Cambria Math" panose="02040503050406030204" pitchFamily="18" charset="0"/>
                        </a:rPr>
                        <m:t>𝑚𝑜𝑑</m:t>
                      </m:r>
                      <m:r>
                        <a:rPr lang="en-US" b="0" i="1" smtClean="0">
                          <a:latin typeface="Cambria Math" panose="02040503050406030204" pitchFamily="18" charset="0"/>
                          <a:ea typeface="Cambria Math" panose="02040503050406030204" pitchFamily="18" charset="0"/>
                        </a:rPr>
                        <m:t> 23=</m:t>
                      </m:r>
                      <m:d>
                        <m:dPr>
                          <m:ctrlPr>
                            <a:rPr lang="en-US" b="0" i="1" smtClean="0">
                              <a:latin typeface="Cambria Math"/>
                              <a:ea typeface="Cambria Math" panose="02040503050406030204" pitchFamily="18" charset="0"/>
                            </a:rPr>
                          </m:ctrlPr>
                        </m:dPr>
                        <m:e>
                          <m:f>
                            <m:fPr>
                              <m:ctrlPr>
                                <a:rPr lang="en-US" b="0" i="1" smtClean="0">
                                  <a:latin typeface="Cambria Math"/>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5</m:t>
                              </m:r>
                            </m:num>
                            <m:den>
                              <m:r>
                                <a:rPr lang="en-US" b="0" i="1" smtClean="0">
                                  <a:latin typeface="Cambria Math" panose="02040503050406030204" pitchFamily="18" charset="0"/>
                                  <a:ea typeface="Cambria Math" panose="02040503050406030204" pitchFamily="18" charset="0"/>
                                </a:rPr>
                                <m:t>20</m:t>
                              </m:r>
                            </m:den>
                          </m:f>
                        </m:e>
                      </m:d>
                      <m:r>
                        <a:rPr lang="en-US" b="0" i="1" smtClean="0">
                          <a:latin typeface="Cambria Math" panose="02040503050406030204" pitchFamily="18" charset="0"/>
                          <a:ea typeface="Cambria Math" panose="02040503050406030204" pitchFamily="18" charset="0"/>
                        </a:rPr>
                        <m:t>𝑚𝑜𝑑</m:t>
                      </m:r>
                      <m:r>
                        <a:rPr lang="en-US" b="0" i="1" smtClean="0">
                          <a:latin typeface="Cambria Math" panose="02040503050406030204" pitchFamily="18" charset="0"/>
                          <a:ea typeface="Cambria Math" panose="02040503050406030204" pitchFamily="18" charset="0"/>
                        </a:rPr>
                        <m:t> 23=</m:t>
                      </m:r>
                      <m:d>
                        <m:dPr>
                          <m:ctrlPr>
                            <a:rPr lang="en-US" i="1">
                              <a:latin typeface="Cambria Math"/>
                              <a:ea typeface="Cambria Math" panose="02040503050406030204" pitchFamily="18" charset="0"/>
                            </a:rPr>
                          </m:ctrlPr>
                        </m:dPr>
                        <m:e>
                          <m:f>
                            <m:fPr>
                              <m:ctrlPr>
                                <a:rPr lang="en-US" i="1">
                                  <a:latin typeface="Cambria Math"/>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4</m:t>
                              </m:r>
                            </m:den>
                          </m:f>
                        </m:e>
                      </m:d>
                      <m:r>
                        <a:rPr lang="en-US" i="1">
                          <a:latin typeface="Cambria Math" panose="02040503050406030204" pitchFamily="18" charset="0"/>
                          <a:ea typeface="Cambria Math" panose="02040503050406030204" pitchFamily="18" charset="0"/>
                        </a:rPr>
                        <m:t>𝑚𝑜𝑑</m:t>
                      </m:r>
                      <m:r>
                        <a:rPr lang="en-US" i="1">
                          <a:latin typeface="Cambria Math" panose="02040503050406030204" pitchFamily="18" charset="0"/>
                          <a:ea typeface="Cambria Math" panose="02040503050406030204" pitchFamily="18" charset="0"/>
                        </a:rPr>
                        <m:t> 23=6</m:t>
                      </m:r>
                    </m:oMath>
                  </m:oMathPara>
                </a14:m>
                <a:endParaRPr lang="en-US"/>
              </a:p>
              <a:p>
                <a:pPr marL="1371600" lvl="3" indent="0">
                  <a:buNone/>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𝑅</m:t>
                          </m:r>
                        </m:sub>
                      </m:sSub>
                      <m:r>
                        <a:rPr lang="en-US" i="1">
                          <a:latin typeface="Cambria Math" panose="02040503050406030204" pitchFamily="18" charset="0"/>
                        </a:rPr>
                        <m:t>=</m:t>
                      </m:r>
                      <m:d>
                        <m:dPr>
                          <m:ctrlPr>
                            <a:rPr lang="en-US" i="1">
                              <a:latin typeface="Cambria Math"/>
                            </a:rPr>
                          </m:ctrlPr>
                        </m:dPr>
                        <m:e>
                          <m:sSup>
                            <m:sSupPr>
                              <m:ctrlPr>
                                <a:rPr lang="en-US" i="1">
                                  <a:latin typeface="Cambria Math"/>
                                </a:rPr>
                              </m:ctrlPr>
                            </m:sSupPr>
                            <m:e>
                              <m:r>
                                <a:rPr lang="en-US" b="0" i="1" smtClean="0">
                                  <a:latin typeface="Cambria Math" panose="02040503050406030204" pitchFamily="18" charset="0"/>
                                </a:rPr>
                                <m:t>6</m:t>
                              </m:r>
                            </m:e>
                            <m:sup>
                              <m:r>
                                <a:rPr lang="en-US" i="1">
                                  <a:latin typeface="Cambria Math" panose="02040503050406030204" pitchFamily="18" charset="0"/>
                                </a:rPr>
                                <m:t>2</m:t>
                              </m:r>
                            </m:sup>
                          </m:sSup>
                          <m:r>
                            <a:rPr lang="en-US" i="1">
                              <a:latin typeface="Cambria Math" panose="02040503050406030204" pitchFamily="18" charset="0"/>
                            </a:rPr>
                            <m:t>−3−</m:t>
                          </m:r>
                          <m:r>
                            <a:rPr lang="en-US" b="0" i="1" smtClean="0">
                              <a:latin typeface="Cambria Math" panose="02040503050406030204" pitchFamily="18" charset="0"/>
                            </a:rPr>
                            <m:t>3</m:t>
                          </m:r>
                        </m:e>
                      </m:d>
                      <m:r>
                        <a:rPr lang="en-US" i="1">
                          <a:latin typeface="Cambria Math" panose="02040503050406030204" pitchFamily="18" charset="0"/>
                        </a:rPr>
                        <m:t> </m:t>
                      </m:r>
                      <m:r>
                        <a:rPr lang="en-US" i="1">
                          <a:latin typeface="Cambria Math" panose="02040503050406030204" pitchFamily="18" charset="0"/>
                        </a:rPr>
                        <m:t>𝑚𝑜𝑑</m:t>
                      </m:r>
                      <m:r>
                        <a:rPr lang="en-US" i="1">
                          <a:latin typeface="Cambria Math" panose="02040503050406030204" pitchFamily="18" charset="0"/>
                        </a:rPr>
                        <m:t> 23=30 </m:t>
                      </m:r>
                      <m:r>
                        <a:rPr lang="en-US" i="1">
                          <a:latin typeface="Cambria Math" panose="02040503050406030204" pitchFamily="18" charset="0"/>
                        </a:rPr>
                        <m:t>𝑚𝑜𝑑</m:t>
                      </m:r>
                      <m:r>
                        <a:rPr lang="en-US" i="1">
                          <a:latin typeface="Cambria Math" panose="02040503050406030204" pitchFamily="18" charset="0"/>
                        </a:rPr>
                        <m:t> 23=7</m:t>
                      </m:r>
                    </m:oMath>
                  </m:oMathPara>
                </a14:m>
                <a:endParaRPr lang="en-US"/>
              </a:p>
              <a:p>
                <a:pPr marL="1371600" lvl="3" indent="0">
                  <a:buNone/>
                </a:pPr>
                <a14:m>
                  <m:oMath xmlns:m="http://schemas.openxmlformats.org/officeDocument/2006/math">
                    <m:sSub>
                      <m:sSubPr>
                        <m:ctrlPr>
                          <a:rPr lang="en-US" i="1">
                            <a:latin typeface="Cambria Math"/>
                          </a:rPr>
                        </m:ctrlPr>
                      </m:sSubPr>
                      <m:e>
                        <m:r>
                          <a:rPr lang="en-US" i="1">
                            <a:latin typeface="Cambria Math" panose="02040503050406030204" pitchFamily="18" charset="0"/>
                          </a:rPr>
                          <m:t>𝑦</m:t>
                        </m:r>
                      </m:e>
                      <m:sub>
                        <m:r>
                          <a:rPr lang="en-US" i="1">
                            <a:latin typeface="Cambria Math" panose="02040503050406030204" pitchFamily="18" charset="0"/>
                          </a:rPr>
                          <m:t>𝑅</m:t>
                        </m:r>
                      </m:sub>
                    </m:sSub>
                    <m:r>
                      <a:rPr lang="en-US" i="1">
                        <a:latin typeface="Cambria Math" panose="02040503050406030204" pitchFamily="18" charset="0"/>
                      </a:rPr>
                      <m:t>=</m:t>
                    </m:r>
                    <m:d>
                      <m:dPr>
                        <m:ctrlPr>
                          <a:rPr lang="en-US" i="1">
                            <a:latin typeface="Cambria Math"/>
                          </a:rPr>
                        </m:ctrlPr>
                      </m:dPr>
                      <m:e>
                        <m:r>
                          <a:rPr lang="en-US" b="0" i="1" smtClean="0">
                            <a:latin typeface="Cambria Math" panose="02040503050406030204" pitchFamily="18" charset="0"/>
                          </a:rPr>
                          <m:t>6</m:t>
                        </m:r>
                        <m:r>
                          <a:rPr lang="en-US" i="1">
                            <a:latin typeface="Cambria Math" panose="02040503050406030204" pitchFamily="18" charset="0"/>
                          </a:rPr>
                          <m:t>(3−7</m:t>
                        </m:r>
                      </m:e>
                    </m:d>
                    <m:r>
                      <a:rPr lang="en-US" i="1">
                        <a:latin typeface="Cambria Math" panose="02040503050406030204" pitchFamily="18" charset="0"/>
                      </a:rPr>
                      <m:t>−10) </m:t>
                    </m:r>
                    <m:r>
                      <a:rPr lang="en-US" i="1">
                        <a:latin typeface="Cambria Math" panose="02040503050406030204" pitchFamily="18" charset="0"/>
                      </a:rPr>
                      <m:t>𝑚𝑜𝑑</m:t>
                    </m:r>
                    <m:r>
                      <a:rPr lang="en-US" i="1">
                        <a:latin typeface="Cambria Math" panose="02040503050406030204" pitchFamily="18" charset="0"/>
                      </a:rPr>
                      <m:t> 23=−34 </m:t>
                    </m:r>
                    <m:r>
                      <a:rPr lang="en-US" i="1">
                        <a:latin typeface="Cambria Math" panose="02040503050406030204" pitchFamily="18" charset="0"/>
                      </a:rPr>
                      <m:t>𝑚𝑜𝑑</m:t>
                    </m:r>
                    <m:r>
                      <a:rPr lang="en-US" i="1">
                        <a:latin typeface="Cambria Math" panose="02040503050406030204" pitchFamily="18" charset="0"/>
                      </a:rPr>
                      <m:t> 23=12</m:t>
                    </m:r>
                  </m:oMath>
                </a14:m>
                <a:r>
                  <a:rPr lang="en-US"/>
                  <a:t> </a:t>
                </a:r>
              </a:p>
              <a:p>
                <a:pPr marL="1828800" lvl="4" indent="0">
                  <a:buNone/>
                </a:pPr>
                <a:endParaRPr lang="en-US"/>
              </a:p>
              <a:p>
                <a:pPr marL="1828800" lvl="4" indent="0">
                  <a:buNone/>
                </a:pPr>
                <a:endParaRPr lang="en-US"/>
              </a:p>
              <a:p>
                <a:pPr marL="1828800" lvl="4" indent="0">
                  <a:buNone/>
                </a:pPr>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13360" y="914400"/>
                <a:ext cx="8854440" cy="6096000"/>
              </a:xfrm>
              <a:blipFill>
                <a:blip r:embed="rId3"/>
                <a:stretch>
                  <a:fillRect l="-1583" t="-13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7391400" y="6139934"/>
                <a:ext cx="1721177" cy="369332"/>
              </a:xfrm>
              <a:prstGeom prst="rect">
                <a:avLst/>
              </a:prstGeom>
            </p:spPr>
            <p:txBody>
              <a:bodyPr wrap="none">
                <a:spAutoFit/>
              </a:bodyPr>
              <a:lstStyle/>
              <a:p>
                <a:r>
                  <a:rPr lang="en-US"/>
                  <a:t>=&gt; </a:t>
                </a:r>
                <a14:m>
                  <m:oMath xmlns:m="http://schemas.openxmlformats.org/officeDocument/2006/math">
                    <m:r>
                      <a:rPr lang="en-US">
                        <a:latin typeface="Cambria Math" panose="02040503050406030204" pitchFamily="18" charset="0"/>
                      </a:rPr>
                      <m:t>2</m:t>
                    </m:r>
                    <m:r>
                      <a:rPr lang="en-US" i="1">
                        <a:latin typeface="Cambria Math" panose="02040503050406030204" pitchFamily="18" charset="0"/>
                      </a:rPr>
                      <m:t>𝑃</m:t>
                    </m:r>
                    <m:r>
                      <a:rPr lang="en-US">
                        <a:latin typeface="Cambria Math" panose="02040503050406030204" pitchFamily="18" charset="0"/>
                      </a:rPr>
                      <m:t>=(7,12)</m:t>
                    </m:r>
                  </m:oMath>
                </a14:m>
                <a:endParaRPr lang="en-US"/>
              </a:p>
            </p:txBody>
          </p:sp>
        </mc:Choice>
        <mc:Fallback xmlns="">
          <p:sp>
            <p:nvSpPr>
              <p:cNvPr id="6" name="Rectangle 5"/>
              <p:cNvSpPr>
                <a:spLocks noRot="1" noChangeAspect="1" noMove="1" noResize="1" noEditPoints="1" noAdjustHandles="1" noChangeArrowheads="1" noChangeShapeType="1" noTextEdit="1"/>
              </p:cNvSpPr>
              <p:nvPr/>
            </p:nvSpPr>
            <p:spPr>
              <a:xfrm>
                <a:off x="7391400" y="6139934"/>
                <a:ext cx="1721177" cy="369332"/>
              </a:xfrm>
              <a:prstGeom prst="rect">
                <a:avLst/>
              </a:prstGeom>
              <a:blipFill>
                <a:blip r:embed="rId4"/>
                <a:stretch>
                  <a:fillRect l="-3191" t="-8197" r="-355" b="-24590"/>
                </a:stretch>
              </a:blipFill>
            </p:spPr>
            <p:txBody>
              <a:bodyPr/>
              <a:lstStyle/>
              <a:p>
                <a:r>
                  <a:rPr lang="en-US">
                    <a:noFill/>
                  </a:rPr>
                  <a:t> </a:t>
                </a:r>
              </a:p>
            </p:txBody>
          </p:sp>
        </mc:Fallback>
      </mc:AlternateContent>
      <p:sp>
        <p:nvSpPr>
          <p:cNvPr id="7" name="Right Brace 6"/>
          <p:cNvSpPr/>
          <p:nvPr/>
        </p:nvSpPr>
        <p:spPr>
          <a:xfrm>
            <a:off x="7193280" y="6019800"/>
            <a:ext cx="228600" cy="6096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81347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wipe(up)">
                                      <p:cBhvr>
                                        <p:cTn id="7" dur="2000"/>
                                        <p:tgtEl>
                                          <p:spTgt spid="3">
                                            <p:txEl>
                                              <p:pRg st="9" end="9"/>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3">
                                            <p:txEl>
                                              <p:pRg st="10" end="10"/>
                                            </p:txEl>
                                          </p:spTgt>
                                        </p:tgtEl>
                                        <p:attrNameLst>
                                          <p:attrName>style.visibility</p:attrName>
                                        </p:attrNameLst>
                                      </p:cBhvr>
                                      <p:to>
                                        <p:strVal val="visible"/>
                                      </p:to>
                                    </p:set>
                                    <p:animEffect transition="in" filter="wipe(up)">
                                      <p:cBhvr>
                                        <p:cTn id="10" dur="2000"/>
                                        <p:tgtEl>
                                          <p:spTgt spid="3">
                                            <p:txEl>
                                              <p:pRg st="10" end="1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2000"/>
                                        <p:tgtEl>
                                          <p:spTgt spid="7"/>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2000"/>
                                        <p:tgtEl>
                                          <p:spTgt spid="6"/>
                                        </p:tgtEl>
                                      </p:cBhvr>
                                    </p:animEffect>
                                  </p:childTnLst>
                                </p:cTn>
                              </p:par>
                              <p:par>
                                <p:cTn id="19" presetID="22" presetClass="entr" presetSubtype="1"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animEffect transition="in" filter="wipe(up)">
                                      <p:cBhvr>
                                        <p:cTn id="21" dur="2000"/>
                                        <p:tgtEl>
                                          <p:spTgt spid="3">
                                            <p:txEl>
                                              <p:pRg st="11" end="11"/>
                                            </p:txEl>
                                          </p:spTgt>
                                        </p:tgtEl>
                                      </p:cBhvr>
                                    </p:animEffect>
                                  </p:childTnLst>
                                </p:cTn>
                              </p:par>
                              <p:par>
                                <p:cTn id="22" presetID="22" presetClass="entr" presetSubtype="1" fill="hold" nodeType="withEffect">
                                  <p:stCondLst>
                                    <p:cond delay="0"/>
                                  </p:stCondLst>
                                  <p:childTnLst>
                                    <p:set>
                                      <p:cBhvr>
                                        <p:cTn id="23" dur="1" fill="hold">
                                          <p:stCondLst>
                                            <p:cond delay="0"/>
                                          </p:stCondLst>
                                        </p:cTn>
                                        <p:tgtEl>
                                          <p:spTgt spid="3">
                                            <p:txEl>
                                              <p:pRg st="12" end="12"/>
                                            </p:txEl>
                                          </p:spTgt>
                                        </p:tgtEl>
                                        <p:attrNameLst>
                                          <p:attrName>style.visibility</p:attrName>
                                        </p:attrNameLst>
                                      </p:cBhvr>
                                      <p:to>
                                        <p:strVal val="visible"/>
                                      </p:to>
                                    </p:set>
                                    <p:animEffect transition="in" filter="wipe(up)">
                                      <p:cBhvr>
                                        <p:cTn id="24" dur="20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t>Hệ mã ECC</a:t>
                </a:r>
              </a:p>
              <a:p>
                <a:pPr lvl="1"/>
                <a:r>
                  <a:rPr lang="en-US"/>
                  <a:t>Đường cong ellipt trên </a:t>
                </a:r>
                <a14:m>
                  <m:oMath xmlns:m="http://schemas.openxmlformats.org/officeDocument/2006/math">
                    <m:sSub>
                      <m:sSubPr>
                        <m:ctrlPr>
                          <a:rPr lang="en-US" i="1">
                            <a:latin typeface="Cambria Math"/>
                          </a:rPr>
                        </m:ctrlPr>
                      </m:sSubPr>
                      <m:e>
                        <m:r>
                          <a:rPr lang="en-US" i="1">
                            <a:latin typeface="Cambria Math" panose="02040503050406030204" pitchFamily="18" charset="0"/>
                          </a:rPr>
                          <m:t>𝑍</m:t>
                        </m:r>
                      </m:e>
                      <m:sub>
                        <m:r>
                          <a:rPr lang="en-US" i="1">
                            <a:latin typeface="Cambria Math" panose="02040503050406030204" pitchFamily="18" charset="0"/>
                          </a:rPr>
                          <m:t>𝑝</m:t>
                        </m:r>
                      </m:sub>
                    </m:sSub>
                  </m:oMath>
                </a14:m>
                <a:endParaRPr lang="en-US"/>
              </a:p>
              <a:p>
                <a:pPr lvl="2"/>
                <a:r>
                  <a:rPr lang="vi-VN"/>
                  <a:t>Để xác định độ an toàn của </a:t>
                </a:r>
                <a:r>
                  <a:rPr lang="en-US"/>
                  <a:t>ECC</a:t>
                </a:r>
                <a:r>
                  <a:rPr lang="vi-VN"/>
                  <a:t>, </a:t>
                </a:r>
                <a:r>
                  <a:rPr lang="en-US"/>
                  <a:t>cần </a:t>
                </a:r>
                <a:r>
                  <a:rPr lang="vi-VN"/>
                  <a:t>biết số điểm trong một nhóm </a:t>
                </a:r>
                <a:r>
                  <a:rPr lang="en-US"/>
                  <a:t>A</a:t>
                </a:r>
                <a:r>
                  <a:rPr lang="vi-VN"/>
                  <a:t>bel hữu hạn được xác định trên đường cong elliptic. Trong trường hợp nhóm hữu hạn</a:t>
                </a:r>
                <a:r>
                  <a:rPr lang="en-US"/>
                  <a:t> </a:t>
                </a:r>
                <a14:m>
                  <m:oMath xmlns:m="http://schemas.openxmlformats.org/officeDocument/2006/math">
                    <m:sSub>
                      <m:sSubPr>
                        <m:ctrlPr>
                          <a:rPr lang="en-US" i="1">
                            <a:latin typeface="Cambria Math"/>
                          </a:rPr>
                        </m:ctrlPr>
                      </m:sSubPr>
                      <m:e>
                        <m:r>
                          <a:rPr lang="en-US" i="1">
                            <a:latin typeface="Cambria Math" panose="02040503050406030204" pitchFamily="18" charset="0"/>
                          </a:rPr>
                          <m:t>𝐸</m:t>
                        </m:r>
                      </m:e>
                      <m:sub>
                        <m:r>
                          <a:rPr lang="en-US" i="1">
                            <a:latin typeface="Cambria Math" panose="02040503050406030204" pitchFamily="18" charset="0"/>
                          </a:rPr>
                          <m:t>𝑝</m:t>
                        </m:r>
                      </m:sub>
                    </m:sSub>
                    <m:d>
                      <m:dPr>
                        <m:ctrlPr>
                          <a:rPr lang="en-US" i="1">
                            <a:latin typeface="Cambria Math"/>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b="0" i="0" smtClean="0">
                        <a:latin typeface="Cambria Math" panose="02040503050406030204" pitchFamily="18" charset="0"/>
                      </a:rPr>
                      <m:t>,</m:t>
                    </m:r>
                  </m:oMath>
                </a14:m>
                <a:r>
                  <a:rPr lang="en-US"/>
                  <a:t> số các điểm </a:t>
                </a:r>
                <a14:m>
                  <m:oMath xmlns:m="http://schemas.openxmlformats.org/officeDocument/2006/math">
                    <m:r>
                      <a:rPr lang="en-US" b="0" i="1" smtClean="0">
                        <a:latin typeface="Cambria Math" panose="02040503050406030204" pitchFamily="18" charset="0"/>
                      </a:rPr>
                      <m:t>𝑁</m:t>
                    </m:r>
                  </m:oMath>
                </a14:m>
                <a:r>
                  <a:rPr lang="en-US"/>
                  <a:t> được giới hạn bởi:</a:t>
                </a:r>
              </a:p>
              <a:p>
                <a:pPr marL="914400" lvl="2"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+1−2</m:t>
                      </m:r>
                      <m:rad>
                        <m:radPr>
                          <m:degHide m:val="on"/>
                          <m:ctrlPr>
                            <a:rPr lang="en-US" b="0" i="1" smtClean="0">
                              <a:latin typeface="Cambria Math"/>
                            </a:rPr>
                          </m:ctrlPr>
                        </m:radPr>
                        <m:deg/>
                        <m:e>
                          <m:r>
                            <a:rPr lang="en-US" b="0" i="1" smtClean="0">
                              <a:latin typeface="Cambria Math" panose="02040503050406030204" pitchFamily="18" charset="0"/>
                            </a:rPr>
                            <m:t>𝑝</m:t>
                          </m:r>
                        </m:e>
                      </m:ra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+1+2</m:t>
                      </m:r>
                      <m:rad>
                        <m:radPr>
                          <m:degHide m:val="on"/>
                          <m:ctrlPr>
                            <a:rPr lang="en-US" i="1">
                              <a:latin typeface="Cambria Math"/>
                            </a:rPr>
                          </m:ctrlPr>
                        </m:radPr>
                        <m:deg/>
                        <m:e>
                          <m:r>
                            <a:rPr lang="en-US" i="1">
                              <a:latin typeface="Cambria Math" panose="02040503050406030204" pitchFamily="18" charset="0"/>
                            </a:rPr>
                            <m:t>𝑝</m:t>
                          </m:r>
                        </m:e>
                      </m:rad>
                    </m:oMath>
                  </m:oMathPara>
                </a14:m>
                <a:endParaRPr lang="en-US"/>
              </a:p>
              <a:p>
                <a:pPr marL="914400" lvl="2" indent="0">
                  <a:buNone/>
                </a:pPr>
                <a:r>
                  <a:rPr lang="en-US"/>
                  <a:t>Lưu ý số lượng các điểm trong </a:t>
                </a:r>
                <a14:m>
                  <m:oMath xmlns:m="http://schemas.openxmlformats.org/officeDocument/2006/math">
                    <m:sSub>
                      <m:sSubPr>
                        <m:ctrlPr>
                          <a:rPr lang="en-US" i="1">
                            <a:latin typeface="Cambria Math"/>
                          </a:rPr>
                        </m:ctrlPr>
                      </m:sSubPr>
                      <m:e>
                        <m:r>
                          <a:rPr lang="en-US" i="1">
                            <a:latin typeface="Cambria Math" panose="02040503050406030204" pitchFamily="18" charset="0"/>
                          </a:rPr>
                          <m:t>𝐸</m:t>
                        </m:r>
                      </m:e>
                      <m:sub>
                        <m:r>
                          <a:rPr lang="en-US" i="1">
                            <a:latin typeface="Cambria Math" panose="02040503050406030204" pitchFamily="18" charset="0"/>
                          </a:rPr>
                          <m:t>𝑝</m:t>
                        </m:r>
                      </m:sub>
                    </m:sSub>
                    <m:d>
                      <m:dPr>
                        <m:ctrlPr>
                          <a:rPr lang="en-US" i="1">
                            <a:latin typeface="Cambria Math"/>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oMath>
                </a14:m>
                <a:r>
                  <a:rPr lang="en-US"/>
                  <a:t> xấp xỉ bằng số phần tử trong </a:t>
                </a:r>
                <a14:m>
                  <m:oMath xmlns:m="http://schemas.openxmlformats.org/officeDocument/2006/math">
                    <m:sSub>
                      <m:sSubPr>
                        <m:ctrlPr>
                          <a:rPr lang="en-US" i="1">
                            <a:latin typeface="Cambria Math"/>
                          </a:rPr>
                        </m:ctrlPr>
                      </m:sSubPr>
                      <m:e>
                        <m:r>
                          <a:rPr lang="en-US" i="1">
                            <a:latin typeface="Cambria Math" panose="02040503050406030204" pitchFamily="18" charset="0"/>
                          </a:rPr>
                          <m:t>𝑍</m:t>
                        </m:r>
                      </m:e>
                      <m:sub>
                        <m:r>
                          <a:rPr lang="en-US" i="1">
                            <a:latin typeface="Cambria Math" panose="02040503050406030204" pitchFamily="18" charset="0"/>
                          </a:rPr>
                          <m:t>𝑝</m:t>
                        </m:r>
                      </m:sub>
                    </m:sSub>
                  </m:oMath>
                </a14:m>
                <a:r>
                  <a:rPr lang="en-US"/>
                  <a:t> (</a:t>
                </a:r>
                <a14:m>
                  <m:oMath xmlns:m="http://schemas.openxmlformats.org/officeDocument/2006/math">
                    <m:r>
                      <a:rPr lang="en-US" i="1">
                        <a:latin typeface="Cambria Math" panose="02040503050406030204" pitchFamily="18" charset="0"/>
                      </a:rPr>
                      <m:t>𝑝</m:t>
                    </m:r>
                  </m:oMath>
                </a14:m>
                <a:r>
                  <a:rPr lang="en-US"/>
                  <a:t> phần tử).</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704" t="-1506" r="-1111"/>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DF78284D-5FDC-4396-97E9-EA2DB91CCBAD}" type="slidenum">
              <a:rPr lang="en-US" altLang="vi-VN" smtClean="0"/>
              <a:pPr/>
              <a:t>77</a:t>
            </a:fld>
            <a:endParaRPr lang="en-US" altLang="vi-VN"/>
          </a:p>
        </p:txBody>
      </p:sp>
    </p:spTree>
    <p:extLst>
      <p:ext uri="{BB962C8B-B14F-4D97-AF65-F5344CB8AC3E}">
        <p14:creationId xmlns:p14="http://schemas.microsoft.com/office/powerpoint/2010/main" val="31576570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t>Hệ mã ECC</a:t>
                </a:r>
              </a:p>
              <a:p>
                <a:pPr lvl="1"/>
                <a:r>
                  <a:rPr lang="en-US"/>
                  <a:t>Đường cong ellipt trên GF(</a:t>
                </a:r>
                <a14:m>
                  <m:oMath xmlns:m="http://schemas.openxmlformats.org/officeDocument/2006/math">
                    <m:sSup>
                      <m:sSupPr>
                        <m:ctrlPr>
                          <a:rPr lang="en-US" i="1">
                            <a:latin typeface="Cambria Math"/>
                          </a:rPr>
                        </m:ctrlPr>
                      </m:sSupPr>
                      <m:e>
                        <m:r>
                          <a:rPr lang="en-US" i="1">
                            <a:latin typeface="Cambria Math" panose="02040503050406030204" pitchFamily="18" charset="0"/>
                          </a:rPr>
                          <m:t>2</m:t>
                        </m:r>
                      </m:e>
                      <m:sup>
                        <m:r>
                          <a:rPr lang="en-US" i="1">
                            <a:latin typeface="Cambria Math" panose="02040503050406030204" pitchFamily="18" charset="0"/>
                          </a:rPr>
                          <m:t>𝑚</m:t>
                        </m:r>
                      </m:sup>
                    </m:sSup>
                  </m:oMath>
                </a14:m>
                <a:r>
                  <a:rPr lang="en-US"/>
                  <a:t>)</a:t>
                </a:r>
              </a:p>
              <a:p>
                <a:pPr lvl="2"/>
                <a:r>
                  <a:rPr lang="en-US"/>
                  <a:t>Trường hữu hạn GF(</a:t>
                </a:r>
                <a14:m>
                  <m:oMath xmlns:m="http://schemas.openxmlformats.org/officeDocument/2006/math">
                    <m:sSup>
                      <m:sSupPr>
                        <m:ctrlPr>
                          <a:rPr lang="en-US" i="1">
                            <a:latin typeface="Cambria Math"/>
                          </a:rPr>
                        </m:ctrlPr>
                      </m:sSupPr>
                      <m:e>
                        <m:r>
                          <a:rPr lang="en-US" i="1">
                            <a:latin typeface="Cambria Math" panose="02040503050406030204" pitchFamily="18" charset="0"/>
                          </a:rPr>
                          <m:t>2</m:t>
                        </m:r>
                      </m:e>
                      <m:sup>
                        <m:r>
                          <a:rPr lang="en-US" i="1">
                            <a:latin typeface="Cambria Math" panose="02040503050406030204" pitchFamily="18" charset="0"/>
                          </a:rPr>
                          <m:t>𝑚</m:t>
                        </m:r>
                      </m:sup>
                    </m:sSup>
                  </m:oMath>
                </a14:m>
                <a:r>
                  <a:rPr lang="en-US"/>
                  <a:t>) gồm </a:t>
                </a:r>
                <a14:m>
                  <m:oMath xmlns:m="http://schemas.openxmlformats.org/officeDocument/2006/math">
                    <m:sSup>
                      <m:sSupPr>
                        <m:ctrlPr>
                          <a:rPr lang="en-US" i="1">
                            <a:latin typeface="Cambria Math"/>
                          </a:rPr>
                        </m:ctrlPr>
                      </m:sSupPr>
                      <m:e>
                        <m:r>
                          <a:rPr lang="en-US" i="1">
                            <a:latin typeface="Cambria Math" panose="02040503050406030204" pitchFamily="18" charset="0"/>
                          </a:rPr>
                          <m:t>2</m:t>
                        </m:r>
                      </m:e>
                      <m:sup>
                        <m:r>
                          <a:rPr lang="en-US" i="1">
                            <a:latin typeface="Cambria Math" panose="02040503050406030204" pitchFamily="18" charset="0"/>
                          </a:rPr>
                          <m:t>𝑚</m:t>
                        </m:r>
                      </m:sup>
                    </m:sSup>
                  </m:oMath>
                </a14:m>
                <a:r>
                  <a:rPr lang="en-US"/>
                  <a:t> phần tử cùng với các phép toán (+) và (*) đa thức.</a:t>
                </a:r>
              </a:p>
              <a:p>
                <a:pPr lvl="2"/>
                <a:r>
                  <a:rPr lang="en-US"/>
                  <a:t>Với các đường cong elip trên GF(</a:t>
                </a:r>
                <a14:m>
                  <m:oMath xmlns:m="http://schemas.openxmlformats.org/officeDocument/2006/math">
                    <m:sSup>
                      <m:sSupPr>
                        <m:ctrlPr>
                          <a:rPr lang="en-US" i="1">
                            <a:latin typeface="Cambria Math"/>
                          </a:rPr>
                        </m:ctrlPr>
                      </m:sSupPr>
                      <m:e>
                        <m:r>
                          <a:rPr lang="en-US" i="1">
                            <a:latin typeface="Cambria Math" panose="02040503050406030204" pitchFamily="18" charset="0"/>
                          </a:rPr>
                          <m:t>2</m:t>
                        </m:r>
                      </m:e>
                      <m:sup>
                        <m:r>
                          <a:rPr lang="en-US" i="1">
                            <a:latin typeface="Cambria Math" panose="02040503050406030204" pitchFamily="18" charset="0"/>
                          </a:rPr>
                          <m:t>𝑚</m:t>
                        </m:r>
                      </m:sup>
                    </m:sSup>
                  </m:oMath>
                </a14:m>
                <a:r>
                  <a:rPr lang="en-US"/>
                  <a:t>), ta sử dụng một phương trình bậc 3 với các biến và tham số nhận các giá trị trong GF(</a:t>
                </a:r>
                <a14:m>
                  <m:oMath xmlns:m="http://schemas.openxmlformats.org/officeDocument/2006/math">
                    <m:sSup>
                      <m:sSupPr>
                        <m:ctrlPr>
                          <a:rPr lang="en-US" i="1">
                            <a:latin typeface="Cambria Math"/>
                          </a:rPr>
                        </m:ctrlPr>
                      </m:sSupPr>
                      <m:e>
                        <m:r>
                          <a:rPr lang="en-US" i="1">
                            <a:latin typeface="Cambria Math" panose="02040503050406030204" pitchFamily="18" charset="0"/>
                          </a:rPr>
                          <m:t>2</m:t>
                        </m:r>
                      </m:e>
                      <m:sup>
                        <m:r>
                          <a:rPr lang="en-US" i="1">
                            <a:latin typeface="Cambria Math" panose="02040503050406030204" pitchFamily="18" charset="0"/>
                          </a:rPr>
                          <m:t>𝑚</m:t>
                        </m:r>
                      </m:sup>
                    </m:sSup>
                  </m:oMath>
                </a14:m>
                <a:r>
                  <a:rPr lang="en-US"/>
                  <a:t>) với </a:t>
                </a:r>
                <a14:m>
                  <m:oMath xmlns:m="http://schemas.openxmlformats.org/officeDocument/2006/math">
                    <m:r>
                      <a:rPr lang="en-US" i="1">
                        <a:latin typeface="Cambria Math" panose="02040503050406030204" pitchFamily="18" charset="0"/>
                      </a:rPr>
                      <m:t>𝑚</m:t>
                    </m:r>
                  </m:oMath>
                </a14:m>
                <a:r>
                  <a:rPr lang="en-US"/>
                  <a:t> nhất định và các phép toán được thực hiện theo các luật đại số trong GF(</a:t>
                </a:r>
                <a14:m>
                  <m:oMath xmlns:m="http://schemas.openxmlformats.org/officeDocument/2006/math">
                    <m:sSup>
                      <m:sSupPr>
                        <m:ctrlPr>
                          <a:rPr lang="en-US" i="1">
                            <a:latin typeface="Cambria Math"/>
                          </a:rPr>
                        </m:ctrlPr>
                      </m:sSupPr>
                      <m:e>
                        <m:r>
                          <a:rPr lang="en-US" i="1">
                            <a:latin typeface="Cambria Math" panose="02040503050406030204" pitchFamily="18" charset="0"/>
                          </a:rPr>
                          <m:t>2</m:t>
                        </m:r>
                      </m:e>
                      <m:sup>
                        <m:r>
                          <a:rPr lang="en-US" i="1">
                            <a:latin typeface="Cambria Math" panose="02040503050406030204" pitchFamily="18" charset="0"/>
                          </a:rPr>
                          <m:t>𝑚</m:t>
                        </m:r>
                      </m:sup>
                    </m:sSup>
                  </m:oMath>
                </a14:m>
                <a:r>
                  <a:rPr lang="en-US"/>
                  <a:t>) </a:t>
                </a:r>
              </a:p>
              <a:p>
                <a:pPr marL="914400" lvl="2"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𝑥𝑦</m:t>
                      </m:r>
                      <m:r>
                        <a:rPr lang="en-US" b="0" i="1" smtClean="0">
                          <a:latin typeface="Cambria Math" panose="02040503050406030204" pitchFamily="18" charset="0"/>
                        </a:rPr>
                        <m:t>=</m:t>
                      </m:r>
                      <m:sSup>
                        <m:sSupPr>
                          <m:ctrlPr>
                            <a:rPr lang="en-US" b="0" i="1" smtClean="0">
                              <a:latin typeface="Cambria Math"/>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m:t>
                      </m:r>
                      <m:r>
                        <a:rPr lang="en-US" b="0" i="1" smtClean="0">
                          <a:latin typeface="Cambria Math" panose="02040503050406030204" pitchFamily="18" charset="0"/>
                        </a:rPr>
                        <m:t>𝑎</m:t>
                      </m:r>
                      <m:sSup>
                        <m:sSupPr>
                          <m:ctrlPr>
                            <a:rPr lang="en-US" b="0" i="1" smtClean="0">
                              <a:latin typeface="Cambria Math"/>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a:p>
              <a:p>
                <a:pPr lvl="2"/>
                <a:endParaRPr lang="en-US"/>
              </a:p>
              <a:p>
                <a:pPr lvl="2"/>
                <a:endParaRPr lang="en-US"/>
              </a:p>
              <a:p>
                <a:pPr lvl="1"/>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704" t="-1506" r="-1111"/>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DF78284D-5FDC-4396-97E9-EA2DB91CCBAD}" type="slidenum">
              <a:rPr lang="en-US" altLang="vi-VN" smtClean="0"/>
              <a:pPr/>
              <a:t>78</a:t>
            </a:fld>
            <a:endParaRPr lang="en-US" altLang="vi-VN"/>
          </a:p>
        </p:txBody>
      </p:sp>
    </p:spTree>
    <p:extLst>
      <p:ext uri="{BB962C8B-B14F-4D97-AF65-F5344CB8AC3E}">
        <p14:creationId xmlns:p14="http://schemas.microsoft.com/office/powerpoint/2010/main" val="14781048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799"/>
                <a:ext cx="8229600" cy="5622925"/>
              </a:xfrm>
            </p:spPr>
            <p:txBody>
              <a:bodyPr/>
              <a:lstStyle/>
              <a:p>
                <a:r>
                  <a:rPr lang="en-US"/>
                  <a:t>Hệ mã ECC</a:t>
                </a:r>
              </a:p>
              <a:p>
                <a:pPr lvl="1"/>
                <a:r>
                  <a:rPr lang="en-US"/>
                  <a:t>Đường cong ellipt trên GF(</a:t>
                </a:r>
                <a14:m>
                  <m:oMath xmlns:m="http://schemas.openxmlformats.org/officeDocument/2006/math">
                    <m:sSup>
                      <m:sSupPr>
                        <m:ctrlPr>
                          <a:rPr lang="en-US" i="1">
                            <a:latin typeface="Cambria Math"/>
                          </a:rPr>
                        </m:ctrlPr>
                      </m:sSupPr>
                      <m:e>
                        <m:r>
                          <a:rPr lang="en-US" i="1">
                            <a:latin typeface="Cambria Math" panose="02040503050406030204" pitchFamily="18" charset="0"/>
                          </a:rPr>
                          <m:t>2</m:t>
                        </m:r>
                      </m:e>
                      <m:sup>
                        <m:r>
                          <a:rPr lang="en-US" i="1">
                            <a:latin typeface="Cambria Math" panose="02040503050406030204" pitchFamily="18" charset="0"/>
                          </a:rPr>
                          <m:t>𝑚</m:t>
                        </m:r>
                      </m:sup>
                    </m:sSup>
                  </m:oMath>
                </a14:m>
                <a:r>
                  <a:rPr lang="en-US"/>
                  <a:t>)</a:t>
                </a:r>
              </a:p>
              <a:p>
                <a:pPr marL="914400" lvl="2"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𝑥𝑦</m:t>
                      </m:r>
                      <m:r>
                        <a:rPr lang="en-US" b="0" i="1" smtClean="0">
                          <a:latin typeface="Cambria Math" panose="02040503050406030204" pitchFamily="18" charset="0"/>
                        </a:rPr>
                        <m:t>=</m:t>
                      </m:r>
                      <m:sSup>
                        <m:sSupPr>
                          <m:ctrlPr>
                            <a:rPr lang="en-US" b="0" i="1" smtClean="0">
                              <a:latin typeface="Cambria Math"/>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m:t>
                      </m:r>
                      <m:r>
                        <a:rPr lang="en-US" b="0" i="1" smtClean="0">
                          <a:latin typeface="Cambria Math" panose="02040503050406030204" pitchFamily="18" charset="0"/>
                        </a:rPr>
                        <m:t>𝑎</m:t>
                      </m:r>
                      <m:sSup>
                        <m:sSupPr>
                          <m:ctrlPr>
                            <a:rPr lang="en-US" b="0" i="1" smtClean="0">
                              <a:latin typeface="Cambria Math"/>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a:p>
              <a:p>
                <a:pPr lvl="2"/>
                <a:r>
                  <a:rPr lang="en-US"/>
                  <a:t>Xét tập </a:t>
                </a:r>
                <a14:m>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𝐸</m:t>
                        </m:r>
                      </m:e>
                      <m:sub>
                        <m:sSup>
                          <m:sSupPr>
                            <m:ctrlPr>
                              <a:rPr lang="en-US" i="1" smtClean="0">
                                <a:latin typeface="Cambria Math"/>
                              </a:rPr>
                            </m:ctrlPr>
                          </m:sSupPr>
                          <m:e>
                            <m:r>
                              <a:rPr lang="en-US" b="0" i="1" smtClean="0">
                                <a:latin typeface="Cambria Math" panose="02040503050406030204" pitchFamily="18" charset="0"/>
                              </a:rPr>
                              <m:t>2</m:t>
                            </m:r>
                          </m:e>
                          <m:sup>
                            <m:r>
                              <a:rPr lang="en-US" b="0" i="1" smtClean="0">
                                <a:latin typeface="Cambria Math" panose="02040503050406030204" pitchFamily="18" charset="0"/>
                              </a:rPr>
                              <m:t>𝑚</m:t>
                            </m:r>
                          </m:sup>
                        </m:sSup>
                      </m:sub>
                    </m:sSub>
                    <m:d>
                      <m:dPr>
                        <m:ctrlPr>
                          <a:rPr lang="en-US" b="0" i="1" smtClean="0">
                            <a:latin typeface="Cambria Math"/>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oMath>
                </a14:m>
                <a:r>
                  <a:rPr lang="en-US"/>
                  <a:t> gồm tất cả các cặp số nguyên </a:t>
                </a:r>
                <a14:m>
                  <m:oMath xmlns:m="http://schemas.openxmlformats.org/officeDocument/2006/math">
                    <m:d>
                      <m:dPr>
                        <m:ctrlPr>
                          <a:rPr lang="en-US" i="1">
                            <a:latin typeface="Cambria Math"/>
                          </a:rPr>
                        </m:ctrlPr>
                      </m:dPr>
                      <m:e>
                        <m:r>
                          <a:rPr lang="en-US" b="0" i="1" smtClean="0">
                            <a:latin typeface="Cambria Math" panose="02040503050406030204" pitchFamily="18" charset="0"/>
                          </a:rPr>
                          <m:t>𝑥</m:t>
                        </m:r>
                        <m:r>
                          <a:rPr lang="en-US" i="1">
                            <a:latin typeface="Cambria Math" panose="02040503050406030204" pitchFamily="18" charset="0"/>
                          </a:rPr>
                          <m:t>,</m:t>
                        </m:r>
                        <m:r>
                          <a:rPr lang="en-US" b="0" i="1" smtClean="0">
                            <a:latin typeface="Cambria Math" panose="02040503050406030204" pitchFamily="18" charset="0"/>
                          </a:rPr>
                          <m:t>𝑦</m:t>
                        </m:r>
                      </m:e>
                    </m:d>
                  </m:oMath>
                </a14:m>
                <a:r>
                  <a:rPr lang="en-US"/>
                  <a:t> thỏa mãn PT trên, cùng với điểm vô cực </a:t>
                </a:r>
                <a14:m>
                  <m:oMath xmlns:m="http://schemas.openxmlformats.org/officeDocument/2006/math">
                    <m:r>
                      <a:rPr lang="en-US" i="1">
                        <a:latin typeface="Cambria Math" panose="02040503050406030204" pitchFamily="18" charset="0"/>
                      </a:rPr>
                      <m:t>𝑂</m:t>
                    </m:r>
                  </m:oMath>
                </a14:m>
                <a:endParaRPr lang="en-US"/>
              </a:p>
              <a:p>
                <a:pPr lvl="3"/>
                <a:r>
                  <a:rPr lang="en-US"/>
                  <a:t>Ví dụ </a:t>
                </a:r>
                <a14:m>
                  <m:oMath xmlns:m="http://schemas.openxmlformats.org/officeDocument/2006/math">
                    <m:r>
                      <m:rPr>
                        <m:sty m:val="p"/>
                      </m:rPr>
                      <a:rPr lang="en-US" b="0" i="0" smtClean="0">
                        <a:latin typeface="Cambria Math" panose="02040503050406030204" pitchFamily="18" charset="0"/>
                      </a:rPr>
                      <m:t>GF</m:t>
                    </m:r>
                    <m:r>
                      <a:rPr lang="en-US" b="0" i="0" smtClean="0">
                        <a:latin typeface="Cambria Math" panose="02040503050406030204" pitchFamily="18" charset="0"/>
                      </a:rPr>
                      <m:t>(</m:t>
                    </m:r>
                    <m:sSup>
                      <m:sSupPr>
                        <m:ctrlPr>
                          <a:rPr lang="en-US" b="0" i="1" smtClean="0">
                            <a:latin typeface="Cambria Math"/>
                          </a:rPr>
                        </m:ctrlPr>
                      </m:sSupPr>
                      <m:e>
                        <m:r>
                          <a:rPr lang="en-US" b="0" i="0" smtClean="0">
                            <a:latin typeface="Cambria Math" panose="02040503050406030204" pitchFamily="18" charset="0"/>
                          </a:rPr>
                          <m:t>2</m:t>
                        </m:r>
                      </m:e>
                      <m:sup>
                        <m:r>
                          <a:rPr lang="en-US" b="0" i="0" smtClean="0">
                            <a:latin typeface="Cambria Math" panose="02040503050406030204" pitchFamily="18" charset="0"/>
                          </a:rPr>
                          <m:t>4</m:t>
                        </m:r>
                      </m:sup>
                    </m:sSup>
                    <m:r>
                      <a:rPr lang="en-US" b="0" i="0" smtClean="0">
                        <a:latin typeface="Cambria Math" panose="02040503050406030204" pitchFamily="18" charset="0"/>
                      </a:rPr>
                      <m:t>)</m:t>
                    </m:r>
                  </m:oMath>
                </a14:m>
                <a:r>
                  <a:rPr lang="en-US"/>
                  <a:t> với đa thức bất khả quy </a:t>
                </a:r>
                <a14:m>
                  <m:oMath xmlns:m="http://schemas.openxmlformats.org/officeDocument/2006/math">
                    <m:r>
                      <a:rPr lang="en-US" b="0" i="1" smtClean="0">
                        <a:latin typeface="Cambria Math" panose="02040503050406030204" pitchFamily="18" charset="0"/>
                      </a:rPr>
                      <m:t>𝑓</m:t>
                    </m:r>
                    <m:d>
                      <m:dPr>
                        <m:ctrlPr>
                          <a:rPr lang="en-US" b="0" i="1" smtClean="0">
                            <a:latin typeface="Cambria Math"/>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a:rPr>
                        </m:ctrlPr>
                      </m:sSupPr>
                      <m:e>
                        <m:r>
                          <a:rPr lang="en-US" b="0" i="1" smtClean="0">
                            <a:latin typeface="Cambria Math" panose="02040503050406030204" pitchFamily="18" charset="0"/>
                          </a:rPr>
                          <m:t>𝑥</m:t>
                        </m:r>
                      </m:e>
                      <m:sup>
                        <m:r>
                          <a:rPr lang="en-US" b="0" i="1" smtClean="0">
                            <a:latin typeface="Cambria Math" panose="02040503050406030204" pitchFamily="18" charset="0"/>
                          </a:rPr>
                          <m:t>4</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+1</m:t>
                    </m:r>
                  </m:oMath>
                </a14:m>
                <a:r>
                  <a:rPr lang="en-US"/>
                  <a:t>, tạo ra một phần tử sinh </a:t>
                </a:r>
                <a14:m>
                  <m:oMath xmlns:m="http://schemas.openxmlformats.org/officeDocument/2006/math">
                    <m:r>
                      <a:rPr lang="en-US" b="0" i="1" smtClean="0">
                        <a:latin typeface="Cambria Math" panose="02040503050406030204" pitchFamily="18" charset="0"/>
                      </a:rPr>
                      <m:t>𝑔</m:t>
                    </m:r>
                  </m:oMath>
                </a14:m>
                <a:r>
                  <a:rPr lang="en-US"/>
                  <a:t> thỏa mãn </a:t>
                </a:r>
                <a14:m>
                  <m:oMath xmlns:m="http://schemas.openxmlformats.org/officeDocument/2006/math">
                    <m:r>
                      <a:rPr lang="en-US" i="1">
                        <a:latin typeface="Cambria Math" panose="02040503050406030204" pitchFamily="18" charset="0"/>
                      </a:rPr>
                      <m:t>𝑓</m:t>
                    </m:r>
                    <m:d>
                      <m:dPr>
                        <m:ctrlPr>
                          <a:rPr lang="en-US" i="1">
                            <a:latin typeface="Cambria Math"/>
                          </a:rPr>
                        </m:ctrlPr>
                      </m:dPr>
                      <m:e>
                        <m:r>
                          <a:rPr lang="en-US" b="0" i="1" smtClean="0">
                            <a:latin typeface="Cambria Math" panose="02040503050406030204" pitchFamily="18" charset="0"/>
                          </a:rPr>
                          <m:t>𝑔</m:t>
                        </m:r>
                      </m:e>
                    </m:d>
                    <m:r>
                      <a:rPr lang="en-US" b="0" i="1" smtClean="0">
                        <a:latin typeface="Cambria Math" panose="02040503050406030204" pitchFamily="18" charset="0"/>
                      </a:rPr>
                      <m:t>=0</m:t>
                    </m:r>
                  </m:oMath>
                </a14:m>
                <a:r>
                  <a:rPr lang="en-US"/>
                  <a:t> với </a:t>
                </a:r>
                <a14:m>
                  <m:oMath xmlns:m="http://schemas.openxmlformats.org/officeDocument/2006/math">
                    <m:sSup>
                      <m:sSupPr>
                        <m:ctrlPr>
                          <a:rPr lang="en-US" i="1" smtClean="0">
                            <a:latin typeface="Cambria Math"/>
                          </a:rPr>
                        </m:ctrlPr>
                      </m:sSupPr>
                      <m:e>
                        <m:r>
                          <a:rPr lang="en-US" b="0" i="1" smtClean="0">
                            <a:latin typeface="Cambria Math" panose="02040503050406030204" pitchFamily="18" charset="0"/>
                          </a:rPr>
                          <m:t>𝑔</m:t>
                        </m:r>
                      </m:e>
                      <m:sup>
                        <m:r>
                          <a:rPr lang="en-US" b="0" i="1" smtClean="0">
                            <a:latin typeface="Cambria Math" panose="02040503050406030204" pitchFamily="18" charset="0"/>
                          </a:rPr>
                          <m:t>4</m:t>
                        </m:r>
                      </m:sup>
                    </m:sSup>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+1</m:t>
                    </m:r>
                  </m:oMath>
                </a14:m>
                <a:r>
                  <a:rPr lang="en-US"/>
                  <a:t>, biểu diễn nhị phân </a:t>
                </a:r>
                <a14:m>
                  <m:oMath xmlns:m="http://schemas.openxmlformats.org/officeDocument/2006/math">
                    <m:r>
                      <a:rPr lang="en-US" i="1">
                        <a:latin typeface="Cambria Math" panose="02040503050406030204" pitchFamily="18" charset="0"/>
                      </a:rPr>
                      <m:t>𝑔</m:t>
                    </m:r>
                    <m:r>
                      <a:rPr lang="en-US" b="0" i="1" smtClean="0">
                        <a:latin typeface="Cambria Math" panose="02040503050406030204" pitchFamily="18" charset="0"/>
                      </a:rPr>
                      <m:t>=00</m:t>
                    </m:r>
                    <m:r>
                      <a:rPr lang="en-US" i="1">
                        <a:latin typeface="Cambria Math" panose="02040503050406030204" pitchFamily="18" charset="0"/>
                      </a:rPr>
                      <m:t>1</m:t>
                    </m:r>
                    <m:r>
                      <a:rPr lang="en-US" b="0" i="1" smtClean="0">
                        <a:latin typeface="Cambria Math" panose="02040503050406030204" pitchFamily="18" charset="0"/>
                      </a:rPr>
                      <m:t>0</m:t>
                    </m:r>
                  </m:oMath>
                </a14:m>
                <a:r>
                  <a:rPr lang="en-US"/>
                  <a:t>. Ta có thể khai triển các lũy thừa của </a:t>
                </a:r>
                <a14:m>
                  <m:oMath xmlns:m="http://schemas.openxmlformats.org/officeDocument/2006/math">
                    <m:r>
                      <a:rPr lang="en-US" i="1">
                        <a:latin typeface="Cambria Math" panose="02040503050406030204" pitchFamily="18" charset="0"/>
                      </a:rPr>
                      <m:t>𝑔</m:t>
                    </m:r>
                  </m:oMath>
                </a14:m>
                <a:r>
                  <a:rPr lang="en-US"/>
                  <a:t> như sau:</a:t>
                </a:r>
              </a:p>
              <a:p>
                <a:pPr lvl="3"/>
                <a:endParaRPr lang="en-US"/>
              </a:p>
              <a:p>
                <a:pPr lvl="3"/>
                <a:endParaRPr lang="en-US"/>
              </a:p>
              <a:p>
                <a:pPr lvl="3"/>
                <a:endParaRPr lang="en-US"/>
              </a:p>
              <a:p>
                <a:pPr lvl="3"/>
                <a:endParaRPr lang="en-US"/>
              </a:p>
              <a:p>
                <a:pPr marL="1371600" lvl="3" indent="0">
                  <a:buNone/>
                </a:pPr>
                <a:r>
                  <a:rPr lang="en-US"/>
                  <a:t>Ví dụ: </a:t>
                </a:r>
                <a14:m>
                  <m:oMath xmlns:m="http://schemas.openxmlformats.org/officeDocument/2006/math">
                    <m:sSup>
                      <m:sSupPr>
                        <m:ctrlPr>
                          <a:rPr lang="en-US" i="1">
                            <a:latin typeface="Cambria Math"/>
                          </a:rPr>
                        </m:ctrlPr>
                      </m:sSupPr>
                      <m:e>
                        <m:r>
                          <a:rPr lang="en-US" i="1">
                            <a:latin typeface="Cambria Math" panose="02040503050406030204" pitchFamily="18" charset="0"/>
                          </a:rPr>
                          <m:t>𝑔</m:t>
                        </m:r>
                      </m:e>
                      <m:sup>
                        <m:r>
                          <a:rPr lang="en-US" i="1">
                            <a:latin typeface="Cambria Math" panose="02040503050406030204" pitchFamily="18" charset="0"/>
                          </a:rPr>
                          <m:t>5</m:t>
                        </m:r>
                      </m:sup>
                    </m:sSup>
                  </m:oMath>
                </a14:m>
                <a:r>
                  <a:rPr lang="en-US"/>
                  <a:t> = </a:t>
                </a:r>
                <a14:m>
                  <m:oMath xmlns:m="http://schemas.openxmlformats.org/officeDocument/2006/math">
                    <m:sSup>
                      <m:sSupPr>
                        <m:ctrlPr>
                          <a:rPr lang="en-US" i="1">
                            <a:latin typeface="Cambria Math"/>
                          </a:rPr>
                        </m:ctrlPr>
                      </m:sSupPr>
                      <m:e>
                        <m:r>
                          <a:rPr lang="en-US" i="1">
                            <a:latin typeface="Cambria Math" panose="02040503050406030204" pitchFamily="18" charset="0"/>
                          </a:rPr>
                          <m:t>𝑔</m:t>
                        </m:r>
                      </m:e>
                      <m:sup>
                        <m:r>
                          <a:rPr lang="en-US" b="0" i="1" smtClean="0">
                            <a:latin typeface="Cambria Math" panose="02040503050406030204" pitchFamily="18" charset="0"/>
                          </a:rPr>
                          <m:t>4</m:t>
                        </m:r>
                      </m:sup>
                    </m:sSup>
                  </m:oMath>
                </a14:m>
                <a:r>
                  <a:rPr lang="en-US"/>
                  <a:t> </a:t>
                </a:r>
                <a14:m>
                  <m:oMath xmlns:m="http://schemas.openxmlformats.org/officeDocument/2006/math">
                    <m:r>
                      <a:rPr lang="en-US" i="1">
                        <a:latin typeface="Cambria Math" panose="02040503050406030204" pitchFamily="18" charset="0"/>
                      </a:rPr>
                      <m:t>𝑔</m:t>
                    </m:r>
                  </m:oMath>
                </a14:m>
                <a:r>
                  <a:rPr lang="en-US"/>
                  <a:t> = (</a:t>
                </a:r>
                <a14:m>
                  <m:oMath xmlns:m="http://schemas.openxmlformats.org/officeDocument/2006/math">
                    <m:r>
                      <a:rPr lang="en-US" i="1">
                        <a:latin typeface="Cambria Math" panose="02040503050406030204" pitchFamily="18" charset="0"/>
                      </a:rPr>
                      <m:t>𝑔</m:t>
                    </m:r>
                    <m:r>
                      <a:rPr lang="en-US" i="1">
                        <a:latin typeface="Cambria Math" panose="02040503050406030204" pitchFamily="18" charset="0"/>
                      </a:rPr>
                      <m:t>+1</m:t>
                    </m:r>
                  </m:oMath>
                </a14:m>
                <a:r>
                  <a:rPr lang="en-US"/>
                  <a:t>) </a:t>
                </a:r>
                <a14:m>
                  <m:oMath xmlns:m="http://schemas.openxmlformats.org/officeDocument/2006/math">
                    <m:r>
                      <a:rPr lang="en-US" i="1">
                        <a:latin typeface="Cambria Math" panose="02040503050406030204" pitchFamily="18" charset="0"/>
                      </a:rPr>
                      <m:t>𝑔</m:t>
                    </m:r>
                    <m:r>
                      <a:rPr lang="en-US" b="0" i="1" smtClean="0">
                        <a:latin typeface="Cambria Math" panose="02040503050406030204" pitchFamily="18" charset="0"/>
                      </a:rPr>
                      <m:t>=</m:t>
                    </m:r>
                    <m:sSup>
                      <m:sSupPr>
                        <m:ctrlPr>
                          <a:rPr lang="en-US" i="1">
                            <a:latin typeface="Cambria Math"/>
                          </a:rPr>
                        </m:ctrlPr>
                      </m:sSupPr>
                      <m:e>
                        <m:r>
                          <a:rPr lang="en-US" i="1">
                            <a:latin typeface="Cambria Math" panose="02040503050406030204" pitchFamily="18" charset="0"/>
                          </a:rPr>
                          <m:t>𝑔</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=0110</m:t>
                    </m:r>
                  </m:oMath>
                </a14:m>
                <a:r>
                  <a:rPr lang="en-US" i="1">
                    <a:latin typeface="Cambria Math" panose="02040503050406030204" pitchFamily="18" charset="0"/>
                  </a:rPr>
                  <a:t> </a:t>
                </a:r>
              </a:p>
              <a:p>
                <a:pPr marL="1371600" lvl="3" indent="0">
                  <a:buNone/>
                </a:pPr>
                <a:endParaRPr lang="en-US"/>
              </a:p>
              <a:p>
                <a:pPr marL="1371600" lvl="3" indent="0">
                  <a:buNone/>
                </a:pPr>
                <a:endParaRPr lang="en-US"/>
              </a:p>
              <a:p>
                <a:pPr marL="1371600" lvl="3" indent="0">
                  <a:buNone/>
                </a:pPr>
                <a:endParaRPr lang="en-US"/>
              </a:p>
              <a:p>
                <a:pPr lvl="2"/>
                <a:endParaRPr lang="en-US"/>
              </a:p>
              <a:p>
                <a:pPr lvl="1"/>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799"/>
                <a:ext cx="8229600" cy="5622925"/>
              </a:xfrm>
              <a:blipFill>
                <a:blip r:embed="rId3"/>
                <a:stretch>
                  <a:fillRect l="-1704" t="-1410" r="-1111"/>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DF78284D-5FDC-4396-97E9-EA2DB91CCBAD}" type="slidenum">
              <a:rPr lang="en-US" altLang="vi-VN" smtClean="0"/>
              <a:pPr/>
              <a:t>79</a:t>
            </a:fld>
            <a:endParaRPr lang="en-US" altLang="vi-VN"/>
          </a:p>
        </p:txBody>
      </p:sp>
      <mc:AlternateContent xmlns:mc="http://schemas.openxmlformats.org/markup-compatibility/2006" xmlns:a14="http://schemas.microsoft.com/office/drawing/2010/main">
        <mc:Choice Requires="a14">
          <p:sp>
            <p:nvSpPr>
              <p:cNvPr id="5" name="Rectangle 4"/>
              <p:cNvSpPr/>
              <p:nvPr/>
            </p:nvSpPr>
            <p:spPr>
              <a:xfrm>
                <a:off x="2057400" y="4717118"/>
                <a:ext cx="1447800" cy="1323439"/>
              </a:xfrm>
              <a:prstGeom prst="rect">
                <a:avLst/>
              </a:prstGeom>
            </p:spPr>
            <p:txBody>
              <a:bodyPr wrap="square">
                <a:spAutoFit/>
              </a:bodyPr>
              <a:lstStyle/>
              <a:p>
                <a14:m>
                  <m:oMath xmlns:m="http://schemas.openxmlformats.org/officeDocument/2006/math">
                    <m:sSup>
                      <m:sSupPr>
                        <m:ctrlPr>
                          <a:rPr lang="en-US" sz="2000" i="1" smtClean="0">
                            <a:latin typeface="Cambria Math"/>
                          </a:rPr>
                        </m:ctrlPr>
                      </m:sSupPr>
                      <m:e>
                        <m:r>
                          <a:rPr lang="en-US" sz="2000" i="1">
                            <a:latin typeface="Cambria Math" panose="02040503050406030204" pitchFamily="18" charset="0"/>
                          </a:rPr>
                          <m:t>𝑔</m:t>
                        </m:r>
                      </m:e>
                      <m:sup>
                        <m:r>
                          <a:rPr lang="en-US" sz="2000" i="1">
                            <a:latin typeface="Cambria Math" panose="02040503050406030204" pitchFamily="18" charset="0"/>
                          </a:rPr>
                          <m:t>0</m:t>
                        </m:r>
                      </m:sup>
                    </m:sSup>
                    <m:r>
                      <a:rPr lang="en-US" sz="2000" i="1">
                        <a:latin typeface="Cambria Math" panose="02040503050406030204" pitchFamily="18" charset="0"/>
                      </a:rPr>
                      <m:t>=</m:t>
                    </m:r>
                    <m:r>
                      <a:rPr lang="en-US" sz="2000" b="0" i="1" smtClean="0">
                        <a:latin typeface="Cambria Math" panose="02040503050406030204" pitchFamily="18" charset="0"/>
                      </a:rPr>
                      <m:t> </m:t>
                    </m:r>
                  </m:oMath>
                </a14:m>
                <a:r>
                  <a:rPr lang="en-US" sz="2000">
                    <a:latin typeface="Cambria Math" panose="02040503050406030204" pitchFamily="18" charset="0"/>
                  </a:rPr>
                  <a:t>0001</a:t>
                </a:r>
              </a:p>
              <a:p>
                <a:pPr/>
                <a14:m>
                  <m:oMathPara xmlns:m="http://schemas.openxmlformats.org/officeDocument/2006/math">
                    <m:oMathParaPr>
                      <m:jc m:val="left"/>
                    </m:oMathParaPr>
                    <m:oMath xmlns:m="http://schemas.openxmlformats.org/officeDocument/2006/math">
                      <m:sSup>
                        <m:sSupPr>
                          <m:ctrlPr>
                            <a:rPr lang="en-US" sz="2000" i="1">
                              <a:latin typeface="Cambria Math"/>
                            </a:rPr>
                          </m:ctrlPr>
                        </m:sSupPr>
                        <m:e>
                          <m:r>
                            <a:rPr lang="en-US" sz="2000" i="1">
                              <a:latin typeface="Cambria Math" panose="02040503050406030204" pitchFamily="18" charset="0"/>
                            </a:rPr>
                            <m:t>𝑔</m:t>
                          </m:r>
                        </m:e>
                        <m:sup>
                          <m:r>
                            <a:rPr lang="en-US" sz="2000" i="1">
                              <a:latin typeface="Cambria Math" panose="02040503050406030204" pitchFamily="18" charset="0"/>
                            </a:rPr>
                            <m:t>1</m:t>
                          </m:r>
                        </m:sup>
                      </m:sSup>
                      <m:r>
                        <a:rPr lang="en-US" sz="2000" i="1">
                          <a:latin typeface="Cambria Math" panose="02040503050406030204" pitchFamily="18" charset="0"/>
                        </a:rPr>
                        <m:t>=0010</m:t>
                      </m:r>
                    </m:oMath>
                  </m:oMathPara>
                </a14:m>
                <a:endParaRPr lang="en-US" sz="2000" i="1">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p>
                        <m:sSupPr>
                          <m:ctrlPr>
                            <a:rPr lang="en-US" sz="2000" i="1">
                              <a:latin typeface="Cambria Math"/>
                            </a:rPr>
                          </m:ctrlPr>
                        </m:sSupPr>
                        <m:e>
                          <m:r>
                            <a:rPr lang="en-US" sz="2000" i="1">
                              <a:latin typeface="Cambria Math" panose="02040503050406030204" pitchFamily="18" charset="0"/>
                            </a:rPr>
                            <m:t>𝑔</m:t>
                          </m:r>
                        </m:e>
                        <m:sup>
                          <m:r>
                            <a:rPr lang="en-US" sz="2000" i="1">
                              <a:latin typeface="Cambria Math" panose="02040503050406030204" pitchFamily="18" charset="0"/>
                            </a:rPr>
                            <m:t>2</m:t>
                          </m:r>
                        </m:sup>
                      </m:sSup>
                      <m:r>
                        <a:rPr lang="en-US" sz="2000" i="1">
                          <a:latin typeface="Cambria Math" panose="02040503050406030204" pitchFamily="18" charset="0"/>
                        </a:rPr>
                        <m:t>=0100</m:t>
                      </m:r>
                    </m:oMath>
                  </m:oMathPara>
                </a14:m>
                <a:endParaRPr lang="en-US" sz="2000" i="1">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p>
                        <m:sSupPr>
                          <m:ctrlPr>
                            <a:rPr lang="en-US" sz="2000" i="1">
                              <a:latin typeface="Cambria Math"/>
                            </a:rPr>
                          </m:ctrlPr>
                        </m:sSupPr>
                        <m:e>
                          <m:r>
                            <a:rPr lang="en-US" sz="2000" i="1">
                              <a:latin typeface="Cambria Math" panose="02040503050406030204" pitchFamily="18" charset="0"/>
                            </a:rPr>
                            <m:t>𝑔</m:t>
                          </m:r>
                        </m:e>
                        <m:sup>
                          <m:r>
                            <a:rPr lang="en-US" sz="2000" i="1">
                              <a:latin typeface="Cambria Math" panose="02040503050406030204" pitchFamily="18" charset="0"/>
                            </a:rPr>
                            <m:t>3</m:t>
                          </m:r>
                        </m:sup>
                      </m:sSup>
                      <m:r>
                        <a:rPr lang="en-US" sz="2000" i="1">
                          <a:latin typeface="Cambria Math" panose="02040503050406030204" pitchFamily="18" charset="0"/>
                        </a:rPr>
                        <m:t>=1000</m:t>
                      </m:r>
                    </m:oMath>
                  </m:oMathPara>
                </a14:m>
                <a:endParaRPr lang="en-US" sz="2000" i="1">
                  <a:latin typeface="Cambria Math" panose="020405030504060302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2057400" y="4717118"/>
                <a:ext cx="1447800" cy="1323439"/>
              </a:xfrm>
              <a:prstGeom prst="rect">
                <a:avLst/>
              </a:prstGeom>
              <a:blipFill>
                <a:blip r:embed="rId4"/>
                <a:stretch>
                  <a:fillRect t="-2765" b="-23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682584" y="4717118"/>
                <a:ext cx="1447800" cy="132696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a:rPr>
                          </m:ctrlPr>
                        </m:sSupPr>
                        <m:e>
                          <m:r>
                            <a:rPr lang="en-US" sz="2000" i="1">
                              <a:latin typeface="Cambria Math" panose="02040503050406030204" pitchFamily="18" charset="0"/>
                            </a:rPr>
                            <m:t>𝑔</m:t>
                          </m:r>
                        </m:e>
                        <m:sup>
                          <m:r>
                            <a:rPr lang="en-US" sz="2000" i="1">
                              <a:latin typeface="Cambria Math" panose="02040503050406030204" pitchFamily="18" charset="0"/>
                            </a:rPr>
                            <m:t>4</m:t>
                          </m:r>
                        </m:sup>
                      </m:sSup>
                      <m:r>
                        <a:rPr lang="en-US" sz="2000" i="1">
                          <a:latin typeface="Cambria Math" panose="02040503050406030204" pitchFamily="18" charset="0"/>
                        </a:rPr>
                        <m:t>=0011</m:t>
                      </m:r>
                    </m:oMath>
                  </m:oMathPara>
                </a14:m>
                <a:endParaRPr lang="en-US" sz="2000"/>
              </a:p>
              <a:p>
                <a14:m>
                  <m:oMath xmlns:m="http://schemas.openxmlformats.org/officeDocument/2006/math">
                    <m:sSup>
                      <m:sSupPr>
                        <m:ctrlPr>
                          <a:rPr lang="en-US" sz="2000" i="1" smtClean="0">
                            <a:latin typeface="Cambria Math"/>
                          </a:rPr>
                        </m:ctrlPr>
                      </m:sSupPr>
                      <m:e>
                        <m:r>
                          <a:rPr lang="en-US" sz="2000" i="1">
                            <a:latin typeface="Cambria Math" panose="02040503050406030204" pitchFamily="18" charset="0"/>
                          </a:rPr>
                          <m:t>𝑔</m:t>
                        </m:r>
                      </m:e>
                      <m:sup>
                        <m:r>
                          <a:rPr lang="en-US" sz="2000" b="0" i="1" smtClean="0">
                            <a:latin typeface="Cambria Math" panose="02040503050406030204" pitchFamily="18" charset="0"/>
                          </a:rPr>
                          <m:t>5</m:t>
                        </m:r>
                      </m:sup>
                    </m:sSup>
                    <m:r>
                      <a:rPr lang="en-US" sz="2000" i="1">
                        <a:latin typeface="Cambria Math" panose="02040503050406030204" pitchFamily="18" charset="0"/>
                      </a:rPr>
                      <m:t>=</m:t>
                    </m:r>
                    <m:r>
                      <a:rPr lang="en-US" sz="2000" b="0" i="1" smtClean="0">
                        <a:latin typeface="Cambria Math" panose="02040503050406030204" pitchFamily="18" charset="0"/>
                      </a:rPr>
                      <m:t> </m:t>
                    </m:r>
                  </m:oMath>
                </a14:m>
                <a:r>
                  <a:rPr lang="en-US" sz="2000">
                    <a:latin typeface="Cambria Math" panose="02040503050406030204" pitchFamily="18" charset="0"/>
                  </a:rPr>
                  <a:t>0110</a:t>
                </a:r>
              </a:p>
              <a:p>
                <a:pPr/>
                <a14:m>
                  <m:oMathPara xmlns:m="http://schemas.openxmlformats.org/officeDocument/2006/math">
                    <m:oMathParaPr>
                      <m:jc m:val="left"/>
                    </m:oMathParaPr>
                    <m:oMath xmlns:m="http://schemas.openxmlformats.org/officeDocument/2006/math">
                      <m:sSup>
                        <m:sSupPr>
                          <m:ctrlPr>
                            <a:rPr lang="en-US" sz="2000" i="1">
                              <a:latin typeface="Cambria Math"/>
                            </a:rPr>
                          </m:ctrlPr>
                        </m:sSupPr>
                        <m:e>
                          <m:r>
                            <a:rPr lang="en-US" sz="2000" i="1">
                              <a:latin typeface="Cambria Math" panose="02040503050406030204" pitchFamily="18" charset="0"/>
                            </a:rPr>
                            <m:t>𝑔</m:t>
                          </m:r>
                        </m:e>
                        <m:sup>
                          <m:r>
                            <a:rPr lang="en-US" sz="2000" b="0" i="1" smtClean="0">
                              <a:latin typeface="Cambria Math" panose="02040503050406030204" pitchFamily="18" charset="0"/>
                            </a:rPr>
                            <m:t>6</m:t>
                          </m:r>
                        </m:sup>
                      </m:sSup>
                      <m:r>
                        <a:rPr lang="en-US" sz="2000" i="1">
                          <a:latin typeface="Cambria Math" panose="02040503050406030204" pitchFamily="18" charset="0"/>
                        </a:rPr>
                        <m:t>=</m:t>
                      </m:r>
                      <m:r>
                        <a:rPr lang="en-US" sz="2000" b="0" i="1" smtClean="0">
                          <a:latin typeface="Cambria Math" panose="02040503050406030204" pitchFamily="18" charset="0"/>
                        </a:rPr>
                        <m:t>110</m:t>
                      </m:r>
                      <m:r>
                        <a:rPr lang="en-US" sz="2000" i="1">
                          <a:latin typeface="Cambria Math" panose="02040503050406030204" pitchFamily="18" charset="0"/>
                        </a:rPr>
                        <m:t>0</m:t>
                      </m:r>
                    </m:oMath>
                  </m:oMathPara>
                </a14:m>
                <a:endParaRPr lang="en-US" sz="2000">
                  <a:latin typeface="Cambria Math" panose="02040503050406030204" pitchFamily="18" charset="0"/>
                </a:endParaRPr>
              </a:p>
              <a:p>
                <a14:m>
                  <m:oMath xmlns:m="http://schemas.openxmlformats.org/officeDocument/2006/math">
                    <m:sSup>
                      <m:sSupPr>
                        <m:ctrlPr>
                          <a:rPr lang="en-US" sz="2000" i="1">
                            <a:latin typeface="Cambria Math"/>
                          </a:rPr>
                        </m:ctrlPr>
                      </m:sSupPr>
                      <m:e>
                        <m:r>
                          <m:rPr>
                            <m:sty m:val="p"/>
                          </m:rPr>
                          <a:rPr lang="en-US" sz="2000" i="0">
                            <a:latin typeface="Cambria Math" panose="02040503050406030204" pitchFamily="18" charset="0"/>
                          </a:rPr>
                          <m:t>g</m:t>
                        </m:r>
                      </m:e>
                      <m:sup>
                        <m:r>
                          <a:rPr lang="en-US" sz="2000" b="0" i="0" smtClean="0">
                            <a:latin typeface="Cambria Math" panose="02040503050406030204" pitchFamily="18" charset="0"/>
                          </a:rPr>
                          <m:t>7</m:t>
                        </m:r>
                      </m:sup>
                    </m:sSup>
                    <m:r>
                      <a:rPr lang="en-US" sz="2000" i="0">
                        <a:latin typeface="Cambria Math" panose="02040503050406030204" pitchFamily="18" charset="0"/>
                      </a:rPr>
                      <m:t>=</m:t>
                    </m:r>
                    <m:r>
                      <a:rPr lang="en-US" sz="2000" b="0" i="0" smtClean="0">
                        <a:latin typeface="Cambria Math" panose="02040503050406030204" pitchFamily="18" charset="0"/>
                      </a:rPr>
                      <m:t>1</m:t>
                    </m:r>
                    <m:r>
                      <a:rPr lang="en-US" sz="2000" i="0">
                        <a:latin typeface="Cambria Math" panose="02040503050406030204" pitchFamily="18" charset="0"/>
                      </a:rPr>
                      <m:t>01</m:t>
                    </m:r>
                  </m:oMath>
                </a14:m>
                <a:r>
                  <a:rPr lang="en-US" sz="2000">
                    <a:latin typeface="Cambria Math" panose="02040503050406030204" pitchFamily="18" charset="0"/>
                  </a:rPr>
                  <a:t>1</a:t>
                </a:r>
              </a:p>
            </p:txBody>
          </p:sp>
        </mc:Choice>
        <mc:Fallback xmlns="">
          <p:sp>
            <p:nvSpPr>
              <p:cNvPr id="6" name="Rectangle 5"/>
              <p:cNvSpPr>
                <a:spLocks noRot="1" noChangeAspect="1" noMove="1" noResize="1" noEditPoints="1" noAdjustHandles="1" noChangeArrowheads="1" noChangeShapeType="1" noTextEdit="1"/>
              </p:cNvSpPr>
              <p:nvPr/>
            </p:nvSpPr>
            <p:spPr>
              <a:xfrm>
                <a:off x="3682584" y="4717118"/>
                <a:ext cx="1447800" cy="1326966"/>
              </a:xfrm>
              <a:prstGeom prst="rect">
                <a:avLst/>
              </a:prstGeom>
              <a:blipFill>
                <a:blip r:embed="rId5"/>
                <a:stretch>
                  <a:fillRect b="-73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5334000" y="4717118"/>
                <a:ext cx="1600200" cy="1323439"/>
              </a:xfrm>
              <a:prstGeom prst="rect">
                <a:avLst/>
              </a:prstGeom>
            </p:spPr>
            <p:txBody>
              <a:bodyPr wrap="square">
                <a:spAutoFit/>
              </a:bodyPr>
              <a:lstStyle/>
              <a:p>
                <a14:m>
                  <m:oMath xmlns:m="http://schemas.openxmlformats.org/officeDocument/2006/math">
                    <m:sSup>
                      <m:sSupPr>
                        <m:ctrlPr>
                          <a:rPr lang="en-US" sz="2000" i="1" smtClean="0">
                            <a:latin typeface="Cambria Math"/>
                          </a:rPr>
                        </m:ctrlPr>
                      </m:sSupPr>
                      <m:e>
                        <m:r>
                          <a:rPr lang="en-US" sz="2000" i="1">
                            <a:latin typeface="Cambria Math" panose="02040503050406030204" pitchFamily="18" charset="0"/>
                          </a:rPr>
                          <m:t>𝑔</m:t>
                        </m:r>
                      </m:e>
                      <m:sup>
                        <m:r>
                          <a:rPr lang="en-US" sz="2000" i="1">
                            <a:latin typeface="Cambria Math" panose="02040503050406030204" pitchFamily="18" charset="0"/>
                          </a:rPr>
                          <m:t>8</m:t>
                        </m:r>
                      </m:sup>
                    </m:sSup>
                    <m:r>
                      <a:rPr lang="en-US" sz="2000" i="1">
                        <a:latin typeface="Cambria Math" panose="02040503050406030204" pitchFamily="18" charset="0"/>
                      </a:rPr>
                      <m:t>=</m:t>
                    </m:r>
                    <m:r>
                      <a:rPr lang="en-US" sz="2000" b="0" i="1" smtClean="0">
                        <a:latin typeface="Cambria Math" panose="02040503050406030204" pitchFamily="18" charset="0"/>
                      </a:rPr>
                      <m:t>  </m:t>
                    </m:r>
                    <m:r>
                      <a:rPr lang="en-US" sz="2000" i="1">
                        <a:latin typeface="Cambria Math" panose="02040503050406030204" pitchFamily="18" charset="0"/>
                      </a:rPr>
                      <m:t>0</m:t>
                    </m:r>
                    <m:r>
                      <a:rPr lang="en-US" sz="2000" b="0" i="1" smtClean="0">
                        <a:latin typeface="Cambria Math" panose="02040503050406030204" pitchFamily="18" charset="0"/>
                      </a:rPr>
                      <m:t>1</m:t>
                    </m:r>
                    <m:r>
                      <a:rPr lang="en-US" sz="2000" i="1">
                        <a:latin typeface="Cambria Math" panose="02040503050406030204" pitchFamily="18" charset="0"/>
                      </a:rPr>
                      <m:t>0</m:t>
                    </m:r>
                  </m:oMath>
                </a14:m>
                <a:r>
                  <a:rPr lang="en-US" sz="2000">
                    <a:latin typeface="Cambria Math" panose="02040503050406030204" pitchFamily="18" charset="0"/>
                  </a:rPr>
                  <a:t>1</a:t>
                </a:r>
              </a:p>
              <a:p>
                <a14:m>
                  <m:oMath xmlns:m="http://schemas.openxmlformats.org/officeDocument/2006/math">
                    <m:sSup>
                      <m:sSupPr>
                        <m:ctrlPr>
                          <a:rPr lang="en-US" sz="2000" i="1">
                            <a:latin typeface="Cambria Math"/>
                          </a:rPr>
                        </m:ctrlPr>
                      </m:sSupPr>
                      <m:e>
                        <m:r>
                          <a:rPr lang="en-US" sz="2000" i="1">
                            <a:latin typeface="Cambria Math" panose="02040503050406030204" pitchFamily="18" charset="0"/>
                          </a:rPr>
                          <m:t>𝑔</m:t>
                        </m:r>
                      </m:e>
                      <m:sup>
                        <m:r>
                          <a:rPr lang="en-US" sz="2000" b="0" i="1" smtClean="0">
                            <a:latin typeface="Cambria Math" panose="02040503050406030204" pitchFamily="18" charset="0"/>
                          </a:rPr>
                          <m:t>9</m:t>
                        </m:r>
                      </m:sup>
                    </m:sSup>
                    <m:r>
                      <a:rPr lang="en-US" sz="2000" i="1">
                        <a:latin typeface="Cambria Math" panose="02040503050406030204" pitchFamily="18" charset="0"/>
                      </a:rPr>
                      <m:t>=</m:t>
                    </m:r>
                    <m:r>
                      <a:rPr lang="en-US" sz="2000" b="0" i="1" smtClean="0">
                        <a:latin typeface="Cambria Math" panose="02040503050406030204" pitchFamily="18" charset="0"/>
                      </a:rPr>
                      <m:t>  1</m:t>
                    </m:r>
                    <m:r>
                      <a:rPr lang="en-US" sz="2000" i="1">
                        <a:latin typeface="Cambria Math" panose="02040503050406030204" pitchFamily="18" charset="0"/>
                      </a:rPr>
                      <m:t>01</m:t>
                    </m:r>
                  </m:oMath>
                </a14:m>
                <a:r>
                  <a:rPr lang="en-US" sz="2000"/>
                  <a:t>0</a:t>
                </a:r>
              </a:p>
              <a:p>
                <a:pPr/>
                <a14:m>
                  <m:oMathPara xmlns:m="http://schemas.openxmlformats.org/officeDocument/2006/math">
                    <m:oMathParaPr>
                      <m:jc m:val="left"/>
                    </m:oMathParaPr>
                    <m:oMath xmlns:m="http://schemas.openxmlformats.org/officeDocument/2006/math">
                      <m:sSup>
                        <m:sSupPr>
                          <m:ctrlPr>
                            <a:rPr lang="en-US" sz="2000" i="1">
                              <a:latin typeface="Cambria Math"/>
                            </a:rPr>
                          </m:ctrlPr>
                        </m:sSupPr>
                        <m:e>
                          <m:r>
                            <a:rPr lang="en-US" sz="2000" i="1">
                              <a:latin typeface="Cambria Math" panose="02040503050406030204" pitchFamily="18" charset="0"/>
                            </a:rPr>
                            <m:t>𝑔</m:t>
                          </m:r>
                        </m:e>
                        <m:sup>
                          <m:r>
                            <a:rPr lang="en-US" sz="2000" b="0" i="1" smtClean="0">
                              <a:latin typeface="Cambria Math" panose="02040503050406030204" pitchFamily="18" charset="0"/>
                            </a:rPr>
                            <m:t>10</m:t>
                          </m:r>
                        </m:sup>
                      </m:sSup>
                      <m:r>
                        <a:rPr lang="en-US" sz="2000" i="1">
                          <a:latin typeface="Cambria Math" panose="02040503050406030204" pitchFamily="18" charset="0"/>
                        </a:rPr>
                        <m:t>=01</m:t>
                      </m:r>
                      <m:r>
                        <a:rPr lang="en-US" sz="2000" b="0" i="1" smtClean="0">
                          <a:latin typeface="Cambria Math" panose="02040503050406030204" pitchFamily="18" charset="0"/>
                        </a:rPr>
                        <m:t>11</m:t>
                      </m:r>
                    </m:oMath>
                  </m:oMathPara>
                </a14:m>
                <a:endParaRPr lang="en-US" sz="2000" i="1">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p>
                        <m:sSupPr>
                          <m:ctrlPr>
                            <a:rPr lang="en-US" sz="2000" i="1">
                              <a:latin typeface="Cambria Math"/>
                            </a:rPr>
                          </m:ctrlPr>
                        </m:sSupPr>
                        <m:e>
                          <m:r>
                            <a:rPr lang="en-US" sz="2000" i="1">
                              <a:latin typeface="Cambria Math" panose="02040503050406030204" pitchFamily="18" charset="0"/>
                            </a:rPr>
                            <m:t>𝑔</m:t>
                          </m:r>
                        </m:e>
                        <m:sup>
                          <m:r>
                            <a:rPr lang="en-US" sz="2000" b="0" i="1" smtClean="0">
                              <a:latin typeface="Cambria Math" panose="02040503050406030204" pitchFamily="18" charset="0"/>
                            </a:rPr>
                            <m:t>11</m:t>
                          </m:r>
                        </m:sup>
                      </m:sSup>
                      <m:r>
                        <a:rPr lang="en-US" sz="2000" i="1">
                          <a:latin typeface="Cambria Math" panose="02040503050406030204" pitchFamily="18" charset="0"/>
                        </a:rPr>
                        <m:t>=1</m:t>
                      </m:r>
                      <m:r>
                        <a:rPr lang="en-US" sz="2000" b="0" i="1" smtClean="0">
                          <a:latin typeface="Cambria Math" panose="02040503050406030204" pitchFamily="18" charset="0"/>
                        </a:rPr>
                        <m:t>110</m:t>
                      </m:r>
                    </m:oMath>
                  </m:oMathPara>
                </a14:m>
                <a:endParaRPr lang="en-US" sz="2000" i="1">
                  <a:latin typeface="Cambria Math" panose="020405030504060302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5334000" y="4717118"/>
                <a:ext cx="1600200" cy="1323439"/>
              </a:xfrm>
              <a:prstGeom prst="rect">
                <a:avLst/>
              </a:prstGeom>
              <a:blipFill>
                <a:blip r:embed="rId6"/>
                <a:stretch>
                  <a:fillRect t="-2765" b="-23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7147810" y="4717118"/>
                <a:ext cx="1462790" cy="1326966"/>
              </a:xfrm>
              <a:prstGeom prst="rect">
                <a:avLst/>
              </a:prstGeom>
            </p:spPr>
            <p:txBody>
              <a:bodyPr wrap="square">
                <a:spAutoFit/>
              </a:bodyPr>
              <a:lstStyle/>
              <a:p>
                <a14:m>
                  <m:oMath xmlns:m="http://schemas.openxmlformats.org/officeDocument/2006/math">
                    <m:sSup>
                      <m:sSupPr>
                        <m:ctrlPr>
                          <a:rPr lang="en-US" sz="2000" i="1" smtClean="0">
                            <a:latin typeface="Cambria Math"/>
                          </a:rPr>
                        </m:ctrlPr>
                      </m:sSupPr>
                      <m:e>
                        <m:r>
                          <a:rPr lang="en-US" sz="2000" i="1">
                            <a:latin typeface="Cambria Math" panose="02040503050406030204" pitchFamily="18" charset="0"/>
                          </a:rPr>
                          <m:t>𝑔</m:t>
                        </m:r>
                      </m:e>
                      <m:sup>
                        <m:r>
                          <a:rPr lang="en-US" sz="2000" b="0" i="1" smtClean="0">
                            <a:latin typeface="Cambria Math" panose="02040503050406030204" pitchFamily="18" charset="0"/>
                          </a:rPr>
                          <m:t>12</m:t>
                        </m:r>
                      </m:sup>
                    </m:sSup>
                    <m:r>
                      <a:rPr lang="en-US" sz="2000" i="1">
                        <a:latin typeface="Cambria Math" panose="02040503050406030204" pitchFamily="18" charset="0"/>
                      </a:rPr>
                      <m:t>=</m:t>
                    </m:r>
                    <m:r>
                      <a:rPr lang="en-US" sz="2000" b="0" i="1" smtClean="0">
                        <a:latin typeface="Cambria Math" panose="02040503050406030204" pitchFamily="18" charset="0"/>
                      </a:rPr>
                      <m:t> </m:t>
                    </m:r>
                  </m:oMath>
                </a14:m>
                <a:r>
                  <a:rPr lang="en-US" sz="2000">
                    <a:latin typeface="Cambria Math" panose="02040503050406030204" pitchFamily="18" charset="0"/>
                  </a:rPr>
                  <a:t>1111</a:t>
                </a:r>
              </a:p>
              <a:p>
                <a:pPr/>
                <a14:m>
                  <m:oMathPara xmlns:m="http://schemas.openxmlformats.org/officeDocument/2006/math">
                    <m:oMathParaPr>
                      <m:jc m:val="left"/>
                    </m:oMathParaPr>
                    <m:oMath xmlns:m="http://schemas.openxmlformats.org/officeDocument/2006/math">
                      <m:sSup>
                        <m:sSupPr>
                          <m:ctrlPr>
                            <a:rPr lang="en-US" sz="2000" i="1">
                              <a:latin typeface="Cambria Math"/>
                            </a:rPr>
                          </m:ctrlPr>
                        </m:sSupPr>
                        <m:e>
                          <m:r>
                            <a:rPr lang="en-US" sz="2000" i="1">
                              <a:latin typeface="Cambria Math" panose="02040503050406030204" pitchFamily="18" charset="0"/>
                            </a:rPr>
                            <m:t>𝑔</m:t>
                          </m:r>
                        </m:e>
                        <m:sup>
                          <m:r>
                            <a:rPr lang="en-US" sz="2000" i="1">
                              <a:latin typeface="Cambria Math" panose="02040503050406030204" pitchFamily="18" charset="0"/>
                            </a:rPr>
                            <m:t>1</m:t>
                          </m:r>
                          <m:r>
                            <a:rPr lang="en-US" sz="2000" b="0" i="1" smtClean="0">
                              <a:latin typeface="Cambria Math" panose="02040503050406030204" pitchFamily="18" charset="0"/>
                            </a:rPr>
                            <m:t>3</m:t>
                          </m:r>
                        </m:sup>
                      </m:sSup>
                      <m:r>
                        <a:rPr lang="en-US" sz="2000" i="1">
                          <a:latin typeface="Cambria Math" panose="02040503050406030204" pitchFamily="18" charset="0"/>
                        </a:rPr>
                        <m:t>=</m:t>
                      </m:r>
                      <m:r>
                        <a:rPr lang="en-US" sz="2000" b="0" i="1" smtClean="0">
                          <a:latin typeface="Cambria Math" panose="02040503050406030204" pitchFamily="18" charset="0"/>
                        </a:rPr>
                        <m:t>1101</m:t>
                      </m:r>
                    </m:oMath>
                  </m:oMathPara>
                </a14:m>
                <a:endParaRPr lang="en-US" sz="2000" b="0" i="1">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p>
                        <m:sSupPr>
                          <m:ctrlPr>
                            <a:rPr lang="en-US" sz="2000" i="1">
                              <a:latin typeface="Cambria Math"/>
                            </a:rPr>
                          </m:ctrlPr>
                        </m:sSupPr>
                        <m:e>
                          <m:r>
                            <a:rPr lang="en-US" sz="2000" i="1">
                              <a:latin typeface="Cambria Math" panose="02040503050406030204" pitchFamily="18" charset="0"/>
                            </a:rPr>
                            <m:t>𝑔</m:t>
                          </m:r>
                        </m:e>
                        <m:sup>
                          <m:r>
                            <a:rPr lang="en-US" sz="2000" b="0" i="1" smtClean="0">
                              <a:latin typeface="Cambria Math" panose="02040503050406030204" pitchFamily="18" charset="0"/>
                            </a:rPr>
                            <m:t>14</m:t>
                          </m:r>
                        </m:sup>
                      </m:sSup>
                      <m:r>
                        <a:rPr lang="en-US" sz="2000" i="1">
                          <a:latin typeface="Cambria Math" panose="02040503050406030204" pitchFamily="18" charset="0"/>
                        </a:rPr>
                        <m:t>=</m:t>
                      </m:r>
                      <m:r>
                        <a:rPr lang="en-US" sz="2000" b="0" i="1" smtClean="0">
                          <a:latin typeface="Cambria Math" panose="02040503050406030204" pitchFamily="18" charset="0"/>
                        </a:rPr>
                        <m:t>1001</m:t>
                      </m:r>
                    </m:oMath>
                  </m:oMathPara>
                </a14:m>
                <a:endParaRPr lang="en-US" sz="2000" b="0" i="1">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p>
                        <m:sSupPr>
                          <m:ctrlPr>
                            <a:rPr lang="en-US" sz="2000" i="1">
                              <a:latin typeface="Cambria Math"/>
                            </a:rPr>
                          </m:ctrlPr>
                        </m:sSupPr>
                        <m:e>
                          <m:r>
                            <a:rPr lang="en-US" sz="2000" i="1">
                              <a:latin typeface="Cambria Math" panose="02040503050406030204" pitchFamily="18" charset="0"/>
                            </a:rPr>
                            <m:t>𝑔</m:t>
                          </m:r>
                        </m:e>
                        <m:sup>
                          <m:r>
                            <a:rPr lang="en-US" sz="2000" b="0" i="1" smtClean="0">
                              <a:latin typeface="Cambria Math" panose="02040503050406030204" pitchFamily="18" charset="0"/>
                            </a:rPr>
                            <m:t>15</m:t>
                          </m:r>
                        </m:sup>
                      </m:sSup>
                      <m:r>
                        <a:rPr lang="en-US" sz="2000" i="1">
                          <a:latin typeface="Cambria Math" panose="02040503050406030204" pitchFamily="18" charset="0"/>
                        </a:rPr>
                        <m:t>=</m:t>
                      </m:r>
                      <m:r>
                        <a:rPr lang="en-US" sz="2000" b="0" i="1" smtClean="0">
                          <a:latin typeface="Cambria Math" panose="02040503050406030204" pitchFamily="18" charset="0"/>
                        </a:rPr>
                        <m:t>0001</m:t>
                      </m:r>
                    </m:oMath>
                  </m:oMathPara>
                </a14:m>
                <a:endParaRPr lang="en-US" sz="2000" i="1">
                  <a:latin typeface="Cambria Math" panose="02040503050406030204"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7147810" y="4717118"/>
                <a:ext cx="1462790" cy="1326966"/>
              </a:xfrm>
              <a:prstGeom prst="rect">
                <a:avLst/>
              </a:prstGeom>
              <a:blipFill>
                <a:blip r:embed="rId7"/>
                <a:stretch>
                  <a:fillRect t="-2765" r="-2500" b="-2304"/>
                </a:stretch>
              </a:blipFill>
            </p:spPr>
            <p:txBody>
              <a:bodyPr/>
              <a:lstStyle/>
              <a:p>
                <a:r>
                  <a:rPr lang="en-US">
                    <a:noFill/>
                  </a:rPr>
                  <a:t> </a:t>
                </a:r>
              </a:p>
            </p:txBody>
          </p:sp>
        </mc:Fallback>
      </mc:AlternateContent>
    </p:spTree>
    <p:extLst>
      <p:ext uri="{BB962C8B-B14F-4D97-AF65-F5344CB8AC3E}">
        <p14:creationId xmlns:p14="http://schemas.microsoft.com/office/powerpoint/2010/main" val="2448405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980175-CA3F-4461-AE5C-EE424CA14C15}"/>
              </a:ext>
            </a:extLst>
          </p:cNvPr>
          <p:cNvSpPr>
            <a:spLocks noGrp="1"/>
          </p:cNvSpPr>
          <p:nvPr>
            <p:ph type="title"/>
          </p:nvPr>
        </p:nvSpPr>
        <p:spPr/>
        <p:txBody>
          <a:bodyPr/>
          <a:lstStyle/>
          <a:p>
            <a:r>
              <a:rPr lang="en-US"/>
              <a:t>Chương 3</a:t>
            </a:r>
            <a:endParaRPr lang="vi-VN" dirty="0"/>
          </a:p>
        </p:txBody>
      </p:sp>
      <p:sp>
        <p:nvSpPr>
          <p:cNvPr id="3" name="Content Placeholder 2">
            <a:extLst>
              <a:ext uri="{FF2B5EF4-FFF2-40B4-BE49-F238E27FC236}">
                <a16:creationId xmlns="" xmlns:a16="http://schemas.microsoft.com/office/drawing/2014/main" id="{78A77FD4-C619-4E68-9CEA-4057EB946685}"/>
              </a:ext>
            </a:extLst>
          </p:cNvPr>
          <p:cNvSpPr>
            <a:spLocks noGrp="1"/>
          </p:cNvSpPr>
          <p:nvPr>
            <p:ph idx="1"/>
          </p:nvPr>
        </p:nvSpPr>
        <p:spPr>
          <a:xfrm>
            <a:off x="381000" y="957118"/>
            <a:ext cx="8229600" cy="5257800"/>
          </a:xfrm>
        </p:spPr>
        <p:txBody>
          <a:bodyPr/>
          <a:lstStyle/>
          <a:p>
            <a:r>
              <a:rPr lang="en-US"/>
              <a:t>Giới thiệu chung</a:t>
            </a:r>
          </a:p>
          <a:p>
            <a:pPr lvl="1"/>
            <a:r>
              <a:rPr lang="en-US"/>
              <a:t>Tính bí mật</a:t>
            </a:r>
          </a:p>
          <a:p>
            <a:pPr lvl="2"/>
            <a:endParaRPr lang="vi-VN" dirty="0"/>
          </a:p>
        </p:txBody>
      </p:sp>
      <p:sp>
        <p:nvSpPr>
          <p:cNvPr id="4" name="Slide Number Placeholder 3">
            <a:extLst>
              <a:ext uri="{FF2B5EF4-FFF2-40B4-BE49-F238E27FC236}">
                <a16:creationId xmlns="" xmlns:a16="http://schemas.microsoft.com/office/drawing/2014/main" id="{098CC42D-7188-4E3C-B649-CCCA35A92208}"/>
              </a:ext>
            </a:extLst>
          </p:cNvPr>
          <p:cNvSpPr>
            <a:spLocks noGrp="1"/>
          </p:cNvSpPr>
          <p:nvPr>
            <p:ph type="sldNum" sz="quarter" idx="10"/>
          </p:nvPr>
        </p:nvSpPr>
        <p:spPr>
          <a:xfrm>
            <a:off x="7410083" y="6815171"/>
            <a:ext cx="457200" cy="365125"/>
          </a:xfrm>
        </p:spPr>
        <p:txBody>
          <a:bodyPr/>
          <a:lstStyle/>
          <a:p>
            <a:fld id="{DF78284D-5FDC-4396-97E9-EA2DB91CCBAD}" type="slidenum">
              <a:rPr lang="en-US" altLang="vi-VN" smtClean="0"/>
              <a:pPr/>
              <a:t>8</a:t>
            </a:fld>
            <a:endParaRPr lang="en-US" altLang="vi-VN"/>
          </a:p>
        </p:txBody>
      </p:sp>
      <p:sp>
        <p:nvSpPr>
          <p:cNvPr id="24" name="Rectangle 23"/>
          <p:cNvSpPr/>
          <p:nvPr/>
        </p:nvSpPr>
        <p:spPr>
          <a:xfrm>
            <a:off x="6109447" y="2256671"/>
            <a:ext cx="1842171" cy="52322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a:ln>
                  <a:noFill/>
                </a:ln>
                <a:solidFill>
                  <a:prstClr val="black"/>
                </a:solidFill>
                <a:effectLst/>
                <a:uLnTx/>
                <a:uFillTx/>
                <a:latin typeface="TimesTenLTStd-Bold"/>
                <a:cs typeface="+mn-cs"/>
              </a:rPr>
              <a:t>1</a:t>
            </a:r>
            <a:r>
              <a:rPr kumimoji="0" lang="vi-VN" sz="2400" b="0" i="0" u="none" strike="noStrike" kern="0" cap="none" spc="0" normalizeH="0" baseline="0" noProof="0">
                <a:ln>
                  <a:noFill/>
                </a:ln>
                <a:solidFill>
                  <a:prstClr val="black"/>
                </a:solidFill>
                <a:effectLst/>
                <a:uLnTx/>
                <a:uFillTx/>
                <a:latin typeface="TimesTenLTStd-Bold"/>
                <a:cs typeface="+mn-cs"/>
              </a:rPr>
              <a:t>. </a:t>
            </a:r>
            <a:r>
              <a:rPr kumimoji="0" lang="en-US" sz="2400" b="0" i="0" u="none" strike="noStrike" kern="0" cap="none" spc="0" normalizeH="0" baseline="0" noProof="0">
                <a:ln>
                  <a:noFill/>
                </a:ln>
                <a:solidFill>
                  <a:prstClr val="black"/>
                </a:solidFill>
                <a:effectLst/>
                <a:uLnTx/>
                <a:uFillTx/>
                <a:latin typeface="TimesTenLTStd-Bold"/>
                <a:cs typeface="+mn-cs"/>
              </a:rPr>
              <a:t>Bản</a:t>
            </a:r>
            <a:r>
              <a:rPr kumimoji="0" lang="en-US" sz="2400" b="0" i="0" u="none" strike="noStrike" kern="0" cap="none" spc="0" normalizeH="0" noProof="0">
                <a:ln>
                  <a:noFill/>
                </a:ln>
                <a:solidFill>
                  <a:prstClr val="black"/>
                </a:solidFill>
                <a:effectLst/>
                <a:uLnTx/>
                <a:uFillTx/>
                <a:latin typeface="TimesTenLTStd-Bold"/>
                <a:cs typeface="+mn-cs"/>
              </a:rPr>
              <a:t> rõ</a:t>
            </a:r>
            <a:r>
              <a:rPr kumimoji="0" lang="vi-VN" sz="2400" b="0" i="0" u="none" strike="noStrike" kern="0" cap="none" spc="0" normalizeH="0" baseline="0" noProof="0">
                <a:ln>
                  <a:noFill/>
                </a:ln>
                <a:solidFill>
                  <a:prstClr val="black"/>
                </a:solidFill>
                <a:effectLst/>
                <a:uLnTx/>
                <a:uFillTx/>
                <a:latin typeface="TimesTenLTStd-Bold"/>
                <a:cs typeface="+mn-cs"/>
              </a:rPr>
              <a:t>: </a:t>
            </a:r>
            <a:r>
              <a:rPr kumimoji="0" lang="vi-VN" sz="2800" b="1" i="1" u="none" strike="noStrike" kern="0" cap="none" spc="0" normalizeH="0" baseline="0" noProof="0" dirty="0">
                <a:ln>
                  <a:noFill/>
                </a:ln>
                <a:solidFill>
                  <a:srgbClr val="0000FF"/>
                </a:solidFill>
                <a:effectLst/>
                <a:uLnTx/>
                <a:uFillTx/>
                <a:latin typeface="TimesTenLTStd-Bold"/>
                <a:cs typeface="+mn-cs"/>
              </a:rPr>
              <a:t>P</a:t>
            </a:r>
            <a:endParaRPr kumimoji="0" lang="vi-VN" sz="2800" b="1" i="1" u="none" strike="noStrike" kern="0" cap="none" spc="0" normalizeH="0" baseline="0" noProof="0" dirty="0">
              <a:ln>
                <a:noFill/>
              </a:ln>
              <a:solidFill>
                <a:srgbClr val="0000FF"/>
              </a:solidFill>
              <a:effectLst/>
              <a:uLnTx/>
              <a:uFillTx/>
              <a:cs typeface="+mn-cs"/>
            </a:endParaRPr>
          </a:p>
        </p:txBody>
      </p:sp>
      <p:sp>
        <p:nvSpPr>
          <p:cNvPr id="25" name="Rectangle 24"/>
          <p:cNvSpPr/>
          <p:nvPr/>
        </p:nvSpPr>
        <p:spPr>
          <a:xfrm>
            <a:off x="6109447" y="2904110"/>
            <a:ext cx="1723549" cy="1015663"/>
          </a:xfrm>
          <a:prstGeom prst="rect">
            <a:avLst/>
          </a:prstGeom>
        </p:spPr>
        <p:txBody>
          <a:bodyPr wrap="none">
            <a:spAutoFit/>
          </a:bodyPr>
          <a:lstStyle/>
          <a:p>
            <a:pPr fontAlgn="auto">
              <a:spcBef>
                <a:spcPts val="0"/>
              </a:spcBef>
              <a:spcAft>
                <a:spcPts val="0"/>
              </a:spcAft>
            </a:pPr>
            <a:r>
              <a:rPr lang="vi-VN" sz="2400">
                <a:solidFill>
                  <a:prstClr val="black"/>
                </a:solidFill>
                <a:latin typeface="TimesTenLTStd-Bold"/>
                <a:cs typeface="+mn-cs"/>
              </a:rPr>
              <a:t>2</a:t>
            </a:r>
            <a:r>
              <a:rPr lang="en-US" sz="2400">
                <a:solidFill>
                  <a:prstClr val="black"/>
                </a:solidFill>
                <a:latin typeface="TimesTenLTStd-Bold"/>
                <a:cs typeface="+mn-cs"/>
              </a:rPr>
              <a:t>. Mã hóa</a:t>
            </a:r>
            <a:r>
              <a:rPr lang="vi-VN" sz="2400">
                <a:solidFill>
                  <a:prstClr val="black"/>
                </a:solidFill>
                <a:latin typeface="TimesTenLTStd-Bold"/>
                <a:cs typeface="+mn-cs"/>
              </a:rPr>
              <a:t>: </a:t>
            </a:r>
            <a:endParaRPr lang="vi-VN" sz="2400" dirty="0">
              <a:solidFill>
                <a:prstClr val="black"/>
              </a:solidFill>
              <a:latin typeface="TimesTenLTStd-Bold"/>
              <a:cs typeface="+mn-cs"/>
            </a:endParaRPr>
          </a:p>
          <a:p>
            <a:pPr fontAlgn="auto">
              <a:lnSpc>
                <a:spcPct val="150000"/>
              </a:lnSpc>
              <a:spcBef>
                <a:spcPts val="0"/>
              </a:spcBef>
              <a:spcAft>
                <a:spcPts val="0"/>
              </a:spcAft>
            </a:pPr>
            <a:r>
              <a:rPr lang="vi-VN" sz="2400" dirty="0">
                <a:solidFill>
                  <a:prstClr val="black"/>
                </a:solidFill>
                <a:latin typeface="TimesTenLTStd-Bold"/>
                <a:cs typeface="+mn-cs"/>
              </a:rPr>
              <a:t>        </a:t>
            </a:r>
            <a:endParaRPr lang="vi-VN" sz="2400" b="1" i="1" dirty="0">
              <a:solidFill>
                <a:srgbClr val="0000FF"/>
              </a:solidFill>
              <a:latin typeface="TimesTenLTStd-Bold"/>
              <a:cs typeface="+mn-cs"/>
            </a:endParaRPr>
          </a:p>
        </p:txBody>
      </p:sp>
      <p:sp>
        <p:nvSpPr>
          <p:cNvPr id="26" name="Rectangle 25"/>
          <p:cNvSpPr/>
          <p:nvPr/>
        </p:nvSpPr>
        <p:spPr>
          <a:xfrm>
            <a:off x="6138025" y="4015210"/>
            <a:ext cx="2978483"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a:ln>
                  <a:noFill/>
                </a:ln>
                <a:solidFill>
                  <a:prstClr val="black"/>
                </a:solidFill>
                <a:effectLst/>
                <a:uLnTx/>
                <a:uFillTx/>
                <a:latin typeface="TimesTenLTStd-Bold"/>
                <a:cs typeface="+mn-cs"/>
              </a:rPr>
              <a:t>3</a:t>
            </a:r>
            <a:r>
              <a:rPr kumimoji="0" lang="vi-VN" sz="2400" b="0" i="0" u="none" strike="noStrike" kern="0" cap="none" spc="0" normalizeH="0" baseline="0" noProof="0">
                <a:ln>
                  <a:noFill/>
                </a:ln>
                <a:solidFill>
                  <a:prstClr val="black"/>
                </a:solidFill>
                <a:effectLst/>
                <a:uLnTx/>
                <a:uFillTx/>
                <a:latin typeface="TimesTenLTStd-Bold"/>
                <a:cs typeface="+mn-cs"/>
              </a:rPr>
              <a:t>. </a:t>
            </a:r>
            <a:r>
              <a:rPr kumimoji="0" lang="en-US" sz="2400" b="0" i="0" u="none" strike="noStrike" kern="0" cap="none" spc="0" normalizeH="0" baseline="0" noProof="0">
                <a:ln>
                  <a:noFill/>
                </a:ln>
                <a:solidFill>
                  <a:prstClr val="black"/>
                </a:solidFill>
                <a:effectLst/>
                <a:uLnTx/>
                <a:uFillTx/>
                <a:cs typeface="+mn-cs"/>
              </a:rPr>
              <a:t>Khóa</a:t>
            </a:r>
            <a:r>
              <a:rPr kumimoji="0" lang="vi-VN" sz="2400" b="0" i="0" u="none" strike="noStrike" kern="0" cap="none" spc="0" normalizeH="0" baseline="0" noProof="0">
                <a:ln>
                  <a:noFill/>
                </a:ln>
                <a:solidFill>
                  <a:prstClr val="black"/>
                </a:solidFill>
                <a:effectLst/>
                <a:uLnTx/>
                <a:uFillTx/>
                <a:cs typeface="+mn-cs"/>
              </a:rPr>
              <a:t>:</a:t>
            </a:r>
            <a:r>
              <a:rPr kumimoji="0" lang="en-US" sz="2400" b="0" i="0" u="none" strike="noStrike" kern="0" cap="none" spc="0" normalizeH="0" baseline="0" noProof="0">
                <a:ln>
                  <a:noFill/>
                </a:ln>
                <a:solidFill>
                  <a:prstClr val="black"/>
                </a:solidFill>
                <a:effectLst/>
                <a:uLnTx/>
                <a:uFillTx/>
                <a:cs typeface="+mn-cs"/>
              </a:rPr>
              <a:t> </a:t>
            </a:r>
            <a:r>
              <a:rPr kumimoji="0" lang="vi-VN" sz="2400" b="1" i="1" u="none" strike="noStrike" kern="0" cap="none" spc="0" normalizeH="0" baseline="0" noProof="0">
                <a:ln>
                  <a:noFill/>
                </a:ln>
                <a:solidFill>
                  <a:srgbClr val="0000FF"/>
                </a:solidFill>
                <a:effectLst/>
                <a:uLnTx/>
                <a:uFillTx/>
                <a:latin typeface="TimesTenLTStd-Bold"/>
                <a:cs typeface="+mn-cs"/>
              </a:rPr>
              <a:t>(</a:t>
            </a:r>
            <a:r>
              <a:rPr kumimoji="0" lang="vi-VN" sz="2400" b="1" i="1" u="none" strike="noStrike" kern="0" cap="none" spc="0" normalizeH="0" baseline="0" noProof="0" dirty="0">
                <a:ln>
                  <a:noFill/>
                </a:ln>
                <a:solidFill>
                  <a:srgbClr val="0000FF"/>
                </a:solidFill>
                <a:effectLst/>
                <a:uLnTx/>
                <a:uFillTx/>
                <a:latin typeface="TimesTenLTStd-Bold"/>
                <a:cs typeface="+mn-cs"/>
              </a:rPr>
              <a:t>K</a:t>
            </a:r>
            <a:r>
              <a:rPr kumimoji="0" lang="vi-VN" sz="2400" b="1" i="1" u="none" strike="noStrike" kern="0" cap="none" spc="0" normalizeH="0" baseline="-25000" noProof="0" dirty="0">
                <a:ln>
                  <a:noFill/>
                </a:ln>
                <a:solidFill>
                  <a:srgbClr val="0000FF"/>
                </a:solidFill>
                <a:effectLst/>
                <a:uLnTx/>
                <a:uFillTx/>
                <a:latin typeface="TimesTenLTStd-Bold"/>
                <a:cs typeface="+mn-cs"/>
              </a:rPr>
              <a:t>PU</a:t>
            </a:r>
            <a:r>
              <a:rPr kumimoji="0" lang="vi-VN" sz="2400" b="1" i="1" u="none" strike="noStrike" kern="0" cap="none" spc="0" normalizeH="0" baseline="0" noProof="0" dirty="0">
                <a:ln>
                  <a:noFill/>
                </a:ln>
                <a:solidFill>
                  <a:srgbClr val="0000FF"/>
                </a:solidFill>
                <a:effectLst/>
                <a:uLnTx/>
                <a:uFillTx/>
                <a:latin typeface="TimesTenLTStd-Bold"/>
                <a:cs typeface="+mn-cs"/>
              </a:rPr>
              <a:t> ,K</a:t>
            </a:r>
            <a:r>
              <a:rPr kumimoji="0" lang="vi-VN" sz="2400" b="1" i="1" u="none" strike="noStrike" kern="0" cap="none" spc="0" normalizeH="0" baseline="-25000" noProof="0" dirty="0">
                <a:ln>
                  <a:noFill/>
                </a:ln>
                <a:solidFill>
                  <a:srgbClr val="0000FF"/>
                </a:solidFill>
                <a:effectLst/>
                <a:uLnTx/>
                <a:uFillTx/>
                <a:latin typeface="TimesTenLTStd-Bold"/>
                <a:cs typeface="+mn-cs"/>
              </a:rPr>
              <a:t>PR</a:t>
            </a:r>
            <a:r>
              <a:rPr kumimoji="0" lang="vi-VN" sz="2400" b="1" i="1" u="none" strike="noStrike" kern="0" cap="none" spc="0" normalizeH="0" baseline="0" noProof="0" dirty="0">
                <a:ln>
                  <a:noFill/>
                </a:ln>
                <a:solidFill>
                  <a:srgbClr val="0000FF"/>
                </a:solidFill>
                <a:effectLst/>
                <a:uLnTx/>
                <a:uFillTx/>
                <a:latin typeface="TimesTenLTStd-Bold"/>
                <a:cs typeface="+mn-cs"/>
              </a:rPr>
              <a:t>)</a:t>
            </a:r>
          </a:p>
        </p:txBody>
      </p:sp>
      <p:sp>
        <p:nvSpPr>
          <p:cNvPr id="27" name="Rectangle 26"/>
          <p:cNvSpPr/>
          <p:nvPr/>
        </p:nvSpPr>
        <p:spPr>
          <a:xfrm>
            <a:off x="6138025" y="4561656"/>
            <a:ext cx="1980029" cy="461665"/>
          </a:xfrm>
          <a:prstGeom prst="rect">
            <a:avLst/>
          </a:prstGeom>
        </p:spPr>
        <p:txBody>
          <a:bodyPr wrap="none">
            <a:spAutoFit/>
          </a:bodyPr>
          <a:lstStyle/>
          <a:p>
            <a:pPr fontAlgn="auto">
              <a:spcBef>
                <a:spcPts val="0"/>
              </a:spcBef>
              <a:spcAft>
                <a:spcPts val="0"/>
              </a:spcAft>
            </a:pPr>
            <a:r>
              <a:rPr lang="vi-VN" sz="2400" dirty="0">
                <a:solidFill>
                  <a:prstClr val="black"/>
                </a:solidFill>
                <a:latin typeface="TimesTenLTStd-Bold"/>
                <a:cs typeface="+mn-cs"/>
              </a:rPr>
              <a:t>4</a:t>
            </a:r>
            <a:r>
              <a:rPr lang="vi-VN" sz="2400">
                <a:solidFill>
                  <a:prstClr val="black"/>
                </a:solidFill>
                <a:latin typeface="TimesTenLTStd-Bold"/>
                <a:cs typeface="+mn-cs"/>
              </a:rPr>
              <a:t>. </a:t>
            </a:r>
            <a:r>
              <a:rPr lang="en-US" sz="2400">
                <a:solidFill>
                  <a:prstClr val="black"/>
                </a:solidFill>
                <a:latin typeface="TimesTenLTStd-Bold"/>
                <a:cs typeface="+mn-cs"/>
              </a:rPr>
              <a:t>Bản mã</a:t>
            </a:r>
            <a:r>
              <a:rPr lang="vi-VN" sz="2400">
                <a:solidFill>
                  <a:prstClr val="black"/>
                </a:solidFill>
                <a:latin typeface="TimesTenLTStd-Bold"/>
                <a:cs typeface="+mn-cs"/>
              </a:rPr>
              <a:t>: </a:t>
            </a:r>
            <a:r>
              <a:rPr lang="vi-VN" sz="2400" b="1" i="1" dirty="0">
                <a:solidFill>
                  <a:srgbClr val="0000FF"/>
                </a:solidFill>
                <a:latin typeface="TimesTenLTStd-Bold"/>
                <a:cs typeface="+mn-cs"/>
              </a:rPr>
              <a:t>C</a:t>
            </a:r>
          </a:p>
        </p:txBody>
      </p:sp>
      <p:sp>
        <p:nvSpPr>
          <p:cNvPr id="28" name="Rectangle 27"/>
          <p:cNvSpPr/>
          <p:nvPr/>
        </p:nvSpPr>
        <p:spPr>
          <a:xfrm>
            <a:off x="6167463" y="5048071"/>
            <a:ext cx="1757212" cy="1200329"/>
          </a:xfrm>
          <a:prstGeom prst="rect">
            <a:avLst/>
          </a:prstGeom>
        </p:spPr>
        <p:txBody>
          <a:bodyPr wrap="non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vi-VN" sz="2400" b="0" i="0" u="none" strike="noStrike" kern="0" cap="none" spc="0" normalizeH="0" baseline="0" noProof="0" dirty="0">
                <a:ln>
                  <a:noFill/>
                </a:ln>
                <a:solidFill>
                  <a:prstClr val="black"/>
                </a:solidFill>
                <a:effectLst/>
                <a:uLnTx/>
                <a:uFillTx/>
                <a:latin typeface="TimesTenLTStd-Bold"/>
                <a:cs typeface="+mn-cs"/>
              </a:rPr>
              <a:t>5</a:t>
            </a:r>
            <a:r>
              <a:rPr kumimoji="0" lang="vi-VN" sz="2400" b="0" i="0" u="none" strike="noStrike" kern="0" cap="none" spc="0" normalizeH="0" baseline="0" noProof="0">
                <a:ln>
                  <a:noFill/>
                </a:ln>
                <a:solidFill>
                  <a:prstClr val="black"/>
                </a:solidFill>
                <a:effectLst/>
                <a:uLnTx/>
                <a:uFillTx/>
                <a:latin typeface="TimesTenLTStd-Bold"/>
                <a:cs typeface="+mn-cs"/>
              </a:rPr>
              <a:t>. </a:t>
            </a:r>
            <a:r>
              <a:rPr kumimoji="0" lang="en-US" sz="2400" b="0" i="0" u="none" strike="noStrike" kern="0" cap="none" spc="0" normalizeH="0" baseline="0" noProof="0">
                <a:ln>
                  <a:noFill/>
                </a:ln>
                <a:solidFill>
                  <a:prstClr val="black"/>
                </a:solidFill>
                <a:effectLst/>
                <a:uLnTx/>
                <a:uFillTx/>
                <a:cs typeface="+mn-cs"/>
              </a:rPr>
              <a:t>Gi</a:t>
            </a:r>
            <a:r>
              <a:rPr kumimoji="0" lang="en-US" sz="2400" b="0" i="0" u="none" strike="noStrike" kern="0" cap="none" spc="0" normalizeH="0" noProof="0">
                <a:ln>
                  <a:noFill/>
                </a:ln>
                <a:solidFill>
                  <a:prstClr val="black"/>
                </a:solidFill>
                <a:effectLst/>
                <a:uLnTx/>
                <a:uFillTx/>
                <a:cs typeface="+mn-cs"/>
              </a:rPr>
              <a:t>ải mã</a:t>
            </a:r>
            <a:r>
              <a:rPr kumimoji="0" lang="vi-VN" sz="2400" b="0" i="0" u="none" strike="noStrike" kern="0" cap="none" spc="0" normalizeH="0" baseline="0" noProof="0">
                <a:ln>
                  <a:noFill/>
                </a:ln>
                <a:solidFill>
                  <a:prstClr val="black"/>
                </a:solidFill>
                <a:effectLst/>
                <a:uLnTx/>
                <a:uFillTx/>
                <a:cs typeface="+mn-cs"/>
              </a:rPr>
              <a:t>:</a:t>
            </a:r>
            <a:r>
              <a:rPr kumimoji="0" lang="vi-VN" sz="2400" b="0" i="0" u="none" strike="noStrike" kern="0" cap="none" spc="0" normalizeH="0" baseline="0" noProof="0">
                <a:ln>
                  <a:noFill/>
                </a:ln>
                <a:solidFill>
                  <a:prstClr val="black"/>
                </a:solidFill>
                <a:effectLst/>
                <a:uLnTx/>
                <a:uFillTx/>
                <a:latin typeface="TimesTenLTStd-Bold"/>
                <a:cs typeface="+mn-cs"/>
              </a:rPr>
              <a:t> </a:t>
            </a:r>
            <a:endParaRPr kumimoji="0" lang="vi-VN" sz="2400" b="0" i="0" u="none" strike="noStrike" kern="0" cap="none" spc="0" normalizeH="0" baseline="0" noProof="0" dirty="0">
              <a:ln>
                <a:noFill/>
              </a:ln>
              <a:solidFill>
                <a:prstClr val="black"/>
              </a:solidFill>
              <a:effectLst/>
              <a:uLnTx/>
              <a:uFillTx/>
              <a:latin typeface="TimesTenLTStd-Bold"/>
              <a:cs typeface="+mn-cs"/>
            </a:endParaRPr>
          </a:p>
          <a:p>
            <a:pPr marL="0" marR="0" lvl="0" indent="0" defTabSz="914400" eaLnBrk="1" fontAlgn="auto" latinLnBrk="0" hangingPunct="1">
              <a:lnSpc>
                <a:spcPct val="150000"/>
              </a:lnSpc>
              <a:spcBef>
                <a:spcPts val="0"/>
              </a:spcBef>
              <a:spcAft>
                <a:spcPts val="0"/>
              </a:spcAft>
              <a:buClrTx/>
              <a:buSzTx/>
              <a:buFontTx/>
              <a:buNone/>
              <a:tabLst/>
              <a:defRPr/>
            </a:pPr>
            <a:r>
              <a:rPr kumimoji="0" lang="vi-VN" sz="2400" b="0" i="1" u="none" strike="noStrike" kern="0" cap="none" spc="0" normalizeH="0" baseline="0" noProof="0" dirty="0">
                <a:ln>
                  <a:noFill/>
                </a:ln>
                <a:solidFill>
                  <a:prstClr val="black"/>
                </a:solidFill>
                <a:effectLst/>
                <a:uLnTx/>
                <a:uFillTx/>
                <a:latin typeface="TimesTenLTStd-Bold"/>
                <a:cs typeface="+mn-cs"/>
              </a:rPr>
              <a:t>        </a:t>
            </a:r>
            <a:endParaRPr kumimoji="0" lang="vi-VN" sz="2400" b="1" i="0" u="none" strike="noStrike" kern="0" cap="none" spc="0" normalizeH="0" baseline="0" noProof="0" dirty="0">
              <a:ln>
                <a:noFill/>
              </a:ln>
              <a:solidFill>
                <a:srgbClr val="0000FF"/>
              </a:solidFill>
              <a:effectLst/>
              <a:uLnTx/>
              <a:uFillTx/>
              <a:latin typeface="TimesTenLTStd-Bold"/>
              <a:cs typeface="+mn-cs"/>
            </a:endParaRPr>
          </a:p>
        </p:txBody>
      </p:sp>
      <p:pic>
        <p:nvPicPr>
          <p:cNvPr id="29" name="Picture 28"/>
          <p:cNvPicPr>
            <a:picLocks noChangeAspect="1"/>
          </p:cNvPicPr>
          <p:nvPr/>
        </p:nvPicPr>
        <p:blipFill>
          <a:blip r:embed="rId3"/>
          <a:stretch>
            <a:fillRect/>
          </a:stretch>
        </p:blipFill>
        <p:spPr>
          <a:xfrm>
            <a:off x="5287600" y="5092885"/>
            <a:ext cx="699756" cy="693155"/>
          </a:xfrm>
          <a:prstGeom prst="rect">
            <a:avLst/>
          </a:prstGeom>
        </p:spPr>
      </p:pic>
      <p:pic>
        <p:nvPicPr>
          <p:cNvPr id="30" name="Picture 29"/>
          <p:cNvPicPr>
            <a:picLocks noChangeAspect="1"/>
          </p:cNvPicPr>
          <p:nvPr/>
        </p:nvPicPr>
        <p:blipFill>
          <a:blip r:embed="rId4"/>
          <a:stretch>
            <a:fillRect/>
          </a:stretch>
        </p:blipFill>
        <p:spPr>
          <a:xfrm>
            <a:off x="5280293" y="4280900"/>
            <a:ext cx="699756" cy="624292"/>
          </a:xfrm>
          <a:prstGeom prst="rect">
            <a:avLst/>
          </a:prstGeom>
        </p:spPr>
      </p:pic>
      <p:cxnSp>
        <p:nvCxnSpPr>
          <p:cNvPr id="31" name="Straight Arrow Connector 30"/>
          <p:cNvCxnSpPr/>
          <p:nvPr/>
        </p:nvCxnSpPr>
        <p:spPr>
          <a:xfrm>
            <a:off x="62651" y="5351372"/>
            <a:ext cx="618462" cy="0"/>
          </a:xfrm>
          <a:prstGeom prst="straightConnector1">
            <a:avLst/>
          </a:prstGeom>
          <a:noFill/>
          <a:ln w="34925" cap="flat" cmpd="sng" algn="ctr">
            <a:solidFill>
              <a:srgbClr val="5B9BD5"/>
            </a:solidFill>
            <a:prstDash val="solid"/>
            <a:miter lim="800000"/>
            <a:tailEnd type="triangle"/>
          </a:ln>
          <a:effectLst/>
        </p:spPr>
      </p:cxnSp>
      <p:sp>
        <p:nvSpPr>
          <p:cNvPr id="32" name="Rectangle 31"/>
          <p:cNvSpPr/>
          <p:nvPr/>
        </p:nvSpPr>
        <p:spPr>
          <a:xfrm>
            <a:off x="590144" y="5143038"/>
            <a:ext cx="495908" cy="5847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3200" b="1" i="0" u="none" strike="noStrike" kern="0" cap="none" spc="0" normalizeH="0" baseline="0" noProof="0" dirty="0">
                <a:ln>
                  <a:noFill/>
                </a:ln>
                <a:solidFill>
                  <a:prstClr val="black"/>
                </a:solidFill>
                <a:effectLst/>
                <a:uLnTx/>
                <a:uFillTx/>
                <a:latin typeface="TimesTenLTStd-Bold"/>
                <a:cs typeface="+mn-cs"/>
              </a:rPr>
              <a:t>C</a:t>
            </a:r>
            <a:endParaRPr kumimoji="0" lang="vi-VN" sz="3200" b="1" i="0" u="none" strike="noStrike" kern="0" cap="none" spc="0" normalizeH="0" baseline="0" noProof="0" dirty="0">
              <a:ln>
                <a:noFill/>
              </a:ln>
              <a:solidFill>
                <a:prstClr val="black"/>
              </a:solidFill>
              <a:effectLst/>
              <a:uLnTx/>
              <a:uFillTx/>
              <a:cs typeface="+mn-cs"/>
            </a:endParaRPr>
          </a:p>
        </p:txBody>
      </p:sp>
      <p:cxnSp>
        <p:nvCxnSpPr>
          <p:cNvPr id="33" name="Straight Arrow Connector 32"/>
          <p:cNvCxnSpPr/>
          <p:nvPr/>
        </p:nvCxnSpPr>
        <p:spPr>
          <a:xfrm>
            <a:off x="762000" y="4905192"/>
            <a:ext cx="8930" cy="342283"/>
          </a:xfrm>
          <a:prstGeom prst="straightConnector1">
            <a:avLst/>
          </a:prstGeom>
          <a:noFill/>
          <a:ln w="34925" cap="flat" cmpd="sng" algn="ctr">
            <a:solidFill>
              <a:srgbClr val="5B9BD5"/>
            </a:solidFill>
            <a:prstDash val="solid"/>
            <a:miter lim="800000"/>
            <a:tailEnd type="triangle"/>
          </a:ln>
          <a:effectLst/>
        </p:spPr>
      </p:cxnSp>
      <p:cxnSp>
        <p:nvCxnSpPr>
          <p:cNvPr id="34" name="Straight Arrow Connector 33"/>
          <p:cNvCxnSpPr/>
          <p:nvPr/>
        </p:nvCxnSpPr>
        <p:spPr>
          <a:xfrm>
            <a:off x="4230952" y="4185763"/>
            <a:ext cx="0" cy="499354"/>
          </a:xfrm>
          <a:prstGeom prst="straightConnector1">
            <a:avLst/>
          </a:prstGeom>
          <a:noFill/>
          <a:ln w="34925" cap="flat" cmpd="sng" algn="ctr">
            <a:solidFill>
              <a:srgbClr val="5B9BD5"/>
            </a:solidFill>
            <a:prstDash val="solid"/>
            <a:miter lim="800000"/>
            <a:tailEnd type="triangle"/>
          </a:ln>
          <a:effectLst/>
        </p:spPr>
      </p:cxnSp>
      <p:cxnSp>
        <p:nvCxnSpPr>
          <p:cNvPr id="35" name="Straight Arrow Connector 34"/>
          <p:cNvCxnSpPr/>
          <p:nvPr/>
        </p:nvCxnSpPr>
        <p:spPr>
          <a:xfrm flipH="1">
            <a:off x="4417131" y="4794141"/>
            <a:ext cx="799314" cy="0"/>
          </a:xfrm>
          <a:prstGeom prst="straightConnector1">
            <a:avLst/>
          </a:prstGeom>
          <a:noFill/>
          <a:ln w="34925" cap="flat" cmpd="sng" algn="ctr">
            <a:solidFill>
              <a:srgbClr val="5B9BD5"/>
            </a:solidFill>
            <a:prstDash val="solid"/>
            <a:miter lim="800000"/>
            <a:tailEnd type="triangle"/>
          </a:ln>
          <a:effectLst/>
        </p:spPr>
      </p:cxnSp>
      <p:sp>
        <p:nvSpPr>
          <p:cNvPr id="36" name="Rectangle 35"/>
          <p:cNvSpPr/>
          <p:nvPr/>
        </p:nvSpPr>
        <p:spPr>
          <a:xfrm>
            <a:off x="4074459" y="4608465"/>
            <a:ext cx="495908" cy="5847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3200" b="1" i="0" u="none" strike="noStrike" kern="0" cap="none" spc="0" normalizeH="0" baseline="0" noProof="0" dirty="0">
                <a:ln>
                  <a:noFill/>
                </a:ln>
                <a:solidFill>
                  <a:prstClr val="black"/>
                </a:solidFill>
                <a:effectLst/>
                <a:uLnTx/>
                <a:uFillTx/>
                <a:latin typeface="TimesTenLTStd-Bold"/>
                <a:cs typeface="+mn-cs"/>
              </a:rPr>
              <a:t>P</a:t>
            </a:r>
            <a:endParaRPr kumimoji="0" lang="vi-VN" sz="3200" b="1" i="0" u="none" strike="noStrike" kern="0" cap="none" spc="0" normalizeH="0" baseline="0" noProof="0" dirty="0">
              <a:ln>
                <a:noFill/>
              </a:ln>
              <a:solidFill>
                <a:prstClr val="black"/>
              </a:solidFill>
              <a:effectLst/>
              <a:uLnTx/>
              <a:uFillTx/>
              <a:cs typeface="+mn-cs"/>
            </a:endParaRPr>
          </a:p>
        </p:txBody>
      </p:sp>
      <p:sp>
        <p:nvSpPr>
          <p:cNvPr id="37" name="Rectangle 36"/>
          <p:cNvSpPr/>
          <p:nvPr/>
        </p:nvSpPr>
        <p:spPr>
          <a:xfrm>
            <a:off x="7331201" y="3310951"/>
            <a:ext cx="1816523" cy="646331"/>
          </a:xfrm>
          <a:prstGeom prst="rect">
            <a:avLst/>
          </a:prstGeom>
        </p:spPr>
        <p:txBody>
          <a:bodyPr wrap="none">
            <a:spAutoFit/>
          </a:bodyPr>
          <a:lstStyle/>
          <a:p>
            <a:pPr fontAlgn="auto">
              <a:lnSpc>
                <a:spcPct val="150000"/>
              </a:lnSpc>
              <a:spcBef>
                <a:spcPts val="0"/>
              </a:spcBef>
              <a:spcAft>
                <a:spcPts val="0"/>
              </a:spcAft>
            </a:pPr>
            <a:r>
              <a:rPr lang="vi-VN" sz="2400" b="1" i="1" dirty="0">
                <a:solidFill>
                  <a:srgbClr val="7030A0"/>
                </a:solidFill>
                <a:latin typeface="TimesTenLTStd-Bold"/>
                <a:cs typeface="+mn-cs"/>
              </a:rPr>
              <a:t>    E(K</a:t>
            </a:r>
            <a:r>
              <a:rPr lang="vi-VN" sz="2400" b="1" i="1" baseline="-25000" dirty="0">
                <a:solidFill>
                  <a:srgbClr val="7030A0"/>
                </a:solidFill>
                <a:latin typeface="TimesTenLTStd-Bold"/>
                <a:cs typeface="+mn-cs"/>
              </a:rPr>
              <a:t>PU</a:t>
            </a:r>
            <a:r>
              <a:rPr lang="vi-VN" sz="2400" b="1" i="1" dirty="0">
                <a:solidFill>
                  <a:srgbClr val="7030A0"/>
                </a:solidFill>
                <a:latin typeface="TimesTenLTStd-Bold"/>
                <a:cs typeface="+mn-cs"/>
              </a:rPr>
              <a:t> ,P)</a:t>
            </a:r>
          </a:p>
        </p:txBody>
      </p:sp>
      <p:sp>
        <p:nvSpPr>
          <p:cNvPr id="38" name="Rectangle 37"/>
          <p:cNvSpPr/>
          <p:nvPr/>
        </p:nvSpPr>
        <p:spPr>
          <a:xfrm>
            <a:off x="6112393" y="3310951"/>
            <a:ext cx="1107996" cy="646331"/>
          </a:xfrm>
          <a:prstGeom prst="rect">
            <a:avLst/>
          </a:prstGeom>
        </p:spPr>
        <p:txBody>
          <a:bodyPr wrap="none">
            <a:spAutoFit/>
          </a:bodyPr>
          <a:lstStyle/>
          <a:p>
            <a:pPr fontAlgn="auto">
              <a:lnSpc>
                <a:spcPct val="150000"/>
              </a:lnSpc>
              <a:spcBef>
                <a:spcPts val="0"/>
              </a:spcBef>
              <a:spcAft>
                <a:spcPts val="0"/>
              </a:spcAft>
            </a:pPr>
            <a:r>
              <a:rPr lang="vi-VN" sz="2400" b="1" i="1" dirty="0">
                <a:solidFill>
                  <a:srgbClr val="0000FF"/>
                </a:solidFill>
                <a:latin typeface="TimesTenLTStd-Bold"/>
                <a:cs typeface="+mn-cs"/>
              </a:rPr>
              <a:t>E(K,P)</a:t>
            </a:r>
          </a:p>
        </p:txBody>
      </p:sp>
      <p:sp>
        <p:nvSpPr>
          <p:cNvPr id="39" name="Striped Right Arrow 38"/>
          <p:cNvSpPr/>
          <p:nvPr/>
        </p:nvSpPr>
        <p:spPr>
          <a:xfrm>
            <a:off x="7178801" y="3485890"/>
            <a:ext cx="515108" cy="370991"/>
          </a:xfrm>
          <a:prstGeom prst="stripedRightArrow">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vi-VN" sz="2400" b="0" i="0" u="none" strike="noStrike" kern="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40" name="Rectangle 39"/>
          <p:cNvSpPr/>
          <p:nvPr/>
        </p:nvSpPr>
        <p:spPr>
          <a:xfrm>
            <a:off x="6167463" y="5650543"/>
            <a:ext cx="1143262"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1" i="1" u="none" strike="noStrike" kern="0" cap="none" spc="0" normalizeH="0" baseline="0" noProof="0" dirty="0">
                <a:ln>
                  <a:noFill/>
                </a:ln>
                <a:solidFill>
                  <a:srgbClr val="0000FF"/>
                </a:solidFill>
                <a:effectLst/>
                <a:uLnTx/>
                <a:uFillTx/>
                <a:latin typeface="TimesTenLTStd-Bold"/>
                <a:cs typeface="+mn-cs"/>
              </a:rPr>
              <a:t>D(K,C)</a:t>
            </a:r>
            <a:endParaRPr kumimoji="0" lang="vi-VN" sz="2400" b="0" i="0" u="none" strike="noStrike" kern="0" cap="none" spc="0" normalizeH="0" baseline="0" noProof="0" dirty="0">
              <a:ln>
                <a:noFill/>
              </a:ln>
              <a:solidFill>
                <a:prstClr val="black"/>
              </a:solidFill>
              <a:effectLst/>
              <a:uLnTx/>
              <a:uFillTx/>
              <a:cs typeface="+mn-cs"/>
            </a:endParaRPr>
          </a:p>
        </p:txBody>
      </p:sp>
      <p:sp>
        <p:nvSpPr>
          <p:cNvPr id="41" name="Striped Right Arrow 40"/>
          <p:cNvSpPr/>
          <p:nvPr/>
        </p:nvSpPr>
        <p:spPr>
          <a:xfrm>
            <a:off x="7252447" y="5695641"/>
            <a:ext cx="515108" cy="370991"/>
          </a:xfrm>
          <a:prstGeom prst="stripedRightArrow">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vi-VN" sz="2400" b="0" i="0" u="none" strike="noStrike" kern="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42" name="Rectangle 41"/>
          <p:cNvSpPr/>
          <p:nvPr/>
        </p:nvSpPr>
        <p:spPr>
          <a:xfrm>
            <a:off x="7727214" y="5650303"/>
            <a:ext cx="1511952"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1" i="1" u="none" strike="noStrike" kern="0" cap="none" spc="0" normalizeH="0" baseline="0" noProof="0" dirty="0">
                <a:ln>
                  <a:noFill/>
                </a:ln>
                <a:solidFill>
                  <a:srgbClr val="7030A0"/>
                </a:solidFill>
                <a:effectLst/>
                <a:uLnTx/>
                <a:uFillTx/>
                <a:latin typeface="TimesTenLTStd-Bold"/>
                <a:cs typeface="+mn-cs"/>
              </a:rPr>
              <a:t>D(K</a:t>
            </a:r>
            <a:r>
              <a:rPr kumimoji="0" lang="vi-VN" sz="2400" b="1" i="1" u="none" strike="noStrike" kern="0" cap="none" spc="0" normalizeH="0" baseline="-25000" noProof="0" dirty="0">
                <a:ln>
                  <a:noFill/>
                </a:ln>
                <a:solidFill>
                  <a:srgbClr val="7030A0"/>
                </a:solidFill>
                <a:effectLst/>
                <a:uLnTx/>
                <a:uFillTx/>
                <a:latin typeface="TimesTenLTStd-Bold"/>
                <a:cs typeface="+mn-cs"/>
              </a:rPr>
              <a:t>PR</a:t>
            </a:r>
            <a:r>
              <a:rPr kumimoji="0" lang="vi-VN" sz="2400" b="1" i="1" u="none" strike="noStrike" kern="0" cap="none" spc="0" normalizeH="0" baseline="0" noProof="0" dirty="0">
                <a:ln>
                  <a:noFill/>
                </a:ln>
                <a:solidFill>
                  <a:srgbClr val="7030A0"/>
                </a:solidFill>
                <a:effectLst/>
                <a:uLnTx/>
                <a:uFillTx/>
                <a:latin typeface="TimesTenLTStd-Bold"/>
                <a:cs typeface="+mn-cs"/>
              </a:rPr>
              <a:t> ,C)</a:t>
            </a:r>
            <a:endParaRPr kumimoji="0" lang="vi-VN" sz="2400" b="0" i="0" u="none" strike="noStrike" kern="0" cap="none" spc="0" normalizeH="0" baseline="0" noProof="0" dirty="0">
              <a:ln>
                <a:noFill/>
              </a:ln>
              <a:solidFill>
                <a:srgbClr val="7030A0"/>
              </a:solidFill>
              <a:effectLst/>
              <a:uLnTx/>
              <a:uFillTx/>
              <a:cs typeface="+mn-cs"/>
            </a:endParaRPr>
          </a:p>
        </p:txBody>
      </p:sp>
      <p:pic>
        <p:nvPicPr>
          <p:cNvPr id="43" name="Picture 42"/>
          <p:cNvPicPr>
            <a:picLocks noChangeAspect="1"/>
          </p:cNvPicPr>
          <p:nvPr/>
        </p:nvPicPr>
        <p:blipFill>
          <a:blip r:embed="rId5"/>
          <a:stretch>
            <a:fillRect/>
          </a:stretch>
        </p:blipFill>
        <p:spPr>
          <a:xfrm>
            <a:off x="486127" y="2631373"/>
            <a:ext cx="5591027" cy="1469645"/>
          </a:xfrm>
          <a:prstGeom prst="rect">
            <a:avLst/>
          </a:prstGeom>
        </p:spPr>
      </p:pic>
    </p:spTree>
    <p:extLst>
      <p:ext uri="{BB962C8B-B14F-4D97-AF65-F5344CB8AC3E}">
        <p14:creationId xmlns:p14="http://schemas.microsoft.com/office/powerpoint/2010/main" val="105470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6" presetClass="path" presetSubtype="0" accel="50000" decel="50000" fill="hold" nodeType="clickEffect">
                                  <p:stCondLst>
                                    <p:cond delay="0"/>
                                  </p:stCondLst>
                                  <p:childTnLst>
                                    <p:animMotion origin="layout" path="M 0.04167 -0.00417 L -0.54201 -0.13588 " pathEditMode="relative" rAng="0" ptsTypes="AA">
                                      <p:cBhvr>
                                        <p:cTn id="18" dur="2000" fill="hold"/>
                                        <p:tgtEl>
                                          <p:spTgt spid="29"/>
                                        </p:tgtEl>
                                        <p:attrNameLst>
                                          <p:attrName>ppt_x</p:attrName>
                                          <p:attrName>ppt_y</p:attrName>
                                        </p:attrNameLst>
                                      </p:cBhvr>
                                      <p:rCtr x="-29184" y="-6597"/>
                                    </p:animMotion>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1000" fill="hold"/>
                                        <p:tgtEl>
                                          <p:spTgt spid="31"/>
                                        </p:tgtEl>
                                        <p:attrNameLst>
                                          <p:attrName>ppt_x</p:attrName>
                                        </p:attrNameLst>
                                      </p:cBhvr>
                                      <p:tavLst>
                                        <p:tav tm="0">
                                          <p:val>
                                            <p:strVal val="0-#ppt_w/2"/>
                                          </p:val>
                                        </p:tav>
                                        <p:tav tm="100000">
                                          <p:val>
                                            <p:strVal val="#ppt_x"/>
                                          </p:val>
                                        </p:tav>
                                      </p:tavLst>
                                    </p:anim>
                                    <p:anim calcmode="lin" valueType="num">
                                      <p:cBhvr additive="base">
                                        <p:cTn id="24" dur="1000" fill="hold"/>
                                        <p:tgtEl>
                                          <p:spTgt spid="31"/>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1000" fill="hold"/>
                                        <p:tgtEl>
                                          <p:spTgt spid="32"/>
                                        </p:tgtEl>
                                        <p:attrNameLst>
                                          <p:attrName>ppt_x</p:attrName>
                                        </p:attrNameLst>
                                      </p:cBhvr>
                                      <p:tavLst>
                                        <p:tav tm="0">
                                          <p:val>
                                            <p:strVal val="0-#ppt_w/2"/>
                                          </p:val>
                                        </p:tav>
                                        <p:tav tm="100000">
                                          <p:val>
                                            <p:strVal val="#ppt_x"/>
                                          </p:val>
                                        </p:tav>
                                      </p:tavLst>
                                    </p:anim>
                                    <p:anim calcmode="lin" valueType="num">
                                      <p:cBhvr additive="base">
                                        <p:cTn id="28" dur="1000" fill="hold"/>
                                        <p:tgtEl>
                                          <p:spTgt spid="32"/>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1000" fill="hold"/>
                                        <p:tgtEl>
                                          <p:spTgt spid="33"/>
                                        </p:tgtEl>
                                        <p:attrNameLst>
                                          <p:attrName>ppt_x</p:attrName>
                                        </p:attrNameLst>
                                      </p:cBhvr>
                                      <p:tavLst>
                                        <p:tav tm="0">
                                          <p:val>
                                            <p:strVal val="0-#ppt_w/2"/>
                                          </p:val>
                                        </p:tav>
                                        <p:tav tm="100000">
                                          <p:val>
                                            <p:strVal val="#ppt_x"/>
                                          </p:val>
                                        </p:tav>
                                      </p:tavLst>
                                    </p:anim>
                                    <p:anim calcmode="lin" valueType="num">
                                      <p:cBhvr additive="base">
                                        <p:cTn id="32" dur="10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anim calcmode="lin" valueType="num">
                                      <p:cBhvr additive="base">
                                        <p:cTn id="37" dur="1250" fill="hold"/>
                                        <p:tgtEl>
                                          <p:spTgt spid="34"/>
                                        </p:tgtEl>
                                        <p:attrNameLst>
                                          <p:attrName>ppt_x</p:attrName>
                                        </p:attrNameLst>
                                      </p:cBhvr>
                                      <p:tavLst>
                                        <p:tav tm="0">
                                          <p:val>
                                            <p:strVal val="1+#ppt_w/2"/>
                                          </p:val>
                                        </p:tav>
                                        <p:tav tm="100000">
                                          <p:val>
                                            <p:strVal val="#ppt_x"/>
                                          </p:val>
                                        </p:tav>
                                      </p:tavLst>
                                    </p:anim>
                                    <p:anim calcmode="lin" valueType="num">
                                      <p:cBhvr additive="base">
                                        <p:cTn id="38" dur="1250" fill="hold"/>
                                        <p:tgtEl>
                                          <p:spTgt spid="34"/>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 calcmode="lin" valueType="num">
                                      <p:cBhvr additive="base">
                                        <p:cTn id="41" dur="1250" fill="hold"/>
                                        <p:tgtEl>
                                          <p:spTgt spid="36"/>
                                        </p:tgtEl>
                                        <p:attrNameLst>
                                          <p:attrName>ppt_x</p:attrName>
                                        </p:attrNameLst>
                                      </p:cBhvr>
                                      <p:tavLst>
                                        <p:tav tm="0">
                                          <p:val>
                                            <p:strVal val="1+#ppt_w/2"/>
                                          </p:val>
                                        </p:tav>
                                        <p:tav tm="100000">
                                          <p:val>
                                            <p:strVal val="#ppt_x"/>
                                          </p:val>
                                        </p:tav>
                                      </p:tavLst>
                                    </p:anim>
                                    <p:anim calcmode="lin" valueType="num">
                                      <p:cBhvr additive="base">
                                        <p:cTn id="42" dur="1250" fill="hold"/>
                                        <p:tgtEl>
                                          <p:spTgt spid="36"/>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1250" fill="hold"/>
                                        <p:tgtEl>
                                          <p:spTgt spid="35"/>
                                        </p:tgtEl>
                                        <p:attrNameLst>
                                          <p:attrName>ppt_x</p:attrName>
                                        </p:attrNameLst>
                                      </p:cBhvr>
                                      <p:tavLst>
                                        <p:tav tm="0">
                                          <p:val>
                                            <p:strVal val="1+#ppt_w/2"/>
                                          </p:val>
                                        </p:tav>
                                        <p:tav tm="100000">
                                          <p:val>
                                            <p:strVal val="#ppt_x"/>
                                          </p:val>
                                        </p:tav>
                                      </p:tavLst>
                                    </p:anim>
                                    <p:anim calcmode="lin" valueType="num">
                                      <p:cBhvr additive="base">
                                        <p:cTn id="46" dur="125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barn(inVertical)">
                                      <p:cBhvr>
                                        <p:cTn id="51" dur="1000"/>
                                        <p:tgtEl>
                                          <p:spTgt spid="39"/>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barn(inVertical)">
                                      <p:cBhvr>
                                        <p:cTn id="54" dur="1000"/>
                                        <p:tgtEl>
                                          <p:spTgt spid="37"/>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grpId="0" nodeType="click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barn(inVertical)">
                                      <p:cBhvr>
                                        <p:cTn id="59" dur="1000"/>
                                        <p:tgtEl>
                                          <p:spTgt spid="41"/>
                                        </p:tgtEl>
                                      </p:cBhvr>
                                    </p:animEffect>
                                  </p:childTnLst>
                                </p:cTn>
                              </p:par>
                              <p:par>
                                <p:cTn id="60" presetID="16" presetClass="entr" presetSubtype="21" fill="hold" grpId="0" nodeType="withEffect">
                                  <p:stCondLst>
                                    <p:cond delay="0"/>
                                  </p:stCondLst>
                                  <p:childTnLst>
                                    <p:set>
                                      <p:cBhvr>
                                        <p:cTn id="61" dur="1" fill="hold">
                                          <p:stCondLst>
                                            <p:cond delay="0"/>
                                          </p:stCondLst>
                                        </p:cTn>
                                        <p:tgtEl>
                                          <p:spTgt spid="42"/>
                                        </p:tgtEl>
                                        <p:attrNameLst>
                                          <p:attrName>style.visibility</p:attrName>
                                        </p:attrNameLst>
                                      </p:cBhvr>
                                      <p:to>
                                        <p:strVal val="visible"/>
                                      </p:to>
                                    </p:set>
                                    <p:animEffect transition="in" filter="barn(inVertical)">
                                      <p:cBhvr>
                                        <p:cTn id="62" dur="1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6" grpId="0"/>
      <p:bldP spid="37" grpId="0"/>
      <p:bldP spid="39" grpId="0" animBg="1"/>
      <p:bldP spid="41" grpId="0" animBg="1"/>
      <p:bldP spid="4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799"/>
                <a:ext cx="8229600" cy="5622925"/>
              </a:xfrm>
            </p:spPr>
            <p:txBody>
              <a:bodyPr/>
              <a:lstStyle/>
              <a:p>
                <a:r>
                  <a:rPr lang="en-US"/>
                  <a:t>Hệ mã ECC</a:t>
                </a:r>
              </a:p>
              <a:p>
                <a:pPr lvl="1"/>
                <a:r>
                  <a:rPr lang="en-US"/>
                  <a:t>Đường cong ellipt trên GF(</a:t>
                </a:r>
                <a14:m>
                  <m:oMath xmlns:m="http://schemas.openxmlformats.org/officeDocument/2006/math">
                    <m:sSup>
                      <m:sSupPr>
                        <m:ctrlPr>
                          <a:rPr lang="en-US" i="1">
                            <a:latin typeface="Cambria Math"/>
                          </a:rPr>
                        </m:ctrlPr>
                      </m:sSupPr>
                      <m:e>
                        <m:r>
                          <a:rPr lang="en-US" i="1">
                            <a:latin typeface="Cambria Math" panose="02040503050406030204" pitchFamily="18" charset="0"/>
                          </a:rPr>
                          <m:t>2</m:t>
                        </m:r>
                      </m:e>
                      <m:sup>
                        <m:r>
                          <a:rPr lang="en-US" i="1">
                            <a:latin typeface="Cambria Math" panose="02040503050406030204" pitchFamily="18" charset="0"/>
                          </a:rPr>
                          <m:t>𝑚</m:t>
                        </m:r>
                      </m:sup>
                    </m:sSup>
                  </m:oMath>
                </a14:m>
                <a:r>
                  <a:rPr lang="en-US"/>
                  <a:t>)</a:t>
                </a:r>
              </a:p>
              <a:p>
                <a:pPr marL="914400" lvl="2"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𝑥𝑦</m:t>
                      </m:r>
                      <m:r>
                        <a:rPr lang="en-US" b="0" i="1" smtClean="0">
                          <a:latin typeface="Cambria Math" panose="02040503050406030204" pitchFamily="18" charset="0"/>
                        </a:rPr>
                        <m:t>=</m:t>
                      </m:r>
                      <m:sSup>
                        <m:sSupPr>
                          <m:ctrlPr>
                            <a:rPr lang="en-US" b="0" i="1" smtClean="0">
                              <a:latin typeface="Cambria Math"/>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m:t>
                      </m:r>
                      <m:r>
                        <a:rPr lang="en-US" b="0" i="1" smtClean="0">
                          <a:latin typeface="Cambria Math" panose="02040503050406030204" pitchFamily="18" charset="0"/>
                        </a:rPr>
                        <m:t>𝑎</m:t>
                      </m:r>
                      <m:sSup>
                        <m:sSupPr>
                          <m:ctrlPr>
                            <a:rPr lang="en-US" b="0" i="1" smtClean="0">
                              <a:latin typeface="Cambria Math"/>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a:p>
              <a:p>
                <a:pPr lvl="2"/>
                <a:r>
                  <a:rPr lang="en-US"/>
                  <a:t>Xét đường cong elip </a:t>
                </a:r>
                <a14:m>
                  <m:oMath xmlns:m="http://schemas.openxmlformats.org/officeDocument/2006/math">
                    <m:sSup>
                      <m:sSupPr>
                        <m:ctrlPr>
                          <a:rPr lang="en-US" i="1" smtClean="0">
                            <a:latin typeface="Cambria Math"/>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𝑥𝑦</m:t>
                    </m:r>
                    <m:r>
                      <a:rPr lang="en-US" b="0" i="1" smtClean="0">
                        <a:latin typeface="Cambria Math" panose="02040503050406030204" pitchFamily="18" charset="0"/>
                      </a:rPr>
                      <m:t>=</m:t>
                    </m:r>
                    <m:sSup>
                      <m:sSupPr>
                        <m:ctrlPr>
                          <a:rPr lang="en-US" b="0" i="1" smtClean="0">
                            <a:latin typeface="Cambria Math"/>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m:t>
                    </m:r>
                    <m:sSup>
                      <m:sSupPr>
                        <m:ctrlPr>
                          <a:rPr lang="en-US" b="0" i="1" smtClean="0">
                            <a:latin typeface="Cambria Math"/>
                          </a:rPr>
                        </m:ctrlPr>
                      </m:sSupPr>
                      <m:e>
                        <m:r>
                          <a:rPr lang="en-US" b="0" i="1" smtClean="0">
                            <a:latin typeface="Cambria Math" panose="02040503050406030204" pitchFamily="18" charset="0"/>
                          </a:rPr>
                          <m:t>𝑔</m:t>
                        </m:r>
                      </m:e>
                      <m:sup>
                        <m:r>
                          <a:rPr lang="en-US" b="0" i="1" smtClean="0">
                            <a:latin typeface="Cambria Math" panose="02040503050406030204" pitchFamily="18" charset="0"/>
                          </a:rPr>
                          <m:t>4</m:t>
                        </m:r>
                      </m:sup>
                    </m:sSup>
                    <m:sSup>
                      <m:sSupPr>
                        <m:ctrlPr>
                          <a:rPr lang="en-US" b="0" i="1" smtClean="0">
                            <a:latin typeface="Cambria Math"/>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+1</m:t>
                    </m:r>
                  </m:oMath>
                </a14:m>
                <a:endParaRPr lang="en-US" i="1">
                  <a:latin typeface="Cambria Math" panose="02040503050406030204" pitchFamily="18" charset="0"/>
                </a:endParaRPr>
              </a:p>
              <a:p>
                <a:pPr marL="914400" lvl="2" indent="0">
                  <a:buNone/>
                </a:pPr>
                <a:r>
                  <a:rPr lang="en-US" i="1">
                    <a:latin typeface="Cambria Math" panose="02040503050406030204" pitchFamily="18" charset="0"/>
                    <a:sym typeface="Wingdings" panose="05000000000000000000" pitchFamily="2" charset="2"/>
                  </a:rPr>
                  <a:t> </a:t>
                </a:r>
                <a14:m>
                  <m:oMath xmlns:m="http://schemas.openxmlformats.org/officeDocument/2006/math">
                    <m:r>
                      <a:rPr lang="en-US" b="0" i="1" smtClean="0">
                        <a:latin typeface="Cambria Math" panose="02040503050406030204" pitchFamily="18" charset="0"/>
                        <a:sym typeface="Wingdings" panose="05000000000000000000" pitchFamily="2" charset="2"/>
                      </a:rPr>
                      <m:t>𝑎</m:t>
                    </m:r>
                    <m:r>
                      <a:rPr lang="en-US" b="0" i="1" smtClean="0">
                        <a:latin typeface="Cambria Math" panose="02040503050406030204" pitchFamily="18" charset="0"/>
                        <a:sym typeface="Wingdings" panose="05000000000000000000" pitchFamily="2" charset="2"/>
                      </a:rPr>
                      <m:t>=</m:t>
                    </m:r>
                    <m:sSup>
                      <m:sSupPr>
                        <m:ctrlPr>
                          <a:rPr lang="en-US" i="1">
                            <a:latin typeface="Cambria Math"/>
                          </a:rPr>
                        </m:ctrlPr>
                      </m:sSupPr>
                      <m:e>
                        <m:r>
                          <a:rPr lang="en-US" i="1">
                            <a:latin typeface="Cambria Math" panose="02040503050406030204" pitchFamily="18" charset="0"/>
                          </a:rPr>
                          <m:t>𝑔</m:t>
                        </m:r>
                      </m:e>
                      <m:sup>
                        <m:r>
                          <a:rPr lang="en-US" i="1">
                            <a:latin typeface="Cambria Math" panose="02040503050406030204" pitchFamily="18" charset="0"/>
                          </a:rPr>
                          <m:t>4</m:t>
                        </m:r>
                      </m:sup>
                    </m:sSup>
                  </m:oMath>
                </a14:m>
                <a:r>
                  <a:rPr lang="en-US" i="1">
                    <a:latin typeface="Cambria Math" panose="02040503050406030204" pitchFamily="18" charset="0"/>
                  </a:rPr>
                  <a:t>;  </a:t>
                </a:r>
                <a14:m>
                  <m:oMath xmlns:m="http://schemas.openxmlformats.org/officeDocument/2006/math">
                    <m:r>
                      <a:rPr lang="en-US" b="0" i="1" smtClean="0">
                        <a:latin typeface="Cambria Math" panose="02040503050406030204" pitchFamily="18" charset="0"/>
                        <a:sym typeface="Wingdings" panose="05000000000000000000" pitchFamily="2" charset="2"/>
                      </a:rPr>
                      <m:t>𝑏</m:t>
                    </m:r>
                    <m:r>
                      <a:rPr lang="en-US" i="1">
                        <a:latin typeface="Cambria Math" panose="02040503050406030204" pitchFamily="18" charset="0"/>
                        <a:sym typeface="Wingdings" panose="05000000000000000000" pitchFamily="2" charset="2"/>
                      </a:rPr>
                      <m:t>=</m:t>
                    </m:r>
                    <m:sSup>
                      <m:sSupPr>
                        <m:ctrlPr>
                          <a:rPr lang="en-US" i="1">
                            <a:latin typeface="Cambria Math"/>
                          </a:rPr>
                        </m:ctrlPr>
                      </m:sSupPr>
                      <m:e>
                        <m:r>
                          <a:rPr lang="en-US" i="1">
                            <a:latin typeface="Cambria Math" panose="02040503050406030204" pitchFamily="18" charset="0"/>
                          </a:rPr>
                          <m:t>𝑔</m:t>
                        </m:r>
                      </m:e>
                      <m:sup>
                        <m:r>
                          <a:rPr lang="en-US" b="0" i="1" smtClean="0">
                            <a:latin typeface="Cambria Math" panose="02040503050406030204" pitchFamily="18" charset="0"/>
                          </a:rPr>
                          <m:t>0</m:t>
                        </m:r>
                      </m:sup>
                    </m:sSup>
                    <m:r>
                      <a:rPr lang="en-US" b="0" i="1" smtClean="0">
                        <a:latin typeface="Cambria Math" panose="02040503050406030204" pitchFamily="18" charset="0"/>
                      </a:rPr>
                      <m:t>=1</m:t>
                    </m:r>
                  </m:oMath>
                </a14:m>
                <a:r>
                  <a:rPr lang="en-US" i="1">
                    <a:latin typeface="Cambria Math" panose="02040503050406030204" pitchFamily="18" charset="0"/>
                  </a:rPr>
                  <a:t>. </a:t>
                </a:r>
                <a:r>
                  <a:rPr lang="en-US"/>
                  <a:t>Điểm thỏa mãn phương trình này là  </a:t>
                </a:r>
                <a14:m>
                  <m:oMath xmlns:m="http://schemas.openxmlformats.org/officeDocument/2006/math">
                    <m:sSup>
                      <m:sSupPr>
                        <m:ctrlPr>
                          <a:rPr lang="en-US" i="1">
                            <a:latin typeface="Cambria Math"/>
                          </a:rPr>
                        </m:ctrlPr>
                      </m:sSupPr>
                      <m:e>
                        <m:r>
                          <a:rPr lang="en-US" b="0" i="1" smtClean="0">
                            <a:latin typeface="Cambria Math" panose="02040503050406030204" pitchFamily="18" charset="0"/>
                          </a:rPr>
                          <m:t>(</m:t>
                        </m:r>
                        <m:r>
                          <a:rPr lang="en-US" i="1">
                            <a:latin typeface="Cambria Math" panose="02040503050406030204" pitchFamily="18" charset="0"/>
                          </a:rPr>
                          <m:t>𝑔</m:t>
                        </m:r>
                      </m:e>
                      <m:sup>
                        <m:r>
                          <a:rPr lang="en-US" b="0" i="1" smtClean="0">
                            <a:latin typeface="Cambria Math" panose="02040503050406030204" pitchFamily="18" charset="0"/>
                          </a:rPr>
                          <m:t>5</m:t>
                        </m:r>
                      </m:sup>
                    </m:sSup>
                    <m:r>
                      <a:rPr lang="en-US" b="0" i="1" smtClean="0">
                        <a:latin typeface="Cambria Math" panose="02040503050406030204" pitchFamily="18" charset="0"/>
                      </a:rPr>
                      <m:t>,</m:t>
                    </m:r>
                    <m:sSup>
                      <m:sSupPr>
                        <m:ctrlPr>
                          <a:rPr lang="en-US" i="1">
                            <a:latin typeface="Cambria Math"/>
                          </a:rPr>
                        </m:ctrlPr>
                      </m:sSupPr>
                      <m:e>
                        <m:r>
                          <a:rPr lang="en-US" i="1">
                            <a:latin typeface="Cambria Math" panose="02040503050406030204" pitchFamily="18" charset="0"/>
                          </a:rPr>
                          <m:t>𝑔</m:t>
                        </m:r>
                      </m:e>
                      <m:sup>
                        <m:r>
                          <a:rPr lang="en-US" b="0" i="1" smtClean="0">
                            <a:latin typeface="Cambria Math" panose="02040503050406030204" pitchFamily="18" charset="0"/>
                          </a:rPr>
                          <m:t>3</m:t>
                        </m:r>
                      </m:sup>
                    </m:sSup>
                    <m:r>
                      <a:rPr lang="en-US" b="0" i="1" smtClean="0">
                        <a:latin typeface="Cambria Math" panose="02040503050406030204" pitchFamily="18" charset="0"/>
                      </a:rPr>
                      <m:t>)</m:t>
                    </m:r>
                  </m:oMath>
                </a14:m>
                <a:r>
                  <a:rPr lang="en-US"/>
                  <a:t>:</a:t>
                </a:r>
              </a:p>
              <a:p>
                <a:pPr marL="914400" lvl="2"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a:rPr>
                          </m:ctrlPr>
                        </m:sSupPr>
                        <m:e>
                          <m:sSup>
                            <m:sSupPr>
                              <m:ctrlPr>
                                <a:rPr lang="en-US" i="1" smtClean="0">
                                  <a:latin typeface="Cambria Math"/>
                                </a:rPr>
                              </m:ctrlPr>
                            </m:sSupPr>
                            <m:e>
                              <m:r>
                                <a:rPr lang="en-US" b="0" i="1" smtClean="0">
                                  <a:latin typeface="Cambria Math" panose="02040503050406030204" pitchFamily="18" charset="0"/>
                                </a:rPr>
                                <m:t>(</m:t>
                              </m:r>
                              <m:r>
                                <a:rPr lang="en-US" b="0" i="1" smtClean="0">
                                  <a:latin typeface="Cambria Math" panose="02040503050406030204" pitchFamily="18" charset="0"/>
                                </a:rPr>
                                <m:t>𝑔</m:t>
                              </m:r>
                            </m:e>
                            <m:sup>
                              <m:r>
                                <a:rPr lang="en-US" b="0" i="1" smtClean="0">
                                  <a:latin typeface="Cambria Math" panose="02040503050406030204" pitchFamily="18" charset="0"/>
                                </a:rPr>
                                <m:t>3</m:t>
                              </m:r>
                            </m:sup>
                          </m:sSup>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a:rPr>
                          </m:ctrlPr>
                        </m:sSupPr>
                        <m:e>
                          <m:r>
                            <a:rPr lang="en-US" i="1">
                              <a:latin typeface="Cambria Math" panose="02040503050406030204" pitchFamily="18" charset="0"/>
                            </a:rPr>
                            <m:t>𝑔</m:t>
                          </m:r>
                        </m:e>
                        <m:sup>
                          <m:r>
                            <a:rPr lang="en-US" b="0" i="1" smtClean="0">
                              <a:latin typeface="Cambria Math" panose="02040503050406030204" pitchFamily="18" charset="0"/>
                            </a:rPr>
                            <m:t>5</m:t>
                          </m:r>
                        </m:sup>
                      </m:sSup>
                      <m:sSup>
                        <m:sSupPr>
                          <m:ctrlPr>
                            <a:rPr lang="en-US" i="1">
                              <a:latin typeface="Cambria Math"/>
                            </a:rPr>
                          </m:ctrlPr>
                        </m:sSupPr>
                        <m:e>
                          <m:r>
                            <a:rPr lang="en-US" i="1">
                              <a:latin typeface="Cambria Math" panose="02040503050406030204" pitchFamily="18" charset="0"/>
                            </a:rPr>
                            <m:t>𝑔</m:t>
                          </m:r>
                        </m:e>
                        <m:sup>
                          <m:r>
                            <a:rPr lang="en-US" b="0" i="1" smtClean="0">
                              <a:latin typeface="Cambria Math" panose="02040503050406030204" pitchFamily="18" charset="0"/>
                            </a:rPr>
                            <m:t>3</m:t>
                          </m:r>
                        </m:sup>
                      </m:sSup>
                      <m:r>
                        <a:rPr lang="en-US" b="0" i="1" smtClean="0">
                          <a:latin typeface="Cambria Math" panose="02040503050406030204" pitchFamily="18" charset="0"/>
                        </a:rPr>
                        <m:t>=</m:t>
                      </m:r>
                      <m:sSup>
                        <m:sSupPr>
                          <m:ctrlPr>
                            <a:rPr lang="en-US" i="1">
                              <a:latin typeface="Cambria Math"/>
                            </a:rPr>
                          </m:ctrlPr>
                        </m:sSupPr>
                        <m:e>
                          <m:sSup>
                            <m:sSupPr>
                              <m:ctrlPr>
                                <a:rPr lang="en-US" i="1">
                                  <a:latin typeface="Cambria Math"/>
                                </a:rPr>
                              </m:ctrlPr>
                            </m:sSupPr>
                            <m:e>
                              <m:r>
                                <a:rPr lang="en-US" i="1">
                                  <a:latin typeface="Cambria Math" panose="02040503050406030204" pitchFamily="18" charset="0"/>
                                </a:rPr>
                                <m:t>(</m:t>
                              </m:r>
                              <m:r>
                                <a:rPr lang="en-US" i="1">
                                  <a:latin typeface="Cambria Math" panose="02040503050406030204" pitchFamily="18" charset="0"/>
                                </a:rPr>
                                <m:t>𝑔</m:t>
                              </m:r>
                            </m:e>
                            <m:sup>
                              <m:r>
                                <a:rPr lang="en-US" b="0" i="1" smtClean="0">
                                  <a:latin typeface="Cambria Math" panose="02040503050406030204" pitchFamily="18" charset="0"/>
                                </a:rPr>
                                <m:t>5</m:t>
                              </m:r>
                            </m:sup>
                          </m:sSup>
                          <m:r>
                            <a:rPr lang="en-US" i="1">
                              <a:latin typeface="Cambria Math" panose="02040503050406030204" pitchFamily="18" charset="0"/>
                            </a:rPr>
                            <m:t>)</m:t>
                          </m:r>
                        </m:e>
                        <m:sup>
                          <m:r>
                            <a:rPr lang="en-US" b="0" i="1" smtClean="0">
                              <a:latin typeface="Cambria Math" panose="02040503050406030204" pitchFamily="18" charset="0"/>
                            </a:rPr>
                            <m:t>3</m:t>
                          </m:r>
                        </m:sup>
                      </m:sSup>
                      <m:r>
                        <a:rPr lang="en-US" b="0" i="1" smtClean="0">
                          <a:latin typeface="Cambria Math" panose="02040503050406030204" pitchFamily="18" charset="0"/>
                        </a:rPr>
                        <m:t>+</m:t>
                      </m:r>
                      <m:sSup>
                        <m:sSupPr>
                          <m:ctrlPr>
                            <a:rPr lang="en-US" i="1">
                              <a:latin typeface="Cambria Math"/>
                            </a:rPr>
                          </m:ctrlPr>
                        </m:sSupPr>
                        <m:e>
                          <m:r>
                            <a:rPr lang="en-US" i="1">
                              <a:latin typeface="Cambria Math" panose="02040503050406030204" pitchFamily="18" charset="0"/>
                            </a:rPr>
                            <m:t>𝑔</m:t>
                          </m:r>
                        </m:e>
                        <m:sup>
                          <m:r>
                            <a:rPr lang="en-US" b="0" i="1" smtClean="0">
                              <a:latin typeface="Cambria Math" panose="02040503050406030204" pitchFamily="18" charset="0"/>
                            </a:rPr>
                            <m:t>4</m:t>
                          </m:r>
                        </m:sup>
                      </m:sSup>
                      <m:sSup>
                        <m:sSupPr>
                          <m:ctrlPr>
                            <a:rPr lang="en-US" i="1">
                              <a:latin typeface="Cambria Math"/>
                            </a:rPr>
                          </m:ctrlPr>
                        </m:sSupPr>
                        <m:e>
                          <m:sSup>
                            <m:sSupPr>
                              <m:ctrlPr>
                                <a:rPr lang="en-US" i="1">
                                  <a:latin typeface="Cambria Math"/>
                                </a:rPr>
                              </m:ctrlPr>
                            </m:sSupPr>
                            <m:e>
                              <m:r>
                                <a:rPr lang="en-US" i="1">
                                  <a:latin typeface="Cambria Math" panose="02040503050406030204" pitchFamily="18" charset="0"/>
                                </a:rPr>
                                <m:t>(</m:t>
                              </m:r>
                              <m:r>
                                <a:rPr lang="en-US" i="1">
                                  <a:latin typeface="Cambria Math" panose="02040503050406030204" pitchFamily="18" charset="0"/>
                                </a:rPr>
                                <m:t>𝑔</m:t>
                              </m:r>
                            </m:e>
                            <m:sup>
                              <m:r>
                                <a:rPr lang="en-US" i="1">
                                  <a:latin typeface="Cambria Math" panose="02040503050406030204" pitchFamily="18" charset="0"/>
                                </a:rPr>
                                <m:t>5</m:t>
                              </m:r>
                            </m:sup>
                          </m:sSup>
                          <m:r>
                            <a:rPr lang="en-US" i="1">
                              <a:latin typeface="Cambria Math" panose="02040503050406030204" pitchFamily="18" charset="0"/>
                            </a:rPr>
                            <m:t>)</m:t>
                          </m:r>
                        </m:e>
                        <m:sup>
                          <m:r>
                            <a:rPr lang="en-US" i="1">
                              <a:latin typeface="Cambria Math" panose="02040503050406030204" pitchFamily="18" charset="0"/>
                            </a:rPr>
                            <m:t>2</m:t>
                          </m:r>
                        </m:sup>
                      </m:sSup>
                      <m:r>
                        <a:rPr lang="en-US" b="0" i="1" smtClean="0">
                          <a:latin typeface="Cambria Math" panose="02040503050406030204" pitchFamily="18" charset="0"/>
                        </a:rPr>
                        <m:t>+1</m:t>
                      </m:r>
                    </m:oMath>
                  </m:oMathPara>
                </a14:m>
                <a:endParaRPr lang="en-US" b="0" i="1">
                  <a:latin typeface="Cambria Math" panose="02040503050406030204" pitchFamily="18" charset="0"/>
                </a:endParaRPr>
              </a:p>
              <a:p>
                <a:pPr marL="914400" lvl="2" indent="0">
                  <a:buNone/>
                </a:pPr>
                <a:r>
                  <a:rPr lang="en-US"/>
                  <a:t>          </a:t>
                </a:r>
                <a14:m>
                  <m:oMath xmlns:m="http://schemas.openxmlformats.org/officeDocument/2006/math">
                    <m:sSup>
                      <m:sSupPr>
                        <m:ctrlPr>
                          <a:rPr lang="en-US" i="1">
                            <a:latin typeface="Cambria Math"/>
                          </a:rPr>
                        </m:ctrlPr>
                      </m:sSupPr>
                      <m:e>
                        <m:r>
                          <a:rPr lang="en-US" i="1">
                            <a:latin typeface="Cambria Math" panose="02040503050406030204" pitchFamily="18" charset="0"/>
                          </a:rPr>
                          <m:t>𝑔</m:t>
                        </m:r>
                      </m:e>
                      <m:sup>
                        <m:r>
                          <a:rPr lang="en-US" b="0" i="1" smtClean="0">
                            <a:latin typeface="Cambria Math" panose="02040503050406030204" pitchFamily="18" charset="0"/>
                          </a:rPr>
                          <m:t>6</m:t>
                        </m:r>
                      </m:sup>
                    </m:sSup>
                    <m:r>
                      <a:rPr lang="en-US" b="0" i="1" smtClean="0">
                        <a:latin typeface="Cambria Math" panose="02040503050406030204" pitchFamily="18" charset="0"/>
                      </a:rPr>
                      <m:t>+</m:t>
                    </m:r>
                    <m:sSup>
                      <m:sSupPr>
                        <m:ctrlPr>
                          <a:rPr lang="en-US" i="1">
                            <a:latin typeface="Cambria Math"/>
                          </a:rPr>
                        </m:ctrlPr>
                      </m:sSupPr>
                      <m:e>
                        <m:r>
                          <a:rPr lang="en-US" i="1">
                            <a:latin typeface="Cambria Math" panose="02040503050406030204" pitchFamily="18" charset="0"/>
                          </a:rPr>
                          <m:t>𝑔</m:t>
                        </m:r>
                      </m:e>
                      <m:sup>
                        <m:r>
                          <a:rPr lang="en-US" b="0" i="1" smtClean="0">
                            <a:latin typeface="Cambria Math" panose="02040503050406030204" pitchFamily="18" charset="0"/>
                          </a:rPr>
                          <m:t>8</m:t>
                        </m:r>
                      </m:sup>
                    </m:sSup>
                    <m:r>
                      <a:rPr lang="en-US" b="0" i="1" smtClean="0">
                        <a:latin typeface="Cambria Math" panose="02040503050406030204" pitchFamily="18" charset="0"/>
                      </a:rPr>
                      <m:t> =</m:t>
                    </m:r>
                    <m:sSup>
                      <m:sSupPr>
                        <m:ctrlPr>
                          <a:rPr lang="en-US" i="1">
                            <a:latin typeface="Cambria Math"/>
                          </a:rPr>
                        </m:ctrlPr>
                      </m:sSupPr>
                      <m:e>
                        <m:r>
                          <a:rPr lang="en-US" i="1">
                            <a:latin typeface="Cambria Math" panose="02040503050406030204" pitchFamily="18" charset="0"/>
                          </a:rPr>
                          <m:t>𝑔</m:t>
                        </m:r>
                      </m:e>
                      <m:sup>
                        <m:r>
                          <a:rPr lang="en-US" b="0" i="1" smtClean="0">
                            <a:latin typeface="Cambria Math" panose="02040503050406030204" pitchFamily="18" charset="0"/>
                          </a:rPr>
                          <m:t>15</m:t>
                        </m:r>
                      </m:sup>
                    </m:sSup>
                    <m:r>
                      <a:rPr lang="en-US" b="0" i="1" smtClean="0">
                        <a:latin typeface="Cambria Math" panose="02040503050406030204" pitchFamily="18" charset="0"/>
                      </a:rPr>
                      <m:t>+</m:t>
                    </m:r>
                    <m:sSup>
                      <m:sSupPr>
                        <m:ctrlPr>
                          <a:rPr lang="en-US" i="1">
                            <a:latin typeface="Cambria Math"/>
                          </a:rPr>
                        </m:ctrlPr>
                      </m:sSupPr>
                      <m:e>
                        <m:r>
                          <a:rPr lang="en-US" i="1">
                            <a:latin typeface="Cambria Math" panose="02040503050406030204" pitchFamily="18" charset="0"/>
                          </a:rPr>
                          <m:t>𝑔</m:t>
                        </m:r>
                      </m:e>
                      <m:sup>
                        <m:r>
                          <a:rPr lang="en-US" b="0" i="1" smtClean="0">
                            <a:latin typeface="Cambria Math" panose="02040503050406030204" pitchFamily="18" charset="0"/>
                          </a:rPr>
                          <m:t>1</m:t>
                        </m:r>
                        <m:r>
                          <a:rPr lang="en-US" i="1">
                            <a:latin typeface="Cambria Math" panose="02040503050406030204" pitchFamily="18" charset="0"/>
                          </a:rPr>
                          <m:t>4</m:t>
                        </m:r>
                      </m:sup>
                    </m:sSup>
                    <m:r>
                      <a:rPr lang="en-US" b="0" i="1" smtClean="0">
                        <a:latin typeface="Cambria Math" panose="02040503050406030204" pitchFamily="18" charset="0"/>
                      </a:rPr>
                      <m:t>+1</m:t>
                    </m:r>
                  </m:oMath>
                </a14:m>
                <a:endParaRPr lang="en-US" b="0"/>
              </a:p>
              <a:p>
                <a:pPr marL="914400" lvl="2" indent="0">
                  <a:buNone/>
                </a:pPr>
                <a:r>
                  <a:rPr lang="en-US">
                    <a:latin typeface="Cambria Math" panose="02040503050406030204" pitchFamily="18" charset="0"/>
                  </a:rPr>
                  <a:t>      1100+0101 = 0001+1001+0001</a:t>
                </a:r>
              </a:p>
              <a:p>
                <a:pPr marL="914400" lvl="2" indent="0">
                  <a:buNone/>
                </a:pPr>
                <a:r>
                  <a:rPr lang="en-US">
                    <a:latin typeface="Cambria Math" panose="02040503050406030204" pitchFamily="18" charset="0"/>
                  </a:rPr>
                  <a:t>                    1001 = 1001</a:t>
                </a:r>
              </a:p>
              <a:p>
                <a:pPr marL="914400" lvl="2" indent="0">
                  <a:buNone/>
                </a:pPr>
                <a:endParaRPr lang="en-US"/>
              </a:p>
              <a:p>
                <a:pPr marL="1371600" lvl="3" indent="0">
                  <a:buNone/>
                </a:pPr>
                <a:endParaRPr lang="en-US"/>
              </a:p>
              <a:p>
                <a:pPr marL="1371600" lvl="3" indent="0">
                  <a:buNone/>
                </a:pPr>
                <a:endParaRPr lang="en-US"/>
              </a:p>
              <a:p>
                <a:pPr marL="1371600" lvl="3" indent="0">
                  <a:buNone/>
                </a:pPr>
                <a:endParaRPr lang="en-US"/>
              </a:p>
              <a:p>
                <a:pPr lvl="2"/>
                <a:endParaRPr lang="en-US"/>
              </a:p>
              <a:p>
                <a:pPr lvl="1"/>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799"/>
                <a:ext cx="8229600" cy="5622925"/>
              </a:xfrm>
              <a:blipFill>
                <a:blip r:embed="rId3"/>
                <a:stretch>
                  <a:fillRect l="-1704" t="-1410" r="-1111"/>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DF78284D-5FDC-4396-97E9-EA2DB91CCBAD}" type="slidenum">
              <a:rPr lang="en-US" altLang="vi-VN" smtClean="0"/>
              <a:pPr/>
              <a:t>80</a:t>
            </a:fld>
            <a:endParaRPr lang="en-US" altLang="vi-VN"/>
          </a:p>
        </p:txBody>
      </p:sp>
    </p:spTree>
    <p:extLst>
      <p:ext uri="{BB962C8B-B14F-4D97-AF65-F5344CB8AC3E}">
        <p14:creationId xmlns:p14="http://schemas.microsoft.com/office/powerpoint/2010/main" val="7740409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t>Hệ mã ECC</a:t>
                </a:r>
              </a:p>
              <a:p>
                <a:pPr lvl="1"/>
                <a:r>
                  <a:rPr lang="en-US"/>
                  <a:t>Đường cong ellipt trên GF(</a:t>
                </a:r>
                <a14:m>
                  <m:oMath xmlns:m="http://schemas.openxmlformats.org/officeDocument/2006/math">
                    <m:sSup>
                      <m:sSupPr>
                        <m:ctrlPr>
                          <a:rPr lang="en-US" i="1">
                            <a:latin typeface="Cambria Math"/>
                          </a:rPr>
                        </m:ctrlPr>
                      </m:sSupPr>
                      <m:e>
                        <m:r>
                          <a:rPr lang="en-US" i="1">
                            <a:latin typeface="Cambria Math" panose="02040503050406030204" pitchFamily="18" charset="0"/>
                          </a:rPr>
                          <m:t>2</m:t>
                        </m:r>
                      </m:e>
                      <m:sup>
                        <m:r>
                          <a:rPr lang="en-US" i="1">
                            <a:latin typeface="Cambria Math" panose="02040503050406030204" pitchFamily="18" charset="0"/>
                          </a:rPr>
                          <m:t>𝑚</m:t>
                        </m:r>
                      </m:sup>
                    </m:sSup>
                  </m:oMath>
                </a14:m>
                <a:r>
                  <a:rPr lang="en-US"/>
                  <a:t>)</a:t>
                </a:r>
              </a:p>
              <a:p>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704" t="-1506"/>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DF78284D-5FDC-4396-97E9-EA2DB91CCBAD}" type="slidenum">
              <a:rPr lang="en-US" altLang="vi-VN" smtClean="0"/>
              <a:pPr/>
              <a:t>81</a:t>
            </a:fld>
            <a:endParaRPr lang="en-US" altLang="vi-VN"/>
          </a:p>
        </p:txBody>
      </p:sp>
      <p:pic>
        <p:nvPicPr>
          <p:cNvPr id="5" name="Picture 4"/>
          <p:cNvPicPr>
            <a:picLocks noChangeAspect="1"/>
          </p:cNvPicPr>
          <p:nvPr/>
        </p:nvPicPr>
        <p:blipFill>
          <a:blip r:embed="rId4"/>
          <a:stretch>
            <a:fillRect/>
          </a:stretch>
        </p:blipFill>
        <p:spPr>
          <a:xfrm>
            <a:off x="654521" y="3033497"/>
            <a:ext cx="3810000" cy="1752843"/>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596900" y="4811427"/>
                <a:ext cx="3853475" cy="713913"/>
              </a:xfrm>
              <a:prstGeom prst="rect">
                <a:avLst/>
              </a:prstGeom>
            </p:spPr>
            <p:txBody>
              <a:bodyPr wrap="square">
                <a:spAutoFit/>
              </a:bodyPr>
              <a:lstStyle/>
              <a:p>
                <a:pPr algn="ctr"/>
                <a:r>
                  <a:rPr lang="en-US" sz="2000"/>
                  <a:t>Các điểm (trừ điểm vô cực </a:t>
                </a:r>
                <a14:m>
                  <m:oMath xmlns:m="http://schemas.openxmlformats.org/officeDocument/2006/math">
                    <m:r>
                      <a:rPr lang="en-US" sz="2000" i="1">
                        <a:latin typeface="Cambria Math" panose="02040503050406030204" pitchFamily="18" charset="0"/>
                      </a:rPr>
                      <m:t>𝑂</m:t>
                    </m:r>
                  </m:oMath>
                </a14:m>
                <a:r>
                  <a:rPr lang="en-US" sz="2000"/>
                  <a:t>) trên đường cong elip </a:t>
                </a:r>
                <a14:m>
                  <m:oMath xmlns:m="http://schemas.openxmlformats.org/officeDocument/2006/math">
                    <m:sSub>
                      <m:sSubPr>
                        <m:ctrlPr>
                          <a:rPr lang="en-US" sz="2000" i="1" smtClean="0">
                            <a:latin typeface="Cambria Math"/>
                          </a:rPr>
                        </m:ctrlPr>
                      </m:sSubPr>
                      <m:e>
                        <m:r>
                          <a:rPr lang="en-US" sz="2000" b="0" i="1" smtClean="0">
                            <a:latin typeface="Cambria Math" panose="02040503050406030204" pitchFamily="18" charset="0"/>
                          </a:rPr>
                          <m:t>𝐸</m:t>
                        </m:r>
                      </m:e>
                      <m:sub>
                        <m:sSup>
                          <m:sSupPr>
                            <m:ctrlPr>
                              <a:rPr lang="en-US" sz="2000" i="1" smtClean="0">
                                <a:latin typeface="Cambria Math"/>
                              </a:rPr>
                            </m:ctrlPr>
                          </m:sSupPr>
                          <m:e>
                            <m:r>
                              <a:rPr lang="en-US" sz="2000" b="0" i="1" smtClean="0">
                                <a:latin typeface="Cambria Math" panose="02040503050406030204" pitchFamily="18" charset="0"/>
                              </a:rPr>
                              <m:t>2</m:t>
                            </m:r>
                          </m:e>
                          <m:sup>
                            <m:r>
                              <a:rPr lang="en-US" sz="2000" b="0" i="1" smtClean="0">
                                <a:latin typeface="Cambria Math" panose="02040503050406030204" pitchFamily="18" charset="0"/>
                              </a:rPr>
                              <m:t>4</m:t>
                            </m:r>
                          </m:sup>
                        </m:sSup>
                      </m:sub>
                    </m:sSub>
                    <m:r>
                      <a:rPr lang="en-US" sz="2000" b="0" i="1" smtClean="0">
                        <a:latin typeface="Cambria Math" panose="02040503050406030204" pitchFamily="18" charset="0"/>
                      </a:rPr>
                      <m:t>(</m:t>
                    </m:r>
                    <m:sSup>
                      <m:sSupPr>
                        <m:ctrlPr>
                          <a:rPr lang="en-US" sz="2000" b="0" i="1" smtClean="0">
                            <a:latin typeface="Cambria Math"/>
                          </a:rPr>
                        </m:ctrlPr>
                      </m:sSupPr>
                      <m:e>
                        <m:r>
                          <a:rPr lang="en-US" sz="2000" b="0" i="1" smtClean="0">
                            <a:latin typeface="Cambria Math" panose="02040503050406030204" pitchFamily="18" charset="0"/>
                          </a:rPr>
                          <m:t>𝑔</m:t>
                        </m:r>
                      </m:e>
                      <m:sup>
                        <m:r>
                          <a:rPr lang="en-US" sz="2000" b="0" i="1" smtClean="0">
                            <a:latin typeface="Cambria Math" panose="02040503050406030204" pitchFamily="18" charset="0"/>
                          </a:rPr>
                          <m:t>4</m:t>
                        </m:r>
                      </m:sup>
                    </m:sSup>
                    <m:r>
                      <a:rPr lang="en-US" sz="2000" b="0" i="1" smtClean="0">
                        <a:latin typeface="Cambria Math" panose="02040503050406030204" pitchFamily="18" charset="0"/>
                      </a:rPr>
                      <m:t>,1)</m:t>
                    </m:r>
                  </m:oMath>
                </a14:m>
                <a:endParaRPr lang="en-US" sz="2000"/>
              </a:p>
            </p:txBody>
          </p:sp>
        </mc:Choice>
        <mc:Fallback xmlns="">
          <p:sp>
            <p:nvSpPr>
              <p:cNvPr id="6" name="Rectangle 5"/>
              <p:cNvSpPr>
                <a:spLocks noRot="1" noChangeAspect="1" noMove="1" noResize="1" noEditPoints="1" noAdjustHandles="1" noChangeArrowheads="1" noChangeShapeType="1" noTextEdit="1"/>
              </p:cNvSpPr>
              <p:nvPr/>
            </p:nvSpPr>
            <p:spPr>
              <a:xfrm>
                <a:off x="596900" y="4811427"/>
                <a:ext cx="3853475" cy="713913"/>
              </a:xfrm>
              <a:prstGeom prst="rect">
                <a:avLst/>
              </a:prstGeom>
              <a:blipFill>
                <a:blip r:embed="rId5"/>
                <a:stretch>
                  <a:fillRect t="-3419" b="-136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1524000" y="2183368"/>
                <a:ext cx="4494244" cy="461665"/>
              </a:xfrm>
              <a:prstGeom prst="rect">
                <a:avLst/>
              </a:prstGeom>
            </p:spPr>
            <p:txBody>
              <a:bodyPr wrap="none">
                <a:spAutoFit/>
              </a:bodyPr>
              <a:lstStyle/>
              <a:p>
                <a:pPr lvl="2"/>
                <a14:m>
                  <m:oMathPara xmlns:m="http://schemas.openxmlformats.org/officeDocument/2006/math">
                    <m:oMathParaPr>
                      <m:jc m:val="centerGroup"/>
                    </m:oMathParaPr>
                    <m:oMath xmlns:m="http://schemas.openxmlformats.org/officeDocument/2006/math">
                      <m:sSup>
                        <m:sSupPr>
                          <m:ctrlPr>
                            <a:rPr lang="en-US" sz="2400" i="1">
                              <a:latin typeface="Cambria Math"/>
                            </a:rPr>
                          </m:ctrlPr>
                        </m:sSupPr>
                        <m:e>
                          <m:r>
                            <a:rPr lang="en-US" sz="2400" i="1">
                              <a:latin typeface="Cambria Math" panose="02040503050406030204" pitchFamily="18" charset="0"/>
                            </a:rPr>
                            <m:t>𝑦</m:t>
                          </m:r>
                        </m:e>
                        <m:sup>
                          <m:r>
                            <a:rPr lang="en-US" sz="2400" i="1">
                              <a:latin typeface="Cambria Math" panose="02040503050406030204" pitchFamily="18" charset="0"/>
                            </a:rPr>
                            <m:t>2</m:t>
                          </m:r>
                        </m:sup>
                      </m:sSup>
                      <m:r>
                        <a:rPr lang="en-US" sz="2400" i="1">
                          <a:latin typeface="Cambria Math" panose="02040503050406030204" pitchFamily="18" charset="0"/>
                        </a:rPr>
                        <m:t>+</m:t>
                      </m:r>
                      <m:r>
                        <a:rPr lang="en-US" sz="2400" i="1">
                          <a:latin typeface="Cambria Math" panose="02040503050406030204" pitchFamily="18" charset="0"/>
                        </a:rPr>
                        <m:t>𝑥𝑦</m:t>
                      </m:r>
                      <m:r>
                        <a:rPr lang="en-US" sz="2400" i="1">
                          <a:latin typeface="Cambria Math" panose="02040503050406030204" pitchFamily="18" charset="0"/>
                        </a:rPr>
                        <m:t>=</m:t>
                      </m:r>
                      <m:sSup>
                        <m:sSupPr>
                          <m:ctrlPr>
                            <a:rPr lang="en-US" sz="2400" i="1">
                              <a:latin typeface="Cambria Math"/>
                            </a:rPr>
                          </m:ctrlPr>
                        </m:sSupPr>
                        <m:e>
                          <m:r>
                            <a:rPr lang="en-US" sz="2400" i="1">
                              <a:latin typeface="Cambria Math" panose="02040503050406030204" pitchFamily="18" charset="0"/>
                            </a:rPr>
                            <m:t>𝑥</m:t>
                          </m:r>
                        </m:e>
                        <m:sup>
                          <m:r>
                            <a:rPr lang="en-US" sz="2400" i="1">
                              <a:latin typeface="Cambria Math" panose="02040503050406030204" pitchFamily="18" charset="0"/>
                            </a:rPr>
                            <m:t>3</m:t>
                          </m:r>
                        </m:sup>
                      </m:sSup>
                      <m:r>
                        <a:rPr lang="en-US" sz="2400" i="1">
                          <a:latin typeface="Cambria Math" panose="02040503050406030204" pitchFamily="18" charset="0"/>
                        </a:rPr>
                        <m:t>+</m:t>
                      </m:r>
                      <m:sSup>
                        <m:sSupPr>
                          <m:ctrlPr>
                            <a:rPr lang="en-US" sz="2400" i="1">
                              <a:latin typeface="Cambria Math"/>
                            </a:rPr>
                          </m:ctrlPr>
                        </m:sSupPr>
                        <m:e>
                          <m:r>
                            <a:rPr lang="en-US" sz="2400" i="1">
                              <a:latin typeface="Cambria Math" panose="02040503050406030204" pitchFamily="18" charset="0"/>
                            </a:rPr>
                            <m:t>𝑔</m:t>
                          </m:r>
                        </m:e>
                        <m:sup>
                          <m:r>
                            <a:rPr lang="en-US" sz="2400" i="1">
                              <a:latin typeface="Cambria Math" panose="02040503050406030204" pitchFamily="18" charset="0"/>
                            </a:rPr>
                            <m:t>4</m:t>
                          </m:r>
                        </m:sup>
                      </m:sSup>
                      <m:sSup>
                        <m:sSupPr>
                          <m:ctrlPr>
                            <a:rPr lang="en-US" sz="2400" i="1">
                              <a:latin typeface="Cambria Math"/>
                            </a:rPr>
                          </m:ctrlPr>
                        </m:sSupPr>
                        <m:e>
                          <m:r>
                            <a:rPr lang="en-US" sz="2400" i="1">
                              <a:latin typeface="Cambria Math" panose="02040503050406030204" pitchFamily="18" charset="0"/>
                            </a:rPr>
                            <m:t>𝑥</m:t>
                          </m:r>
                        </m:e>
                        <m:sup>
                          <m:r>
                            <a:rPr lang="en-US" sz="2400" i="1">
                              <a:latin typeface="Cambria Math" panose="02040503050406030204" pitchFamily="18" charset="0"/>
                            </a:rPr>
                            <m:t>2</m:t>
                          </m:r>
                        </m:sup>
                      </m:sSup>
                      <m:r>
                        <a:rPr lang="en-US" sz="2400" i="1">
                          <a:latin typeface="Cambria Math" panose="02040503050406030204" pitchFamily="18" charset="0"/>
                        </a:rPr>
                        <m:t>+1</m:t>
                      </m:r>
                    </m:oMath>
                  </m:oMathPara>
                </a14:m>
                <a:endParaRPr lang="en-US" sz="2400" i="1">
                  <a:latin typeface="Cambria Math" panose="020405030504060302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1524000" y="2183368"/>
                <a:ext cx="4494244" cy="461665"/>
              </a:xfrm>
              <a:prstGeom prst="rect">
                <a:avLst/>
              </a:prstGeom>
              <a:blipFill>
                <a:blip r:embed="rId6"/>
                <a:stretch>
                  <a:fillRect b="-13158"/>
                </a:stretch>
              </a:blipFill>
            </p:spPr>
            <p:txBody>
              <a:bodyPr/>
              <a:lstStyle/>
              <a:p>
                <a:r>
                  <a:rPr lang="en-US">
                    <a:noFill/>
                  </a:rPr>
                  <a:t> </a:t>
                </a:r>
              </a:p>
            </p:txBody>
          </p:sp>
        </mc:Fallback>
      </mc:AlternateContent>
      <p:pic>
        <p:nvPicPr>
          <p:cNvPr id="8" name="Picture 7"/>
          <p:cNvPicPr>
            <a:picLocks noChangeAspect="1"/>
          </p:cNvPicPr>
          <p:nvPr/>
        </p:nvPicPr>
        <p:blipFill>
          <a:blip r:embed="rId7"/>
          <a:stretch>
            <a:fillRect/>
          </a:stretch>
        </p:blipFill>
        <p:spPr>
          <a:xfrm>
            <a:off x="4800600" y="2700249"/>
            <a:ext cx="3621065" cy="3369240"/>
          </a:xfrm>
          <a:prstGeom prst="rect">
            <a:avLst/>
          </a:prstGeom>
        </p:spPr>
      </p:pic>
      <mc:AlternateContent xmlns:mc="http://schemas.openxmlformats.org/markup-compatibility/2006" xmlns:a14="http://schemas.microsoft.com/office/drawing/2010/main">
        <mc:Choice Requires="a14">
          <p:sp>
            <p:nvSpPr>
              <p:cNvPr id="9" name="Rectangle 8"/>
              <p:cNvSpPr/>
              <p:nvPr/>
            </p:nvSpPr>
            <p:spPr>
              <a:xfrm>
                <a:off x="5346892" y="6058349"/>
                <a:ext cx="2958908" cy="406137"/>
              </a:xfrm>
              <a:prstGeom prst="rect">
                <a:avLst/>
              </a:prstGeom>
            </p:spPr>
            <p:txBody>
              <a:bodyPr wrap="square">
                <a:spAutoFit/>
              </a:bodyPr>
              <a:lstStyle/>
              <a:p>
                <a:pPr algn="ctr"/>
                <a:r>
                  <a:rPr lang="en-US" sz="2000"/>
                  <a:t>Các điểm của </a:t>
                </a:r>
                <a14:m>
                  <m:oMath xmlns:m="http://schemas.openxmlformats.org/officeDocument/2006/math">
                    <m:sSub>
                      <m:sSubPr>
                        <m:ctrlPr>
                          <a:rPr lang="en-US" sz="2000" i="1" smtClean="0">
                            <a:latin typeface="Cambria Math"/>
                          </a:rPr>
                        </m:ctrlPr>
                      </m:sSubPr>
                      <m:e>
                        <m:r>
                          <a:rPr lang="en-US" sz="2000" b="0" i="1" smtClean="0">
                            <a:latin typeface="Cambria Math" panose="02040503050406030204" pitchFamily="18" charset="0"/>
                          </a:rPr>
                          <m:t>𝐸</m:t>
                        </m:r>
                      </m:e>
                      <m:sub>
                        <m:sSup>
                          <m:sSupPr>
                            <m:ctrlPr>
                              <a:rPr lang="en-US" sz="2000" i="1" smtClean="0">
                                <a:latin typeface="Cambria Math"/>
                              </a:rPr>
                            </m:ctrlPr>
                          </m:sSupPr>
                          <m:e>
                            <m:r>
                              <a:rPr lang="en-US" sz="2000" b="0" i="1" smtClean="0">
                                <a:latin typeface="Cambria Math" panose="02040503050406030204" pitchFamily="18" charset="0"/>
                              </a:rPr>
                              <m:t>2</m:t>
                            </m:r>
                          </m:e>
                          <m:sup>
                            <m:r>
                              <a:rPr lang="en-US" sz="2000" b="0" i="1" smtClean="0">
                                <a:latin typeface="Cambria Math" panose="02040503050406030204" pitchFamily="18" charset="0"/>
                              </a:rPr>
                              <m:t>4</m:t>
                            </m:r>
                          </m:sup>
                        </m:sSup>
                      </m:sub>
                    </m:sSub>
                    <m:r>
                      <a:rPr lang="en-US" sz="2000" b="0" i="1" smtClean="0">
                        <a:latin typeface="Cambria Math" panose="02040503050406030204" pitchFamily="18" charset="0"/>
                      </a:rPr>
                      <m:t>(</m:t>
                    </m:r>
                    <m:sSup>
                      <m:sSupPr>
                        <m:ctrlPr>
                          <a:rPr lang="en-US" sz="2000" b="0" i="1" smtClean="0">
                            <a:latin typeface="Cambria Math"/>
                          </a:rPr>
                        </m:ctrlPr>
                      </m:sSupPr>
                      <m:e>
                        <m:r>
                          <a:rPr lang="en-US" sz="2000" b="0" i="1" smtClean="0">
                            <a:latin typeface="Cambria Math" panose="02040503050406030204" pitchFamily="18" charset="0"/>
                          </a:rPr>
                          <m:t>𝑔</m:t>
                        </m:r>
                      </m:e>
                      <m:sup>
                        <m:r>
                          <a:rPr lang="en-US" sz="2000" b="0" i="1" smtClean="0">
                            <a:latin typeface="Cambria Math" panose="02040503050406030204" pitchFamily="18" charset="0"/>
                          </a:rPr>
                          <m:t>4</m:t>
                        </m:r>
                      </m:sup>
                    </m:sSup>
                    <m:r>
                      <a:rPr lang="en-US" sz="2000" b="0" i="1" smtClean="0">
                        <a:latin typeface="Cambria Math" panose="02040503050406030204" pitchFamily="18" charset="0"/>
                      </a:rPr>
                      <m:t>,1)</m:t>
                    </m:r>
                  </m:oMath>
                </a14:m>
                <a:endParaRPr lang="en-US" sz="2000"/>
              </a:p>
            </p:txBody>
          </p:sp>
        </mc:Choice>
        <mc:Fallback xmlns="">
          <p:sp>
            <p:nvSpPr>
              <p:cNvPr id="9" name="Rectangle 8"/>
              <p:cNvSpPr>
                <a:spLocks noRot="1" noChangeAspect="1" noMove="1" noResize="1" noEditPoints="1" noAdjustHandles="1" noChangeArrowheads="1" noChangeShapeType="1" noTextEdit="1"/>
              </p:cNvSpPr>
              <p:nvPr/>
            </p:nvSpPr>
            <p:spPr>
              <a:xfrm>
                <a:off x="5346892" y="6058349"/>
                <a:ext cx="2958908" cy="406137"/>
              </a:xfrm>
              <a:prstGeom prst="rect">
                <a:avLst/>
              </a:prstGeom>
              <a:blipFill>
                <a:blip r:embed="rId8"/>
                <a:stretch>
                  <a:fillRect l="-1235" t="-9091" b="-25758"/>
                </a:stretch>
              </a:blipFill>
            </p:spPr>
            <p:txBody>
              <a:bodyPr/>
              <a:lstStyle/>
              <a:p>
                <a:r>
                  <a:rPr lang="en-US">
                    <a:noFill/>
                  </a:rPr>
                  <a:t> </a:t>
                </a:r>
              </a:p>
            </p:txBody>
          </p:sp>
        </mc:Fallback>
      </mc:AlternateContent>
    </p:spTree>
    <p:extLst>
      <p:ext uri="{BB962C8B-B14F-4D97-AF65-F5344CB8AC3E}">
        <p14:creationId xmlns:p14="http://schemas.microsoft.com/office/powerpoint/2010/main" val="20364490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534400" cy="5257800"/>
              </a:xfrm>
            </p:spPr>
            <p:txBody>
              <a:bodyPr/>
              <a:lstStyle/>
              <a:p>
                <a:r>
                  <a:rPr lang="en-US"/>
                  <a:t>Hệ mã ECC</a:t>
                </a:r>
              </a:p>
              <a:p>
                <a:pPr lvl="1"/>
                <a:r>
                  <a:rPr lang="en-US"/>
                  <a:t>Đường cong ellipt trên GF(</a:t>
                </a:r>
                <a14:m>
                  <m:oMath xmlns:m="http://schemas.openxmlformats.org/officeDocument/2006/math">
                    <m:sSup>
                      <m:sSupPr>
                        <m:ctrlPr>
                          <a:rPr lang="en-US" i="1">
                            <a:latin typeface="Cambria Math"/>
                          </a:rPr>
                        </m:ctrlPr>
                      </m:sSupPr>
                      <m:e>
                        <m:r>
                          <a:rPr lang="en-US" i="1">
                            <a:latin typeface="Cambria Math" panose="02040503050406030204" pitchFamily="18" charset="0"/>
                          </a:rPr>
                          <m:t>2</m:t>
                        </m:r>
                      </m:e>
                      <m:sup>
                        <m:r>
                          <a:rPr lang="en-US" i="1">
                            <a:latin typeface="Cambria Math" panose="02040503050406030204" pitchFamily="18" charset="0"/>
                          </a:rPr>
                          <m:t>𝑚</m:t>
                        </m:r>
                      </m:sup>
                    </m:sSup>
                  </m:oMath>
                </a14:m>
                <a:r>
                  <a:rPr lang="en-US"/>
                  <a:t>)</a:t>
                </a:r>
              </a:p>
              <a:p>
                <a:pPr lvl="2"/>
                <a:r>
                  <a:rPr lang="en-US"/>
                  <a:t>Có thể xác định một nhóm hữu hạn Abel dựa trên tập </a:t>
                </a:r>
                <a14:m>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𝐸</m:t>
                        </m:r>
                      </m:e>
                      <m:sub>
                        <m:sSup>
                          <m:sSupPr>
                            <m:ctrlPr>
                              <a:rPr lang="en-US" i="1" smtClean="0">
                                <a:latin typeface="Cambria Math"/>
                              </a:rPr>
                            </m:ctrlPr>
                          </m:sSupPr>
                          <m:e>
                            <m:r>
                              <a:rPr lang="en-US" b="0" i="1" smtClean="0">
                                <a:latin typeface="Cambria Math" panose="02040503050406030204" pitchFamily="18" charset="0"/>
                              </a:rPr>
                              <m:t>2</m:t>
                            </m:r>
                          </m:e>
                          <m:sup>
                            <m:r>
                              <a:rPr lang="en-US" b="0" i="1" smtClean="0">
                                <a:latin typeface="Cambria Math" panose="02040503050406030204" pitchFamily="18" charset="0"/>
                              </a:rPr>
                              <m:t>𝑚</m:t>
                            </m:r>
                          </m:sup>
                        </m:sSup>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oMath>
                </a14:m>
                <a:r>
                  <a:rPr lang="en-US"/>
                  <a:t> với </a:t>
                </a:r>
                <a14:m>
                  <m:oMath xmlns:m="http://schemas.openxmlformats.org/officeDocument/2006/math">
                    <m:r>
                      <a:rPr lang="en-US" i="1">
                        <a:latin typeface="Cambria Math" panose="02040503050406030204" pitchFamily="18" charset="0"/>
                      </a:rPr>
                      <m:t>𝑏</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a14:m>
                <a:r>
                  <a:rPr lang="en-US"/>
                  <a:t>. </a:t>
                </a:r>
              </a:p>
              <a:p>
                <a:pPr lvl="2"/>
                <a:r>
                  <a:rPr lang="en-US"/>
                  <a:t>Các quy tắc của phép (+) như sau</a:t>
                </a:r>
              </a:p>
              <a:p>
                <a:pPr marL="1371600" lvl="3" indent="0">
                  <a:buNone/>
                </a:pPr>
                <a:r>
                  <a:rPr lang="en-US"/>
                  <a:t>Với mọi điểm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𝑄</m:t>
                    </m:r>
                    <m:r>
                      <a:rPr lang="en-US" b="0" i="1" smtClean="0">
                        <a:latin typeface="Cambria Math" panose="02040503050406030204" pitchFamily="18" charset="0"/>
                        <a:ea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𝐸</m:t>
                        </m:r>
                      </m:e>
                      <m:sub>
                        <m:sSup>
                          <m:sSupPr>
                            <m:ctrlPr>
                              <a:rPr lang="en-US" i="1">
                                <a:latin typeface="Cambria Math"/>
                              </a:rPr>
                            </m:ctrlPr>
                          </m:sSupPr>
                          <m:e>
                            <m:r>
                              <a:rPr lang="en-US" i="1">
                                <a:latin typeface="Cambria Math" panose="02040503050406030204" pitchFamily="18" charset="0"/>
                              </a:rPr>
                              <m:t>2</m:t>
                            </m:r>
                          </m:e>
                          <m:sup>
                            <m:r>
                              <a:rPr lang="en-US" i="1">
                                <a:latin typeface="Cambria Math" panose="02040503050406030204" pitchFamily="18" charset="0"/>
                              </a:rPr>
                              <m:t>𝑚</m:t>
                            </m:r>
                          </m:sup>
                        </m:sSup>
                      </m:sub>
                    </m:sSub>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oMath>
                </a14:m>
                <a:r>
                  <a:rPr lang="en-US"/>
                  <a:t>:</a:t>
                </a:r>
              </a:p>
              <a:p>
                <a:pPr lvl="4"/>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𝑃</m:t>
                    </m:r>
                  </m:oMath>
                </a14:m>
                <a:endParaRPr lang="en-US" b="0"/>
              </a:p>
              <a:p>
                <a:pPr lvl="4"/>
                <a:r>
                  <a:rPr lang="en-US"/>
                  <a:t>Nếu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𝑃</m:t>
                        </m:r>
                      </m:sub>
                    </m:sSub>
                    <m:r>
                      <a:rPr lang="en-US" b="0" i="1" smtClean="0">
                        <a:latin typeface="Cambria Math" panose="02040503050406030204" pitchFamily="18" charset="0"/>
                      </a:rPr>
                      <m:t>, </m:t>
                    </m:r>
                    <m:sSub>
                      <m:sSubPr>
                        <m:ctrlPr>
                          <a:rPr lang="en-US" b="0" i="1" smtClean="0">
                            <a:latin typeface="Cambria Math"/>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𝑃</m:t>
                        </m:r>
                      </m:sub>
                    </m:sSub>
                    <m:r>
                      <a:rPr lang="en-US" b="0" i="1" smtClean="0">
                        <a:latin typeface="Cambria Math" panose="02040503050406030204" pitchFamily="18" charset="0"/>
                      </a:rPr>
                      <m:t>)</m:t>
                    </m:r>
                  </m:oMath>
                </a14:m>
                <a:r>
                  <a:rPr lang="en-US"/>
                  <a:t>, khi đó </a:t>
                </a:r>
                <a14:m>
                  <m:oMath xmlns:m="http://schemas.openxmlformats.org/officeDocument/2006/math">
                    <m:r>
                      <a:rPr lang="en-US" i="1">
                        <a:latin typeface="Cambria Math" panose="02040503050406030204" pitchFamily="18" charset="0"/>
                      </a:rPr>
                      <m:t>𝑃</m:t>
                    </m:r>
                    <m:r>
                      <a:rPr lang="en-US" b="0" i="1" smtClean="0">
                        <a:latin typeface="Cambria Math" panose="02040503050406030204" pitchFamily="18" charset="0"/>
                      </a:rPr>
                      <m:t>+</m:t>
                    </m:r>
                    <m:d>
                      <m:dPr>
                        <m:ctrlPr>
                          <a:rPr lang="en-US" b="0" i="1" smtClean="0">
                            <a:latin typeface="Cambria Math"/>
                          </a:rPr>
                        </m:ctrlPr>
                      </m:dPr>
                      <m:e>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𝑃</m:t>
                            </m:r>
                          </m:sub>
                        </m:sSub>
                        <m:r>
                          <a:rPr lang="en-US" i="1">
                            <a:latin typeface="Cambria Math" panose="02040503050406030204" pitchFamily="18" charset="0"/>
                          </a:rPr>
                          <m:t>, </m:t>
                        </m:r>
                        <m:sSub>
                          <m:sSubPr>
                            <m:ctrlPr>
                              <a:rPr lang="en-US" i="1">
                                <a:latin typeface="Cambria Math"/>
                              </a:rPr>
                            </m:ctrlPr>
                          </m:sSubPr>
                          <m:e>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𝑃</m:t>
                                </m:r>
                              </m:sub>
                            </m:sSub>
                            <m:r>
                              <a:rPr lang="en-US" b="0" i="1" smtClean="0">
                                <a:latin typeface="Cambria Math" panose="02040503050406030204" pitchFamily="18" charset="0"/>
                              </a:rPr>
                              <m:t>+</m:t>
                            </m:r>
                            <m:r>
                              <a:rPr lang="en-US" i="1">
                                <a:latin typeface="Cambria Math" panose="02040503050406030204" pitchFamily="18" charset="0"/>
                              </a:rPr>
                              <m:t>𝑦</m:t>
                            </m:r>
                          </m:e>
                          <m:sub>
                            <m:r>
                              <a:rPr lang="en-US" i="1">
                                <a:latin typeface="Cambria Math" panose="02040503050406030204" pitchFamily="18" charset="0"/>
                              </a:rPr>
                              <m:t>𝑃</m:t>
                            </m:r>
                          </m:sub>
                        </m:sSub>
                      </m:e>
                    </m:d>
                    <m:r>
                      <a:rPr lang="en-US" b="0" i="1" smtClean="0">
                        <a:latin typeface="Cambria Math" panose="02040503050406030204" pitchFamily="18" charset="0"/>
                      </a:rPr>
                      <m:t>=</m:t>
                    </m:r>
                    <m:r>
                      <a:rPr lang="en-US" b="0" i="1" smtClean="0">
                        <a:latin typeface="Cambria Math" panose="02040503050406030204" pitchFamily="18" charset="0"/>
                      </a:rPr>
                      <m:t>𝑂</m:t>
                    </m:r>
                  </m:oMath>
                </a14:m>
                <a:r>
                  <a:rPr lang="en-US"/>
                  <a:t> =&gt;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d>
                      <m:dPr>
                        <m:ctrlPr>
                          <a:rPr lang="en-US" i="1">
                            <a:latin typeface="Cambria Math"/>
                          </a:rPr>
                        </m:ctrlPr>
                      </m:dPr>
                      <m:e>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𝑃</m:t>
                            </m:r>
                          </m:sub>
                        </m:sSub>
                        <m:r>
                          <a:rPr lang="en-US" i="1">
                            <a:latin typeface="Cambria Math" panose="02040503050406030204" pitchFamily="18" charset="0"/>
                          </a:rPr>
                          <m:t>, </m:t>
                        </m:r>
                        <m:sSub>
                          <m:sSubPr>
                            <m:ctrlPr>
                              <a:rPr lang="en-US" i="1">
                                <a:latin typeface="Cambria Math"/>
                              </a:rPr>
                            </m:ctrlPr>
                          </m:sSubPr>
                          <m:e>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𝑃</m:t>
                                </m:r>
                              </m:sub>
                            </m:sSub>
                            <m:r>
                              <a:rPr lang="en-US" i="1">
                                <a:latin typeface="Cambria Math" panose="02040503050406030204" pitchFamily="18" charset="0"/>
                              </a:rPr>
                              <m:t>+</m:t>
                            </m:r>
                            <m:r>
                              <a:rPr lang="en-US" i="1">
                                <a:latin typeface="Cambria Math" panose="02040503050406030204" pitchFamily="18" charset="0"/>
                              </a:rPr>
                              <m:t>𝑦</m:t>
                            </m:r>
                          </m:e>
                          <m:sub>
                            <m:r>
                              <a:rPr lang="en-US" i="1">
                                <a:latin typeface="Cambria Math" panose="02040503050406030204" pitchFamily="18" charset="0"/>
                              </a:rPr>
                              <m:t>𝑃</m:t>
                            </m:r>
                          </m:sub>
                        </m:sSub>
                      </m:e>
                    </m:d>
                  </m:oMath>
                </a14:m>
                <a:endParaRPr lang="en-US"/>
              </a:p>
              <a:p>
                <a:pPr lvl="4"/>
                <a:r>
                  <a:rPr lang="en-US"/>
                  <a:t>Nếu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𝑃</m:t>
                        </m:r>
                      </m:sub>
                    </m:sSub>
                    <m:r>
                      <a:rPr lang="en-US" i="1">
                        <a:latin typeface="Cambria Math" panose="02040503050406030204" pitchFamily="18" charset="0"/>
                      </a:rPr>
                      <m:t>, </m:t>
                    </m:r>
                    <m:sSub>
                      <m:sSubPr>
                        <m:ctrlPr>
                          <a:rPr lang="en-US" i="1">
                            <a:latin typeface="Cambria Math"/>
                          </a:rPr>
                        </m:ctrlPr>
                      </m:sSubPr>
                      <m:e>
                        <m:r>
                          <a:rPr lang="en-US" i="1">
                            <a:latin typeface="Cambria Math" panose="02040503050406030204" pitchFamily="18" charset="0"/>
                          </a:rPr>
                          <m:t>𝑦</m:t>
                        </m:r>
                      </m:e>
                      <m:sub>
                        <m:r>
                          <a:rPr lang="en-US" i="1">
                            <a:latin typeface="Cambria Math" panose="02040503050406030204" pitchFamily="18" charset="0"/>
                          </a:rPr>
                          <m:t>𝑃</m:t>
                        </m:r>
                      </m:sub>
                    </m:sSub>
                    <m:r>
                      <a:rPr lang="en-US" i="1">
                        <a:latin typeface="Cambria Math" panose="02040503050406030204" pitchFamily="18" charset="0"/>
                      </a:rPr>
                      <m:t>)</m:t>
                    </m:r>
                  </m:oMath>
                </a14:m>
                <a:r>
                  <a:rPr lang="en-US"/>
                  <a:t> và </a:t>
                </a:r>
                <a14:m>
                  <m:oMath xmlns:m="http://schemas.openxmlformats.org/officeDocument/2006/math">
                    <m:r>
                      <a:rPr lang="en-US" b="0" i="1" smtClean="0">
                        <a:latin typeface="Cambria Math" panose="02040503050406030204" pitchFamily="18" charset="0"/>
                      </a:rPr>
                      <m:t>𝑄</m:t>
                    </m:r>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𝑥</m:t>
                        </m:r>
                      </m:e>
                      <m:sub>
                        <m:r>
                          <a:rPr lang="en-US" b="0" i="1" smtClean="0">
                            <a:latin typeface="Cambria Math" panose="02040503050406030204" pitchFamily="18" charset="0"/>
                          </a:rPr>
                          <m:t>𝑄</m:t>
                        </m:r>
                      </m:sub>
                    </m:sSub>
                    <m:r>
                      <a:rPr lang="en-US" i="1">
                        <a:latin typeface="Cambria Math" panose="02040503050406030204" pitchFamily="18" charset="0"/>
                      </a:rPr>
                      <m:t>, </m:t>
                    </m:r>
                    <m:sSub>
                      <m:sSubPr>
                        <m:ctrlPr>
                          <a:rPr lang="en-US" i="1">
                            <a:latin typeface="Cambria Math"/>
                          </a:rPr>
                        </m:ctrlPr>
                      </m:sSubPr>
                      <m:e>
                        <m:r>
                          <a:rPr lang="en-US" i="1">
                            <a:latin typeface="Cambria Math" panose="02040503050406030204" pitchFamily="18" charset="0"/>
                          </a:rPr>
                          <m:t>𝑦</m:t>
                        </m:r>
                      </m:e>
                      <m:sub>
                        <m:r>
                          <a:rPr lang="en-US" b="0" i="1" smtClean="0">
                            <a:latin typeface="Cambria Math" panose="02040503050406030204" pitchFamily="18" charset="0"/>
                          </a:rPr>
                          <m:t>𝑄</m:t>
                        </m:r>
                      </m:sub>
                    </m:sSub>
                    <m:r>
                      <a:rPr lang="en-US" i="1">
                        <a:latin typeface="Cambria Math" panose="02040503050406030204" pitchFamily="18" charset="0"/>
                      </a:rPr>
                      <m:t>)</m:t>
                    </m:r>
                  </m:oMath>
                </a14:m>
                <a:r>
                  <a:rPr lang="en-US"/>
                  <a:t> với </a:t>
                </a:r>
                <a14:m>
                  <m:oMath xmlns:m="http://schemas.openxmlformats.org/officeDocument/2006/math">
                    <m:r>
                      <a:rPr lang="en-US" i="1">
                        <a:latin typeface="Cambria Math" panose="02040503050406030204" pitchFamily="18" charset="0"/>
                      </a:rPr>
                      <m:t>𝑃</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𝑄</m:t>
                    </m:r>
                  </m:oMath>
                </a14:m>
                <a:r>
                  <a:rPr lang="en-US"/>
                  <a:t> và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𝑄</m:t>
                    </m:r>
                  </m:oMath>
                </a14:m>
                <a:r>
                  <a:rPr lang="en-US"/>
                  <a:t>, khi đó </a:t>
                </a:r>
                <a14:m>
                  <m:oMath xmlns:m="http://schemas.openxmlformats.org/officeDocument/2006/math">
                    <m:r>
                      <a:rPr lang="en-US" b="0" i="1" smtClean="0">
                        <a:latin typeface="Cambria Math" panose="02040503050406030204" pitchFamily="18" charset="0"/>
                      </a:rPr>
                      <m:t>𝑅</m:t>
                    </m:r>
                    <m:r>
                      <a:rPr lang="en-US" b="0" i="0" smtClean="0">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𝑄</m:t>
                    </m:r>
                    <m:r>
                      <a:rPr lang="en-US" b="0" i="1" smtClean="0">
                        <a:latin typeface="Cambria Math" panose="02040503050406030204" pitchFamily="18" charset="0"/>
                        <a:ea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𝑥</m:t>
                        </m:r>
                      </m:e>
                      <m:sub>
                        <m:r>
                          <a:rPr lang="en-US" b="0" i="1" smtClean="0">
                            <a:latin typeface="Cambria Math" panose="02040503050406030204" pitchFamily="18" charset="0"/>
                          </a:rPr>
                          <m:t>𝑅</m:t>
                        </m:r>
                      </m:sub>
                    </m:sSub>
                    <m:r>
                      <a:rPr lang="en-US" i="1">
                        <a:latin typeface="Cambria Math" panose="02040503050406030204" pitchFamily="18" charset="0"/>
                      </a:rPr>
                      <m:t>, </m:t>
                    </m:r>
                    <m:sSub>
                      <m:sSubPr>
                        <m:ctrlPr>
                          <a:rPr lang="en-US" i="1">
                            <a:latin typeface="Cambria Math"/>
                          </a:rPr>
                        </m:ctrlPr>
                      </m:sSubPr>
                      <m:e>
                        <m:r>
                          <a:rPr lang="en-US" i="1">
                            <a:latin typeface="Cambria Math" panose="02040503050406030204" pitchFamily="18" charset="0"/>
                          </a:rPr>
                          <m:t>𝑦</m:t>
                        </m:r>
                      </m:e>
                      <m:sub>
                        <m:r>
                          <a:rPr lang="en-US" b="0" i="1" smtClean="0">
                            <a:latin typeface="Cambria Math" panose="02040503050406030204" pitchFamily="18" charset="0"/>
                          </a:rPr>
                          <m:t>𝑅</m:t>
                        </m:r>
                      </m:sub>
                    </m:sSub>
                    <m:r>
                      <a:rPr lang="en-US" b="0" i="1" smtClean="0">
                        <a:latin typeface="Cambria Math" panose="02040503050406030204" pitchFamily="18" charset="0"/>
                        <a:ea typeface="Cambria Math" panose="02040503050406030204" pitchFamily="18" charset="0"/>
                      </a:rPr>
                      <m:t>)</m:t>
                    </m:r>
                  </m:oMath>
                </a14:m>
                <a:r>
                  <a:rPr lang="en-US"/>
                  <a:t> được xác định như sau:</a:t>
                </a:r>
              </a:p>
              <a:p>
                <a:pPr marL="1828800" lvl="4"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p>
                        <m:sSupPr>
                          <m:ctrlPr>
                            <a:rPr lang="en-US" b="0" i="1" smtClean="0">
                              <a:latin typeface="Cambria Math"/>
                            </a:rPr>
                          </m:ctrlPr>
                        </m:sSupPr>
                        <m:e>
                          <m:r>
                            <a:rPr lang="en-US" b="0" i="1" smtClean="0">
                              <a:latin typeface="Cambria Math" panose="02040503050406030204" pitchFamily="18" charset="0"/>
                              <a:ea typeface="Cambria Math" panose="02040503050406030204" pitchFamily="18" charset="0"/>
                            </a:rPr>
                            <m:t>𝜆</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𝑃</m:t>
                          </m:r>
                        </m:sub>
                      </m:sSub>
                      <m:r>
                        <a:rPr lang="en-US" b="0" i="1" smtClean="0">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𝑄</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oMath>
                  </m:oMathPara>
                </a14:m>
                <a:endParaRPr lang="en-US" b="0">
                  <a:ea typeface="Cambria Math" panose="02040503050406030204" pitchFamily="18" charset="0"/>
                </a:endParaRPr>
              </a:p>
              <a:p>
                <a:pPr marL="1828800" lvl="4" indent="0">
                  <a:buNone/>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b="0" i="1" smtClean="0">
                              <a:latin typeface="Cambria Math" panose="02040503050406030204" pitchFamily="18" charset="0"/>
                            </a:rPr>
                            <m:t>𝑦</m:t>
                          </m:r>
                        </m:e>
                        <m:sub>
                          <m:r>
                            <a:rPr lang="en-US" i="1">
                              <a:latin typeface="Cambria Math" panose="02040503050406030204" pitchFamily="18" charset="0"/>
                            </a:rPr>
                            <m:t>𝑅</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𝜆</m:t>
                      </m:r>
                      <m:d>
                        <m:dPr>
                          <m:ctrlPr>
                            <a:rPr lang="en-US" b="0" i="1" smtClean="0">
                              <a:latin typeface="Cambria Math"/>
                              <a:ea typeface="Cambria Math" panose="02040503050406030204" pitchFamily="18" charset="0"/>
                            </a:rPr>
                          </m:ctrlPr>
                        </m:dPr>
                        <m:e>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𝑃</m:t>
                              </m:r>
                            </m:sub>
                          </m:sSub>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𝑅</m:t>
                              </m:r>
                            </m:sub>
                          </m:sSub>
                        </m:e>
                      </m:d>
                      <m:r>
                        <a:rPr lang="en-US" b="0" i="1" smtClean="0">
                          <a:latin typeface="Cambria Math" panose="02040503050406030204" pitchFamily="18" charset="0"/>
                          <a:ea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𝑅</m:t>
                          </m:r>
                        </m:sub>
                      </m:sSub>
                      <m:r>
                        <a:rPr lang="en-US" b="0" i="1" smtClean="0">
                          <a:latin typeface="Cambria Math" panose="02040503050406030204" pitchFamily="18" charset="0"/>
                        </a:rPr>
                        <m:t>+</m:t>
                      </m:r>
                      <m:sSub>
                        <m:sSubPr>
                          <m:ctrlPr>
                            <a:rPr lang="en-US" i="1">
                              <a:latin typeface="Cambria Math"/>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𝑃</m:t>
                          </m:r>
                        </m:sub>
                      </m:sSub>
                    </m:oMath>
                  </m:oMathPara>
                </a14:m>
                <a:endParaRPr lang="en-US"/>
              </a:p>
              <a:p>
                <a:pPr marL="1828800" lvl="4"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m:t>
                      </m:r>
                      <m:f>
                        <m:fPr>
                          <m:ctrlPr>
                            <a:rPr lang="en-US" b="0" i="1" smtClean="0">
                              <a:latin typeface="Cambria Math"/>
                              <a:ea typeface="Cambria Math" panose="02040503050406030204" pitchFamily="18" charset="0"/>
                            </a:rPr>
                          </m:ctrlPr>
                        </m:fPr>
                        <m:num>
                          <m:sSub>
                            <m:sSubPr>
                              <m:ctrlPr>
                                <a:rPr lang="en-US" b="0" i="1" smtClean="0">
                                  <a:latin typeface="Cambria Math"/>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𝑄</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𝑃</m:t>
                              </m:r>
                            </m:sub>
                          </m:sSub>
                        </m:num>
                        <m:den>
                          <m:sSub>
                            <m:sSubPr>
                              <m:ctrlPr>
                                <a:rPr lang="en-US" b="0" i="1" smtClean="0">
                                  <a:latin typeface="Cambria Math"/>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𝑄</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𝑥</m:t>
                              </m:r>
                            </m:e>
                            <m:sub>
                              <m:r>
                                <a:rPr lang="en-US" b="0" i="1" smtClean="0">
                                  <a:latin typeface="Cambria Math" panose="02040503050406030204" pitchFamily="18" charset="0"/>
                                </a:rPr>
                                <m:t>𝑃</m:t>
                              </m:r>
                            </m:sub>
                          </m:sSub>
                        </m:den>
                      </m:f>
                    </m:oMath>
                  </m:oMathPara>
                </a14:m>
                <a:endParaRPr lang="en-US"/>
              </a:p>
              <a:p>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534400" cy="5257800"/>
              </a:xfrm>
              <a:blipFill>
                <a:blip r:embed="rId3"/>
                <a:stretch>
                  <a:fillRect l="-1643" t="-1506" r="-1071" b="-7879"/>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DF78284D-5FDC-4396-97E9-EA2DB91CCBAD}" type="slidenum">
              <a:rPr lang="en-US" altLang="vi-VN" smtClean="0"/>
              <a:pPr/>
              <a:t>82</a:t>
            </a:fld>
            <a:endParaRPr lang="en-US" altLang="vi-VN"/>
          </a:p>
        </p:txBody>
      </p:sp>
    </p:spTree>
    <p:extLst>
      <p:ext uri="{BB962C8B-B14F-4D97-AF65-F5344CB8AC3E}">
        <p14:creationId xmlns:p14="http://schemas.microsoft.com/office/powerpoint/2010/main" val="28494231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t>Hệ mã ECC</a:t>
                </a:r>
              </a:p>
              <a:p>
                <a:pPr lvl="1"/>
                <a:r>
                  <a:rPr lang="en-US"/>
                  <a:t>Đường cong ellipt trên GF(</a:t>
                </a:r>
                <a14:m>
                  <m:oMath xmlns:m="http://schemas.openxmlformats.org/officeDocument/2006/math">
                    <m:sSup>
                      <m:sSupPr>
                        <m:ctrlPr>
                          <a:rPr lang="en-US" i="1">
                            <a:latin typeface="Cambria Math"/>
                          </a:rPr>
                        </m:ctrlPr>
                      </m:sSupPr>
                      <m:e>
                        <m:r>
                          <a:rPr lang="en-US" i="1">
                            <a:latin typeface="Cambria Math" panose="02040503050406030204" pitchFamily="18" charset="0"/>
                          </a:rPr>
                          <m:t>2</m:t>
                        </m:r>
                      </m:e>
                      <m:sup>
                        <m:r>
                          <a:rPr lang="en-US" i="1">
                            <a:latin typeface="Cambria Math" panose="02040503050406030204" pitchFamily="18" charset="0"/>
                          </a:rPr>
                          <m:t>𝑚</m:t>
                        </m:r>
                      </m:sup>
                    </m:sSup>
                  </m:oMath>
                </a14:m>
                <a:r>
                  <a:rPr lang="en-US"/>
                  <a:t>)</a:t>
                </a:r>
              </a:p>
              <a:p>
                <a:pPr lvl="2"/>
                <a:r>
                  <a:rPr lang="en-US"/>
                  <a:t>Có thể xác định một nhóm hữu hạn Abel dựa trên tập </a:t>
                </a:r>
                <a14:m>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𝐸</m:t>
                        </m:r>
                      </m:e>
                      <m:sub>
                        <m:sSup>
                          <m:sSupPr>
                            <m:ctrlPr>
                              <a:rPr lang="en-US" i="1" smtClean="0">
                                <a:latin typeface="Cambria Math"/>
                              </a:rPr>
                            </m:ctrlPr>
                          </m:sSupPr>
                          <m:e>
                            <m:r>
                              <a:rPr lang="en-US" b="0" i="1" smtClean="0">
                                <a:latin typeface="Cambria Math" panose="02040503050406030204" pitchFamily="18" charset="0"/>
                              </a:rPr>
                              <m:t>2</m:t>
                            </m:r>
                          </m:e>
                          <m:sup>
                            <m:r>
                              <a:rPr lang="en-US" b="0" i="1" smtClean="0">
                                <a:latin typeface="Cambria Math" panose="02040503050406030204" pitchFamily="18" charset="0"/>
                              </a:rPr>
                              <m:t>𝑚</m:t>
                            </m:r>
                          </m:sup>
                        </m:sSup>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oMath>
                </a14:m>
                <a:r>
                  <a:rPr lang="en-US"/>
                  <a:t> với </a:t>
                </a:r>
                <a14:m>
                  <m:oMath xmlns:m="http://schemas.openxmlformats.org/officeDocument/2006/math">
                    <m:r>
                      <a:rPr lang="en-US" i="1">
                        <a:latin typeface="Cambria Math" panose="02040503050406030204" pitchFamily="18" charset="0"/>
                      </a:rPr>
                      <m:t>𝑏</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a14:m>
                <a:r>
                  <a:rPr lang="en-US"/>
                  <a:t>. </a:t>
                </a:r>
              </a:p>
              <a:p>
                <a:pPr lvl="2"/>
                <a:r>
                  <a:rPr lang="en-US"/>
                  <a:t>Các quy tắc của phép (+) như sau</a:t>
                </a:r>
              </a:p>
              <a:p>
                <a:pPr marL="1371600" lvl="3" indent="0">
                  <a:buNone/>
                </a:pPr>
                <a:r>
                  <a:rPr lang="en-US"/>
                  <a:t>Với mọi điểm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𝑄</m:t>
                    </m:r>
                    <m:r>
                      <a:rPr lang="en-US" b="0" i="1" smtClean="0">
                        <a:latin typeface="Cambria Math" panose="02040503050406030204" pitchFamily="18" charset="0"/>
                        <a:ea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𝐸</m:t>
                        </m:r>
                      </m:e>
                      <m:sub>
                        <m:sSup>
                          <m:sSupPr>
                            <m:ctrlPr>
                              <a:rPr lang="en-US" i="1">
                                <a:latin typeface="Cambria Math"/>
                              </a:rPr>
                            </m:ctrlPr>
                          </m:sSupPr>
                          <m:e>
                            <m:r>
                              <a:rPr lang="en-US" i="1">
                                <a:latin typeface="Cambria Math" panose="02040503050406030204" pitchFamily="18" charset="0"/>
                              </a:rPr>
                              <m:t>2</m:t>
                            </m:r>
                          </m:e>
                          <m:sup>
                            <m:r>
                              <a:rPr lang="en-US" i="1">
                                <a:latin typeface="Cambria Math" panose="02040503050406030204" pitchFamily="18" charset="0"/>
                              </a:rPr>
                              <m:t>𝑚</m:t>
                            </m:r>
                          </m:sup>
                        </m:sSup>
                      </m:sub>
                    </m:sSub>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oMath>
                </a14:m>
                <a:r>
                  <a:rPr lang="en-US"/>
                  <a:t> :</a:t>
                </a:r>
              </a:p>
              <a:p>
                <a:pPr lvl="4"/>
                <a:r>
                  <a:rPr lang="en-US"/>
                  <a:t>Nếu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𝑃</m:t>
                        </m:r>
                      </m:sub>
                    </m:sSub>
                    <m:r>
                      <a:rPr lang="en-US" i="1">
                        <a:latin typeface="Cambria Math" panose="02040503050406030204" pitchFamily="18" charset="0"/>
                      </a:rPr>
                      <m:t>, </m:t>
                    </m:r>
                    <m:sSub>
                      <m:sSubPr>
                        <m:ctrlPr>
                          <a:rPr lang="en-US" i="1">
                            <a:latin typeface="Cambria Math"/>
                          </a:rPr>
                        </m:ctrlPr>
                      </m:sSubPr>
                      <m:e>
                        <m:r>
                          <a:rPr lang="en-US" i="1">
                            <a:latin typeface="Cambria Math" panose="02040503050406030204" pitchFamily="18" charset="0"/>
                          </a:rPr>
                          <m:t>𝑦</m:t>
                        </m:r>
                      </m:e>
                      <m:sub>
                        <m:r>
                          <a:rPr lang="en-US" i="1">
                            <a:latin typeface="Cambria Math" panose="02040503050406030204" pitchFamily="18" charset="0"/>
                          </a:rPr>
                          <m:t>𝑃</m:t>
                        </m:r>
                      </m:sub>
                    </m:sSub>
                    <m:r>
                      <a:rPr lang="en-US" i="1">
                        <a:latin typeface="Cambria Math" panose="02040503050406030204" pitchFamily="18" charset="0"/>
                      </a:rPr>
                      <m:t>)</m:t>
                    </m:r>
                  </m:oMath>
                </a14:m>
                <a:r>
                  <a:rPr lang="en-US"/>
                  <a:t> khi đó </a:t>
                </a:r>
                <a14:m>
                  <m:oMath xmlns:m="http://schemas.openxmlformats.org/officeDocument/2006/math">
                    <m:r>
                      <a:rPr lang="en-US" b="0" i="1" smtClean="0">
                        <a:latin typeface="Cambria Math" panose="02040503050406030204" pitchFamily="18" charset="0"/>
                      </a:rPr>
                      <m:t>𝑅</m:t>
                    </m:r>
                    <m:r>
                      <a:rPr lang="en-US" b="0" i="0" smtClean="0">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𝑥</m:t>
                        </m:r>
                      </m:e>
                      <m:sub>
                        <m:r>
                          <a:rPr lang="en-US" b="0" i="1" smtClean="0">
                            <a:latin typeface="Cambria Math" panose="02040503050406030204" pitchFamily="18" charset="0"/>
                          </a:rPr>
                          <m:t>𝑅</m:t>
                        </m:r>
                      </m:sub>
                    </m:sSub>
                    <m:r>
                      <a:rPr lang="en-US" i="1">
                        <a:latin typeface="Cambria Math" panose="02040503050406030204" pitchFamily="18" charset="0"/>
                      </a:rPr>
                      <m:t>, </m:t>
                    </m:r>
                    <m:sSub>
                      <m:sSubPr>
                        <m:ctrlPr>
                          <a:rPr lang="en-US" i="1">
                            <a:latin typeface="Cambria Math"/>
                          </a:rPr>
                        </m:ctrlPr>
                      </m:sSubPr>
                      <m:e>
                        <m:r>
                          <a:rPr lang="en-US" i="1">
                            <a:latin typeface="Cambria Math" panose="02040503050406030204" pitchFamily="18" charset="0"/>
                          </a:rPr>
                          <m:t>𝑦</m:t>
                        </m:r>
                      </m:e>
                      <m:sub>
                        <m:r>
                          <a:rPr lang="en-US" b="0" i="1" smtClean="0">
                            <a:latin typeface="Cambria Math" panose="02040503050406030204" pitchFamily="18" charset="0"/>
                          </a:rPr>
                          <m:t>𝑅</m:t>
                        </m:r>
                      </m:sub>
                    </m:sSub>
                    <m:r>
                      <a:rPr lang="en-US" b="0" i="1" smtClean="0">
                        <a:latin typeface="Cambria Math" panose="02040503050406030204" pitchFamily="18" charset="0"/>
                        <a:ea typeface="Cambria Math" panose="02040503050406030204" pitchFamily="18" charset="0"/>
                      </a:rPr>
                      <m:t>)</m:t>
                    </m:r>
                  </m:oMath>
                </a14:m>
                <a:r>
                  <a:rPr lang="en-US"/>
                  <a:t> được xác định như sau:</a:t>
                </a:r>
              </a:p>
              <a:p>
                <a:pPr marL="1828800" lvl="4"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p>
                        <m:sSupPr>
                          <m:ctrlPr>
                            <a:rPr lang="en-US" b="0" i="1" smtClean="0">
                              <a:latin typeface="Cambria Math"/>
                            </a:rPr>
                          </m:ctrlPr>
                        </m:sSupPr>
                        <m:e>
                          <m:r>
                            <a:rPr lang="en-US" b="0" i="1" smtClean="0">
                              <a:latin typeface="Cambria Math" panose="02040503050406030204" pitchFamily="18" charset="0"/>
                              <a:ea typeface="Cambria Math" panose="02040503050406030204" pitchFamily="18" charset="0"/>
                            </a:rPr>
                            <m:t>𝜆</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oMath>
                  </m:oMathPara>
                </a14:m>
                <a:endParaRPr lang="en-US" b="0">
                  <a:ea typeface="Cambria Math" panose="02040503050406030204" pitchFamily="18" charset="0"/>
                </a:endParaRPr>
              </a:p>
              <a:p>
                <a:pPr marL="1828800" lvl="4" indent="0">
                  <a:buNone/>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b="0" i="1" smtClean="0">
                              <a:latin typeface="Cambria Math" panose="02040503050406030204" pitchFamily="18" charset="0"/>
                            </a:rPr>
                            <m:t>𝑦</m:t>
                          </m:r>
                        </m:e>
                        <m:sub>
                          <m:r>
                            <a:rPr lang="en-US" i="1">
                              <a:latin typeface="Cambria Math" panose="02040503050406030204" pitchFamily="18" charset="0"/>
                            </a:rPr>
                            <m:t>𝑅</m:t>
                          </m:r>
                        </m:sub>
                      </m:sSub>
                      <m:r>
                        <a:rPr lang="en-US" i="1">
                          <a:latin typeface="Cambria Math" panose="02040503050406030204" pitchFamily="18" charset="0"/>
                        </a:rPr>
                        <m:t>=</m:t>
                      </m:r>
                      <m:sSup>
                        <m:sSupPr>
                          <m:ctrlPr>
                            <a:rPr lang="en-US" i="1" smtClean="0">
                              <a:latin typeface="Cambria Math"/>
                            </a:rPr>
                          </m:ctrlPr>
                        </m:sSupPr>
                        <m:e>
                          <m:sSub>
                            <m:sSubPr>
                              <m:ctrlPr>
                                <a:rPr lang="en-US" i="1" smtClean="0">
                                  <a:latin typeface="Cambria Math"/>
                                </a:rPr>
                              </m:ctrlPr>
                            </m:sSubPr>
                            <m:e>
                              <m:r>
                                <a:rPr lang="en-US" b="0" i="1" smtClean="0">
                                  <a:latin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𝑃</m:t>
                              </m:r>
                            </m:sub>
                          </m:sSub>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+1)</m:t>
                      </m:r>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𝑅</m:t>
                          </m:r>
                        </m:sub>
                      </m:sSub>
                    </m:oMath>
                  </m:oMathPara>
                </a14:m>
                <a:endParaRPr lang="en-US"/>
              </a:p>
              <a:p>
                <a:pPr marL="1828800" lvl="4"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𝑥</m:t>
                          </m:r>
                        </m:e>
                        <m:sub>
                          <m:r>
                            <a:rPr lang="en-US" b="0" i="1" smtClean="0">
                              <a:latin typeface="Cambria Math" panose="02040503050406030204" pitchFamily="18" charset="0"/>
                            </a:rPr>
                            <m:t>𝑃</m:t>
                          </m:r>
                        </m:sub>
                      </m:sSub>
                      <m:r>
                        <a:rPr lang="en-US" b="0" i="1" smtClean="0">
                          <a:latin typeface="Cambria Math" panose="02040503050406030204" pitchFamily="18" charset="0"/>
                        </a:rPr>
                        <m:t>+</m:t>
                      </m:r>
                      <m:f>
                        <m:fPr>
                          <m:ctrlPr>
                            <a:rPr lang="en-US" b="0" i="1" smtClean="0">
                              <a:latin typeface="Cambria Math"/>
                              <a:ea typeface="Cambria Math" panose="02040503050406030204" pitchFamily="18" charset="0"/>
                            </a:rPr>
                          </m:ctrlPr>
                        </m:fPr>
                        <m:num>
                          <m:sSub>
                            <m:sSubPr>
                              <m:ctrlPr>
                                <a:rPr lang="en-US" i="1">
                                  <a:latin typeface="Cambria Math"/>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𝑃</m:t>
                              </m:r>
                            </m:sub>
                          </m:sSub>
                        </m:num>
                        <m:den>
                          <m:sSub>
                            <m:sSubPr>
                              <m:ctrlPr>
                                <a:rPr lang="en-US" i="1">
                                  <a:latin typeface="Cambria Math"/>
                                </a:rPr>
                              </m:ctrlPr>
                            </m:sSubPr>
                            <m:e>
                              <m:r>
                                <a:rPr lang="en-US" i="1">
                                  <a:latin typeface="Cambria Math" panose="02040503050406030204" pitchFamily="18" charset="0"/>
                                </a:rPr>
                                <m:t>𝑥</m:t>
                              </m:r>
                            </m:e>
                            <m:sub>
                              <m:r>
                                <a:rPr lang="en-US" b="0" i="1" smtClean="0">
                                  <a:latin typeface="Cambria Math" panose="02040503050406030204" pitchFamily="18" charset="0"/>
                                </a:rPr>
                                <m:t>𝑃</m:t>
                              </m:r>
                            </m:sub>
                          </m:sSub>
                        </m:den>
                      </m:f>
                    </m:oMath>
                  </m:oMathPara>
                </a14:m>
                <a:endParaRPr lang="en-US"/>
              </a:p>
              <a:p>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704" t="-1506" r="-1111"/>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DF78284D-5FDC-4396-97E9-EA2DB91CCBAD}" type="slidenum">
              <a:rPr lang="en-US" altLang="vi-VN" smtClean="0"/>
              <a:pPr/>
              <a:t>83</a:t>
            </a:fld>
            <a:endParaRPr lang="en-US" altLang="vi-VN"/>
          </a:p>
        </p:txBody>
      </p:sp>
    </p:spTree>
    <p:extLst>
      <p:ext uri="{BB962C8B-B14F-4D97-AF65-F5344CB8AC3E}">
        <p14:creationId xmlns:p14="http://schemas.microsoft.com/office/powerpoint/2010/main" val="25551039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p:sp>
        <p:nvSpPr>
          <p:cNvPr id="3" name="Content Placeholder 2"/>
          <p:cNvSpPr>
            <a:spLocks noGrp="1"/>
          </p:cNvSpPr>
          <p:nvPr>
            <p:ph idx="1"/>
          </p:nvPr>
        </p:nvSpPr>
        <p:spPr/>
        <p:txBody>
          <a:bodyPr/>
          <a:lstStyle/>
          <a:p>
            <a:r>
              <a:rPr lang="en-US"/>
              <a:t>Hệ mã ECC</a:t>
            </a:r>
          </a:p>
          <a:p>
            <a:pPr lvl="1"/>
            <a:r>
              <a:rPr lang="en-US"/>
              <a:t>Phép cộng trong ECC là bản sao của phép nhân mô-đun trong RSA và nhiều phép cộng là bản sao của phép lũy thừa mô-đun.</a:t>
            </a:r>
          </a:p>
          <a:p>
            <a:pPr lvl="1"/>
            <a:r>
              <a:rPr lang="vi-VN"/>
              <a:t>Để </a:t>
            </a:r>
            <a:r>
              <a:rPr lang="en-US"/>
              <a:t>xây dựng </a:t>
            </a:r>
            <a:r>
              <a:rPr lang="vi-VN"/>
              <a:t>hệ mã </a:t>
            </a:r>
            <a:r>
              <a:rPr lang="en-US"/>
              <a:t>ECC</a:t>
            </a:r>
            <a:r>
              <a:rPr lang="vi-VN"/>
              <a:t>, ta </a:t>
            </a:r>
            <a:r>
              <a:rPr lang="en-US"/>
              <a:t>cần tìm</a:t>
            </a:r>
            <a:r>
              <a:rPr lang="vi-VN"/>
              <a:t> một “bài toán khó” tương ứng với việc </a:t>
            </a:r>
            <a:r>
              <a:rPr lang="en-US"/>
              <a:t>nhân tử hóa số nguyên </a:t>
            </a:r>
            <a:r>
              <a:rPr lang="vi-VN"/>
              <a:t>hoặc lấy lôgarit rời rạc.</a:t>
            </a:r>
            <a:endParaRPr lang="en-US"/>
          </a:p>
          <a:p>
            <a:pPr lvl="1"/>
            <a:endParaRPr lang="en-US"/>
          </a:p>
        </p:txBody>
      </p:sp>
      <p:sp>
        <p:nvSpPr>
          <p:cNvPr id="4" name="Slide Number Placeholder 3"/>
          <p:cNvSpPr>
            <a:spLocks noGrp="1"/>
          </p:cNvSpPr>
          <p:nvPr>
            <p:ph type="sldNum" sz="quarter" idx="10"/>
          </p:nvPr>
        </p:nvSpPr>
        <p:spPr/>
        <p:txBody>
          <a:bodyPr/>
          <a:lstStyle/>
          <a:p>
            <a:fld id="{DF78284D-5FDC-4396-97E9-EA2DB91CCBAD}" type="slidenum">
              <a:rPr lang="en-US" altLang="vi-VN" smtClean="0"/>
              <a:pPr/>
              <a:t>84</a:t>
            </a:fld>
            <a:endParaRPr lang="en-US" altLang="vi-VN"/>
          </a:p>
        </p:txBody>
      </p:sp>
    </p:spTree>
    <p:extLst>
      <p:ext uri="{BB962C8B-B14F-4D97-AF65-F5344CB8AC3E}">
        <p14:creationId xmlns:p14="http://schemas.microsoft.com/office/powerpoint/2010/main" val="9589575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t>Hệ mã ECC</a:t>
                </a:r>
              </a:p>
              <a:p>
                <a:pPr lvl="1"/>
                <a:r>
                  <a:rPr lang="en-US"/>
                  <a:t>Xét phương trình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𝑘𝑃</m:t>
                    </m:r>
                  </m:oMath>
                </a14:m>
                <a:r>
                  <a:rPr lang="en-US"/>
                  <a:t> với </a:t>
                </a:r>
                <a14:m>
                  <m:oMath xmlns:m="http://schemas.openxmlformats.org/officeDocument/2006/math">
                    <m:r>
                      <a:rPr lang="en-US" i="1">
                        <a:latin typeface="Cambria Math" panose="02040503050406030204" pitchFamily="18" charset="0"/>
                      </a:rPr>
                      <m:t>𝑄</m:t>
                    </m:r>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oMath>
                </a14:m>
                <a:r>
                  <a:rPr lang="en-US"/>
                  <a:t> và </a:t>
                </a:r>
                <a14:m>
                  <m:oMath xmlns:m="http://schemas.openxmlformats.org/officeDocument/2006/math">
                    <m:r>
                      <a:rPr lang="en-US" i="1">
                        <a:latin typeface="Cambria Math" panose="02040503050406030204" pitchFamily="18" charset="0"/>
                      </a:rPr>
                      <m:t>𝑘</m:t>
                    </m:r>
                    <m:r>
                      <a:rPr lang="en-US" b="0" i="1" smtClean="0">
                        <a:latin typeface="Cambria Math" panose="02040503050406030204" pitchFamily="18" charset="0"/>
                      </a:rPr>
                      <m:t>&lt;</m:t>
                    </m:r>
                    <m:r>
                      <a:rPr lang="en-US" b="0" i="1" smtClean="0">
                        <a:latin typeface="Cambria Math" panose="02040503050406030204" pitchFamily="18" charset="0"/>
                      </a:rPr>
                      <m:t>𝑝</m:t>
                    </m:r>
                  </m:oMath>
                </a14:m>
                <a:endParaRPr lang="en-US"/>
              </a:p>
              <a:p>
                <a:pPr lvl="2"/>
                <a:r>
                  <a:rPr lang="en-US"/>
                  <a:t>Dễ dàng tính </a:t>
                </a:r>
                <a14:m>
                  <m:oMath xmlns:m="http://schemas.openxmlformats.org/officeDocument/2006/math">
                    <m:r>
                      <a:rPr lang="en-US" i="1">
                        <a:latin typeface="Cambria Math" panose="02040503050406030204" pitchFamily="18" charset="0"/>
                      </a:rPr>
                      <m:t>𝑄</m:t>
                    </m:r>
                  </m:oMath>
                </a14:m>
                <a:r>
                  <a:rPr lang="en-US"/>
                  <a:t> khi biết </a:t>
                </a:r>
                <a14:m>
                  <m:oMath xmlns:m="http://schemas.openxmlformats.org/officeDocument/2006/math">
                    <m:r>
                      <a:rPr lang="en-US" i="1">
                        <a:latin typeface="Cambria Math" panose="02040503050406030204" pitchFamily="18" charset="0"/>
                      </a:rPr>
                      <m:t>𝑘</m:t>
                    </m:r>
                  </m:oMath>
                </a14:m>
                <a:r>
                  <a:rPr lang="en-US"/>
                  <a:t> và </a:t>
                </a:r>
                <a14:m>
                  <m:oMath xmlns:m="http://schemas.openxmlformats.org/officeDocument/2006/math">
                    <m:r>
                      <a:rPr lang="en-US" i="1">
                        <a:latin typeface="Cambria Math" panose="02040503050406030204" pitchFamily="18" charset="0"/>
                      </a:rPr>
                      <m:t>𝑃</m:t>
                    </m:r>
                  </m:oMath>
                </a14:m>
                <a:endParaRPr lang="en-US"/>
              </a:p>
              <a:p>
                <a:pPr lvl="2"/>
                <a:r>
                  <a:rPr lang="en-US"/>
                  <a:t>Khó tìm </a:t>
                </a:r>
                <a14:m>
                  <m:oMath xmlns:m="http://schemas.openxmlformats.org/officeDocument/2006/math">
                    <m:r>
                      <a:rPr lang="en-US" b="0" i="1" smtClean="0">
                        <a:latin typeface="Cambria Math" panose="02040503050406030204" pitchFamily="18" charset="0"/>
                      </a:rPr>
                      <m:t>𝑘</m:t>
                    </m:r>
                  </m:oMath>
                </a14:m>
                <a:r>
                  <a:rPr lang="en-US"/>
                  <a:t> khi biết </a:t>
                </a:r>
                <a14:m>
                  <m:oMath xmlns:m="http://schemas.openxmlformats.org/officeDocument/2006/math">
                    <m:r>
                      <a:rPr lang="en-US" i="1">
                        <a:latin typeface="Cambria Math" panose="02040503050406030204" pitchFamily="18" charset="0"/>
                      </a:rPr>
                      <m:t>𝑄</m:t>
                    </m:r>
                  </m:oMath>
                </a14:m>
                <a:r>
                  <a:rPr lang="en-US"/>
                  <a:t> và </a:t>
                </a:r>
                <a14:m>
                  <m:oMath xmlns:m="http://schemas.openxmlformats.org/officeDocument/2006/math">
                    <m:r>
                      <a:rPr lang="en-US" i="1">
                        <a:latin typeface="Cambria Math" panose="02040503050406030204" pitchFamily="18" charset="0"/>
                      </a:rPr>
                      <m:t>𝑃</m:t>
                    </m:r>
                  </m:oMath>
                </a14:m>
                <a:endParaRPr lang="en-US"/>
              </a:p>
              <a:p>
                <a:pPr marL="914400" lvl="2" indent="0">
                  <a:buNone/>
                </a:pPr>
                <a:r>
                  <a:rPr lang="en-US">
                    <a:sym typeface="Wingdings" panose="05000000000000000000" pitchFamily="2" charset="2"/>
                  </a:rPr>
                  <a:t> Bài toán logarit rời rạc </a:t>
                </a:r>
                <a:r>
                  <a:rPr lang="vi-VN">
                    <a:sym typeface="Wingdings" panose="05000000000000000000" pitchFamily="2" charset="2"/>
                  </a:rPr>
                  <a:t>trên nhóm các điểm của đường cong el</a:t>
                </a:r>
                <a:r>
                  <a:rPr lang="en-US">
                    <a:sym typeface="Wingdings" panose="05000000000000000000" pitchFamily="2" charset="2"/>
                  </a:rPr>
                  <a:t>ip</a:t>
                </a:r>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704" t="-1506" r="-1111"/>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DF78284D-5FDC-4396-97E9-EA2DB91CCBAD}" type="slidenum">
              <a:rPr lang="en-US" altLang="vi-VN" smtClean="0"/>
              <a:pPr/>
              <a:t>85</a:t>
            </a:fld>
            <a:endParaRPr lang="en-US" altLang="vi-VN"/>
          </a:p>
        </p:txBody>
      </p:sp>
    </p:spTree>
    <p:extLst>
      <p:ext uri="{BB962C8B-B14F-4D97-AF65-F5344CB8AC3E}">
        <p14:creationId xmlns:p14="http://schemas.microsoft.com/office/powerpoint/2010/main" val="12803899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t>Hệ mã ECC</a:t>
                </a:r>
              </a:p>
              <a:p>
                <a:pPr lvl="1"/>
                <a:r>
                  <a:rPr lang="en-US"/>
                  <a:t>Ví dụ</a:t>
                </a:r>
              </a:p>
              <a:p>
                <a:pPr lvl="2"/>
                <a:r>
                  <a:rPr lang="en-US"/>
                  <a:t>Xét nhóm </a:t>
                </a:r>
                <a14:m>
                  <m:oMath xmlns:m="http://schemas.openxmlformats.org/officeDocument/2006/math">
                    <m:sSub>
                      <m:sSubPr>
                        <m:ctrlPr>
                          <a:rPr lang="en-US" i="1">
                            <a:latin typeface="Cambria Math"/>
                          </a:rPr>
                        </m:ctrlPr>
                      </m:sSubPr>
                      <m:e>
                        <m:r>
                          <a:rPr lang="en-US" i="1">
                            <a:latin typeface="Cambria Math" panose="02040503050406030204" pitchFamily="18" charset="0"/>
                          </a:rPr>
                          <m:t>𝐸</m:t>
                        </m:r>
                      </m:e>
                      <m:sub>
                        <m:r>
                          <a:rPr lang="en-US" b="0" i="1" smtClean="0">
                            <a:latin typeface="Cambria Math" panose="02040503050406030204" pitchFamily="18" charset="0"/>
                          </a:rPr>
                          <m:t>23</m:t>
                        </m:r>
                      </m:sub>
                    </m:sSub>
                    <m:d>
                      <m:dPr>
                        <m:ctrlPr>
                          <a:rPr lang="en-US" i="1">
                            <a:latin typeface="Cambria Math"/>
                          </a:rPr>
                        </m:ctrlPr>
                      </m:dPr>
                      <m:e>
                        <m:r>
                          <a:rPr lang="en-US" b="0" i="1" smtClean="0">
                            <a:latin typeface="Cambria Math" panose="02040503050406030204" pitchFamily="18" charset="0"/>
                          </a:rPr>
                          <m:t>9</m:t>
                        </m:r>
                        <m:r>
                          <a:rPr lang="en-US" i="1">
                            <a:latin typeface="Cambria Math" panose="02040503050406030204" pitchFamily="18" charset="0"/>
                          </a:rPr>
                          <m:t>, </m:t>
                        </m:r>
                        <m:r>
                          <a:rPr lang="en-US" b="0" i="1" smtClean="0">
                            <a:latin typeface="Cambria Math" panose="02040503050406030204" pitchFamily="18" charset="0"/>
                          </a:rPr>
                          <m:t>17</m:t>
                        </m:r>
                      </m:e>
                    </m:d>
                  </m:oMath>
                </a14:m>
                <a:r>
                  <a:rPr lang="en-US"/>
                  <a:t> được xác định bởi phương trình </a:t>
                </a:r>
                <a14:m>
                  <m:oMath xmlns:m="http://schemas.openxmlformats.org/officeDocument/2006/math">
                    <m:sSup>
                      <m:sSupPr>
                        <m:ctrlPr>
                          <a:rPr lang="en-US" i="1" smtClean="0">
                            <a:latin typeface="Cambria Math"/>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23=</m:t>
                    </m:r>
                    <m:d>
                      <m:dPr>
                        <m:ctrlPr>
                          <a:rPr lang="en-US" b="0" i="1" smtClean="0">
                            <a:latin typeface="Cambria Math"/>
                          </a:rPr>
                        </m:ctrlPr>
                      </m:dPr>
                      <m:e>
                        <m:sSup>
                          <m:sSupPr>
                            <m:ctrlPr>
                              <a:rPr lang="en-US" b="0" i="1" smtClean="0">
                                <a:latin typeface="Cambria Math"/>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+9</m:t>
                        </m:r>
                        <m:r>
                          <a:rPr lang="en-US" b="0" i="1" smtClean="0">
                            <a:latin typeface="Cambria Math" panose="02040503050406030204" pitchFamily="18" charset="0"/>
                          </a:rPr>
                          <m:t>𝑥</m:t>
                        </m:r>
                        <m:r>
                          <a:rPr lang="en-US" b="0" i="1" smtClean="0">
                            <a:latin typeface="Cambria Math" panose="02040503050406030204" pitchFamily="18" charset="0"/>
                          </a:rPr>
                          <m:t>+17</m:t>
                        </m:r>
                      </m:e>
                    </m:d>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23</m:t>
                    </m:r>
                  </m:oMath>
                </a14:m>
                <a:endParaRPr lang="en-US"/>
              </a:p>
              <a:p>
                <a:pPr lvl="2">
                  <a:buFont typeface="Symbol" panose="05050102010706020507" pitchFamily="18" charset="2"/>
                  <a:buChar char="Þ"/>
                </a:pPr>
                <a:r>
                  <a:rPr lang="en-US"/>
                  <a:t> Logarit rời rạc </a:t>
                </a:r>
                <a14:m>
                  <m:oMath xmlns:m="http://schemas.openxmlformats.org/officeDocument/2006/math">
                    <m:r>
                      <a:rPr lang="en-US" b="0" i="1" smtClean="0">
                        <a:latin typeface="Cambria Math" panose="02040503050406030204" pitchFamily="18" charset="0"/>
                      </a:rPr>
                      <m:t>𝑘</m:t>
                    </m:r>
                  </m:oMath>
                </a14:m>
                <a:r>
                  <a:rPr lang="en-US"/>
                  <a:t> của điểm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=(4, 5)</m:t>
                    </m:r>
                  </m:oMath>
                </a14:m>
                <a:r>
                  <a:rPr lang="en-US"/>
                  <a:t> và </a:t>
                </a:r>
                <a14:m>
                  <m:oMath xmlns:m="http://schemas.openxmlformats.org/officeDocument/2006/math">
                    <m:r>
                      <a:rPr lang="en-US" b="0" i="1" smtClean="0">
                        <a:latin typeface="Cambria Math" panose="02040503050406030204" pitchFamily="18" charset="0"/>
                      </a:rPr>
                      <m:t>𝑃</m:t>
                    </m:r>
                    <m:r>
                      <a:rPr lang="en-US" b="0" i="1">
                        <a:latin typeface="Cambria Math" panose="02040503050406030204" pitchFamily="18" charset="0"/>
                      </a:rPr>
                      <m:t>=(</m:t>
                    </m:r>
                    <m:r>
                      <a:rPr lang="en-US" b="0" i="1" smtClean="0">
                        <a:latin typeface="Cambria Math" panose="02040503050406030204" pitchFamily="18" charset="0"/>
                      </a:rPr>
                      <m:t>16</m:t>
                    </m:r>
                    <m:r>
                      <a:rPr lang="en-US" b="0" i="1">
                        <a:latin typeface="Cambria Math" panose="02040503050406030204" pitchFamily="18" charset="0"/>
                      </a:rPr>
                      <m:t>, 5)</m:t>
                    </m:r>
                  </m:oMath>
                </a14:m>
                <a:r>
                  <a:rPr lang="en-US"/>
                  <a:t> = </a:t>
                </a:r>
                <a:r>
                  <a:rPr lang="en-US" b="1">
                    <a:solidFill>
                      <a:srgbClr val="FF0000"/>
                    </a:solidFill>
                  </a:rPr>
                  <a:t>?</a:t>
                </a:r>
              </a:p>
              <a:p>
                <a:pPr lvl="3">
                  <a:buFont typeface="Symbol" panose="05050102010706020507" pitchFamily="18" charset="2"/>
                  <a:buChar char="Þ"/>
                </a:pPr>
                <a:r>
                  <a:rPr lang="en-US" b="1">
                    <a:solidFill>
                      <a:srgbClr val="FF0000"/>
                    </a:solidFill>
                  </a:rPr>
                  <a:t> </a:t>
                </a:r>
                <a:r>
                  <a:rPr lang="en-US" b="1">
                    <a:solidFill>
                      <a:srgbClr val="0033CC"/>
                    </a:solidFill>
                  </a:rPr>
                  <a:t>Sử dụng tấn công Brute-force: </a:t>
                </a:r>
                <a:r>
                  <a:rPr lang="en-US"/>
                  <a:t>Nhân nhiều lần </a:t>
                </a:r>
                <a:r>
                  <a:rPr lang="en-US" i="1">
                    <a:latin typeface="Cambria Math" panose="02040503050406030204" pitchFamily="18" charset="0"/>
                  </a:rPr>
                  <a:t>P</a:t>
                </a:r>
                <a:r>
                  <a:rPr lang="en-US"/>
                  <a:t>  cho đến khi tìm ra </a:t>
                </a:r>
                <a14:m>
                  <m:oMath xmlns:m="http://schemas.openxmlformats.org/officeDocument/2006/math">
                    <m:r>
                      <a:rPr lang="en-US" i="1">
                        <a:latin typeface="Cambria Math" panose="02040503050406030204" pitchFamily="18" charset="0"/>
                      </a:rPr>
                      <m:t>𝑄</m:t>
                    </m:r>
                  </m:oMath>
                </a14:m>
                <a:r>
                  <a:rPr lang="en-US" b="1">
                    <a:solidFill>
                      <a:srgbClr val="0033CC"/>
                    </a:solidFill>
                  </a:rPr>
                  <a:t>:</a:t>
                </a:r>
              </a:p>
              <a:p>
                <a:pPr lvl="3">
                  <a:buFont typeface="Symbol" panose="05050102010706020507" pitchFamily="18" charset="2"/>
                  <a:buChar char="Þ"/>
                </a:pPr>
                <a:endParaRPr lang="en-US" b="1">
                  <a:solidFill>
                    <a:srgbClr val="0033CC"/>
                  </a:solidFill>
                </a:endParaRPr>
              </a:p>
              <a:p>
                <a:pPr lvl="3">
                  <a:buFont typeface="Symbol" panose="05050102010706020507" pitchFamily="18" charset="2"/>
                  <a:buChar char="Þ"/>
                </a:pPr>
                <a:endParaRPr lang="en-US" b="1">
                  <a:solidFill>
                    <a:srgbClr val="0033CC"/>
                  </a:solidFill>
                </a:endParaRPr>
              </a:p>
              <a:p>
                <a:pPr lvl="3">
                  <a:buFont typeface="Symbol" panose="05050102010706020507" pitchFamily="18" charset="2"/>
                  <a:buChar char="Þ"/>
                </a:pPr>
                <a:endParaRPr lang="en-US" b="1">
                  <a:solidFill>
                    <a:srgbClr val="0033CC"/>
                  </a:solidFill>
                </a:endParaRPr>
              </a:p>
              <a:p>
                <a:pPr lvl="3">
                  <a:buFont typeface="Symbol" panose="05050102010706020507" pitchFamily="18" charset="2"/>
                  <a:buChar char="Þ"/>
                </a:pPr>
                <a:endParaRPr lang="en-US" b="1">
                  <a:solidFill>
                    <a:srgbClr val="0033CC"/>
                  </a:solidFill>
                </a:endParaRPr>
              </a:p>
              <a:p>
                <a:pPr marL="1371600" lvl="3" indent="0">
                  <a:buNone/>
                </a:pPr>
                <a:endParaRPr lang="en-US" b="1">
                  <a:solidFill>
                    <a:srgbClr val="0033CC"/>
                  </a:solidFill>
                </a:endParaRPr>
              </a:p>
              <a:p>
                <a:pPr lvl="3">
                  <a:buFont typeface="Symbol" panose="05050102010706020507" pitchFamily="18" charset="2"/>
                  <a:buChar char="Þ"/>
                </a:pPr>
                <a:r>
                  <a:rPr lang="en-US"/>
                  <a:t> Logarit rời rạc </a:t>
                </a:r>
                <a14:m>
                  <m:oMath xmlns:m="http://schemas.openxmlformats.org/officeDocument/2006/math">
                    <m:r>
                      <a:rPr lang="en-US" b="1" i="1" smtClean="0">
                        <a:solidFill>
                          <a:srgbClr val="FF0000"/>
                        </a:solidFill>
                        <a:latin typeface="Cambria Math" panose="02040503050406030204" pitchFamily="18" charset="0"/>
                      </a:rPr>
                      <m:t>𝒌</m:t>
                    </m:r>
                  </m:oMath>
                </a14:m>
                <a:r>
                  <a:rPr lang="en-US" b="1">
                    <a:solidFill>
                      <a:srgbClr val="FF0000"/>
                    </a:solidFill>
                  </a:rPr>
                  <a:t>=9</a:t>
                </a:r>
              </a:p>
              <a:p>
                <a:pPr lvl="3">
                  <a:buFont typeface="Symbol" panose="05050102010706020507" pitchFamily="18" charset="2"/>
                  <a:buChar char="Þ"/>
                </a:pPr>
                <a:endParaRPr lang="en-US" b="1">
                  <a:solidFill>
                    <a:srgbClr val="0033CC"/>
                  </a:solidFill>
                </a:endParaRPr>
              </a:p>
              <a:p>
                <a:pPr lvl="3">
                  <a:buFont typeface="Symbol" panose="05050102010706020507" pitchFamily="18" charset="2"/>
                  <a:buChar char="Þ"/>
                </a:pPr>
                <a:endParaRPr lang="en-US" b="1">
                  <a:solidFill>
                    <a:srgbClr val="0033CC"/>
                  </a:solidFill>
                </a:endParaRPr>
              </a:p>
              <a:p>
                <a:pPr lvl="3">
                  <a:buFont typeface="Symbol" panose="05050102010706020507" pitchFamily="18" charset="2"/>
                  <a:buChar char="Þ"/>
                </a:pPr>
                <a:endParaRPr lang="en-US" b="1">
                  <a:solidFill>
                    <a:srgbClr val="0033CC"/>
                  </a:solidFill>
                </a:endParaRPr>
              </a:p>
              <a:p>
                <a:pPr lvl="3">
                  <a:buFont typeface="Symbol" panose="05050102010706020507" pitchFamily="18" charset="2"/>
                  <a:buChar char="Þ"/>
                </a:pPr>
                <a:endParaRPr lang="en-US" b="1">
                  <a:solidFill>
                    <a:srgbClr val="0033CC"/>
                  </a:solidFill>
                </a:endParaRPr>
              </a:p>
              <a:p>
                <a:pPr lvl="3">
                  <a:buFont typeface="Symbol" panose="05050102010706020507" pitchFamily="18" charset="2"/>
                  <a:buChar char="Þ"/>
                </a:pPr>
                <a:endParaRPr lang="en-US" b="1">
                  <a:solidFill>
                    <a:srgbClr val="0033CC"/>
                  </a:solidFill>
                </a:endParaRPr>
              </a:p>
              <a:p>
                <a:pPr marL="1371600" lvl="3" indent="0">
                  <a:buNone/>
                </a:pPr>
                <a:endParaRPr lang="en-US" b="1">
                  <a:solidFill>
                    <a:srgbClr val="0033CC"/>
                  </a:solidFill>
                </a:endParaRPr>
              </a:p>
              <a:p>
                <a:pPr marL="1371600" lvl="3" indent="0">
                  <a:buNone/>
                </a:pPr>
                <a:r>
                  <a:rPr lang="en-US"/>
                  <a:t>	</a:t>
                </a:r>
                <a:endParaRPr lang="en-US" b="1">
                  <a:solidFill>
                    <a:srgbClr val="0033CC"/>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704" t="-1506" r="-1111" b="-7995"/>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DF78284D-5FDC-4396-97E9-EA2DB91CCBAD}" type="slidenum">
              <a:rPr lang="en-US" altLang="vi-VN" smtClean="0"/>
              <a:pPr/>
              <a:t>86</a:t>
            </a:fld>
            <a:endParaRPr lang="en-US" altLang="vi-VN"/>
          </a:p>
        </p:txBody>
      </p:sp>
      <p:sp>
        <p:nvSpPr>
          <p:cNvPr id="6" name="Rectangle 5"/>
          <p:cNvSpPr/>
          <p:nvPr/>
        </p:nvSpPr>
        <p:spPr>
          <a:xfrm>
            <a:off x="3124200" y="4540984"/>
            <a:ext cx="1828800" cy="1631216"/>
          </a:xfrm>
          <a:prstGeom prst="rect">
            <a:avLst/>
          </a:prstGeom>
        </p:spPr>
        <p:txBody>
          <a:bodyPr wrap="square">
            <a:spAutoFit/>
          </a:bodyPr>
          <a:lstStyle/>
          <a:p>
            <a:r>
              <a:rPr lang="en-US" sz="2000"/>
              <a:t>𝑃=(16, 5);</a:t>
            </a:r>
          </a:p>
          <a:p>
            <a:r>
              <a:rPr lang="en-US" sz="2000"/>
              <a:t>2𝑃=(20, 20); </a:t>
            </a:r>
          </a:p>
          <a:p>
            <a:r>
              <a:rPr lang="en-US" sz="2000"/>
              <a:t>3𝑃=(14, 14);</a:t>
            </a:r>
          </a:p>
          <a:p>
            <a:r>
              <a:rPr lang="en-US" sz="2000"/>
              <a:t>4𝑃=(19, 20)</a:t>
            </a:r>
          </a:p>
          <a:p>
            <a:r>
              <a:rPr lang="en-US" sz="2000"/>
              <a:t>5𝑃=(13, 10)</a:t>
            </a:r>
          </a:p>
        </p:txBody>
      </p:sp>
      <p:sp>
        <p:nvSpPr>
          <p:cNvPr id="8" name="Rectangle 7"/>
          <p:cNvSpPr/>
          <p:nvPr/>
        </p:nvSpPr>
        <p:spPr>
          <a:xfrm>
            <a:off x="5410200" y="4535142"/>
            <a:ext cx="1752600" cy="1323439"/>
          </a:xfrm>
          <a:prstGeom prst="rect">
            <a:avLst/>
          </a:prstGeom>
        </p:spPr>
        <p:txBody>
          <a:bodyPr wrap="square">
            <a:spAutoFit/>
          </a:bodyPr>
          <a:lstStyle/>
          <a:p>
            <a:r>
              <a:rPr lang="en-US" sz="2000"/>
              <a:t>6𝑃=(7, 3);</a:t>
            </a:r>
          </a:p>
          <a:p>
            <a:r>
              <a:rPr lang="en-US" sz="2000"/>
              <a:t>7𝑃=(8, 7); </a:t>
            </a:r>
          </a:p>
          <a:p>
            <a:r>
              <a:rPr lang="en-US" sz="2000"/>
              <a:t>8𝑃=(12, 17);</a:t>
            </a:r>
          </a:p>
          <a:p>
            <a:r>
              <a:rPr lang="en-US" sz="2000" b="1">
                <a:solidFill>
                  <a:srgbClr val="FF0000"/>
                </a:solidFill>
              </a:rPr>
              <a:t>9𝑃=(4, 5)</a:t>
            </a:r>
          </a:p>
        </p:txBody>
      </p:sp>
    </p:spTree>
    <p:extLst>
      <p:ext uri="{BB962C8B-B14F-4D97-AF65-F5344CB8AC3E}">
        <p14:creationId xmlns:p14="http://schemas.microsoft.com/office/powerpoint/2010/main" val="3600975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ppt_w</p:attrName>
                                        </p:attrNameLst>
                                      </p:cBhvr>
                                      <p:tavLst>
                                        <p:tav tm="0">
                                          <p:val>
                                            <p:fltVal val="0"/>
                                          </p:val>
                                        </p:tav>
                                        <p:tav tm="100000">
                                          <p:val>
                                            <p:strVal val="#ppt_w"/>
                                          </p:val>
                                        </p:tav>
                                      </p:tavLst>
                                    </p:anim>
                                    <p:anim calcmode="lin" valueType="num">
                                      <p:cBhvr>
                                        <p:cTn id="8" dur="2000" fill="hold"/>
                                        <p:tgtEl>
                                          <p:spTgt spid="6"/>
                                        </p:tgtEl>
                                        <p:attrNameLst>
                                          <p:attrName>ppt_h</p:attrName>
                                        </p:attrNameLst>
                                      </p:cBhvr>
                                      <p:tavLst>
                                        <p:tav tm="0">
                                          <p:val>
                                            <p:fltVal val="0"/>
                                          </p:val>
                                        </p:tav>
                                        <p:tav tm="100000">
                                          <p:val>
                                            <p:strVal val="#ppt_h"/>
                                          </p:val>
                                        </p:tav>
                                      </p:tavLst>
                                    </p:anim>
                                    <p:anim calcmode="lin" valueType="num">
                                      <p:cBhvr>
                                        <p:cTn id="9" dur="2000" fill="hold"/>
                                        <p:tgtEl>
                                          <p:spTgt spid="6"/>
                                        </p:tgtEl>
                                        <p:attrNameLst>
                                          <p:attrName>style.rotation</p:attrName>
                                        </p:attrNameLst>
                                      </p:cBhvr>
                                      <p:tavLst>
                                        <p:tav tm="0">
                                          <p:val>
                                            <p:fltVal val="90"/>
                                          </p:val>
                                        </p:tav>
                                        <p:tav tm="100000">
                                          <p:val>
                                            <p:fltVal val="0"/>
                                          </p:val>
                                        </p:tav>
                                      </p:tavLst>
                                    </p:anim>
                                    <p:animEffect transition="in" filter="fade">
                                      <p:cBhvr>
                                        <p:cTn id="10" dur="2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2000" fill="hold"/>
                                        <p:tgtEl>
                                          <p:spTgt spid="8"/>
                                        </p:tgtEl>
                                        <p:attrNameLst>
                                          <p:attrName>ppt_w</p:attrName>
                                        </p:attrNameLst>
                                      </p:cBhvr>
                                      <p:tavLst>
                                        <p:tav tm="0">
                                          <p:val>
                                            <p:fltVal val="0"/>
                                          </p:val>
                                        </p:tav>
                                        <p:tav tm="100000">
                                          <p:val>
                                            <p:strVal val="#ppt_w"/>
                                          </p:val>
                                        </p:tav>
                                      </p:tavLst>
                                    </p:anim>
                                    <p:anim calcmode="lin" valueType="num">
                                      <p:cBhvr>
                                        <p:cTn id="16" dur="2000" fill="hold"/>
                                        <p:tgtEl>
                                          <p:spTgt spid="8"/>
                                        </p:tgtEl>
                                        <p:attrNameLst>
                                          <p:attrName>ppt_h</p:attrName>
                                        </p:attrNameLst>
                                      </p:cBhvr>
                                      <p:tavLst>
                                        <p:tav tm="0">
                                          <p:val>
                                            <p:fltVal val="0"/>
                                          </p:val>
                                        </p:tav>
                                        <p:tav tm="100000">
                                          <p:val>
                                            <p:strVal val="#ppt_h"/>
                                          </p:val>
                                        </p:tav>
                                      </p:tavLst>
                                    </p:anim>
                                    <p:anim calcmode="lin" valueType="num">
                                      <p:cBhvr>
                                        <p:cTn id="17" dur="2000" fill="hold"/>
                                        <p:tgtEl>
                                          <p:spTgt spid="8"/>
                                        </p:tgtEl>
                                        <p:attrNameLst>
                                          <p:attrName>style.rotation</p:attrName>
                                        </p:attrNameLst>
                                      </p:cBhvr>
                                      <p:tavLst>
                                        <p:tav tm="0">
                                          <p:val>
                                            <p:fltVal val="90"/>
                                          </p:val>
                                        </p:tav>
                                        <p:tav tm="100000">
                                          <p:val>
                                            <p:fltVal val="0"/>
                                          </p:val>
                                        </p:tav>
                                      </p:tavLst>
                                    </p:anim>
                                    <p:animEffect transition="in" filter="fade">
                                      <p:cBhvr>
                                        <p:cTn id="18" dur="20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up)">
                                      <p:cBhvr>
                                        <p:cTn id="23"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382000" cy="5257800"/>
              </a:xfrm>
            </p:spPr>
            <p:txBody>
              <a:bodyPr/>
              <a:lstStyle/>
              <a:p>
                <a:r>
                  <a:rPr lang="en-US"/>
                  <a:t>Hệ mã ECC</a:t>
                </a:r>
              </a:p>
              <a:p>
                <a:pPr lvl="1"/>
                <a:r>
                  <a:rPr lang="en-US"/>
                  <a:t>Ứng dụng trong sơ đồ trao đổi khóa Diffie-Hellman</a:t>
                </a:r>
              </a:p>
              <a:p>
                <a:pPr lvl="2"/>
                <a:r>
                  <a:rPr lang="en-US"/>
                  <a:t>Chọn một số lớn </a:t>
                </a:r>
                <a14:m>
                  <m:oMath xmlns:m="http://schemas.openxmlformats.org/officeDocument/2006/math">
                    <m:r>
                      <a:rPr lang="en-US" b="0" i="1" smtClean="0">
                        <a:latin typeface="Cambria Math" panose="02040503050406030204" pitchFamily="18" charset="0"/>
                      </a:rPr>
                      <m:t>𝑞</m:t>
                    </m:r>
                  </m:oMath>
                </a14:m>
                <a:r>
                  <a:rPr lang="en-US"/>
                  <a:t>, là số nguyên tố </a:t>
                </a:r>
                <a14:m>
                  <m:oMath xmlns:m="http://schemas.openxmlformats.org/officeDocument/2006/math">
                    <m:r>
                      <a:rPr lang="en-US" b="0" i="1" smtClean="0">
                        <a:latin typeface="Cambria Math" panose="02040503050406030204" pitchFamily="18" charset="0"/>
                      </a:rPr>
                      <m:t>𝑝</m:t>
                    </m:r>
                  </m:oMath>
                </a14:m>
                <a:r>
                  <a:rPr lang="en-US"/>
                  <a:t> hoặc một số nguyên có dạng </a:t>
                </a:r>
                <a14:m>
                  <m:oMath xmlns:m="http://schemas.openxmlformats.org/officeDocument/2006/math">
                    <m:sSup>
                      <m:sSupPr>
                        <m:ctrlPr>
                          <a:rPr lang="en-US" i="1" smtClean="0">
                            <a:latin typeface="Cambria Math"/>
                          </a:rPr>
                        </m:ctrlPr>
                      </m:sSupPr>
                      <m:e>
                        <m:r>
                          <a:rPr lang="en-US" b="0" i="1" smtClean="0">
                            <a:latin typeface="Cambria Math" panose="02040503050406030204" pitchFamily="18" charset="0"/>
                          </a:rPr>
                          <m:t>2</m:t>
                        </m:r>
                      </m:e>
                      <m:sup>
                        <m:r>
                          <a:rPr lang="en-US" b="0" i="1" smtClean="0">
                            <a:latin typeface="Cambria Math" panose="02040503050406030204" pitchFamily="18" charset="0"/>
                          </a:rPr>
                          <m:t>𝑚</m:t>
                        </m:r>
                      </m:sup>
                    </m:sSup>
                  </m:oMath>
                </a14:m>
                <a:r>
                  <a:rPr lang="en-US"/>
                  <a:t> cho phương trình </a:t>
                </a:r>
              </a:p>
              <a:p>
                <a:pPr marL="914400" lvl="2" indent="0">
                  <a:buNone/>
                </a:pPr>
                <a:r>
                  <a:rPr lang="en-US">
                    <a:solidFill>
                      <a:srgbClr val="0000FF"/>
                    </a:solidFill>
                  </a:rPr>
                  <a:t>	</a:t>
                </a:r>
                <a14:m>
                  <m:oMath xmlns:m="http://schemas.openxmlformats.org/officeDocument/2006/math">
                    <m:sSup>
                      <m:sSupPr>
                        <m:ctrlPr>
                          <a:rPr lang="vi-VN" i="1" smtClean="0">
                            <a:solidFill>
                              <a:schemeClr val="tx1"/>
                            </a:solidFill>
                            <a:latin typeface="Cambria Math"/>
                          </a:rPr>
                        </m:ctrlPr>
                      </m:sSupPr>
                      <m:e>
                        <m:r>
                          <a:rPr lang="vi-VN" i="1">
                            <a:solidFill>
                              <a:schemeClr val="tx1"/>
                            </a:solidFill>
                            <a:latin typeface="Cambria Math" panose="02040503050406030204" pitchFamily="18" charset="0"/>
                          </a:rPr>
                          <m:t>𝑦</m:t>
                        </m:r>
                      </m:e>
                      <m:sup>
                        <m:r>
                          <a:rPr lang="vi-VN" i="1">
                            <a:solidFill>
                              <a:schemeClr val="tx1"/>
                            </a:solidFill>
                            <a:latin typeface="Cambria Math" panose="02040503050406030204" pitchFamily="18" charset="0"/>
                          </a:rPr>
                          <m:t>2</m:t>
                        </m:r>
                      </m:sup>
                    </m:sSup>
                    <m:d>
                      <m:dPr>
                        <m:ctrlPr>
                          <a:rPr lang="en-US" i="1">
                            <a:solidFill>
                              <a:schemeClr val="tx1"/>
                            </a:solidFill>
                            <a:latin typeface="Cambria Math"/>
                          </a:rPr>
                        </m:ctrlPr>
                      </m:dPr>
                      <m:e>
                        <m:r>
                          <m:rPr>
                            <m:sty m:val="p"/>
                          </m:rPr>
                          <a:rPr lang="en-US">
                            <a:solidFill>
                              <a:schemeClr val="tx1"/>
                            </a:solidFill>
                            <a:latin typeface="Cambria Math" panose="02040503050406030204" pitchFamily="18" charset="0"/>
                          </a:rPr>
                          <m:t>mod</m:t>
                        </m:r>
                        <m:r>
                          <a:rPr lang="en-US">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p</m:t>
                        </m:r>
                      </m:e>
                    </m:d>
                    <m:r>
                      <a:rPr lang="vi-VN" i="1">
                        <a:solidFill>
                          <a:schemeClr val="tx1"/>
                        </a:solidFill>
                        <a:latin typeface="Cambria Math" panose="02040503050406030204" pitchFamily="18" charset="0"/>
                      </a:rPr>
                      <m:t>=</m:t>
                    </m:r>
                    <m:sSup>
                      <m:sSupPr>
                        <m:ctrlPr>
                          <a:rPr lang="vi-VN" i="1">
                            <a:solidFill>
                              <a:schemeClr val="tx1"/>
                            </a:solidFill>
                            <a:latin typeface="Cambria Math"/>
                          </a:rPr>
                        </m:ctrlPr>
                      </m:sSupPr>
                      <m:e>
                        <m:r>
                          <a:rPr lang="vi-VN" i="1">
                            <a:solidFill>
                              <a:schemeClr val="tx1"/>
                            </a:solidFill>
                            <a:latin typeface="Cambria Math" panose="02040503050406030204" pitchFamily="18" charset="0"/>
                          </a:rPr>
                          <m:t>𝑥</m:t>
                        </m:r>
                      </m:e>
                      <m:sup>
                        <m:r>
                          <a:rPr lang="vi-VN" i="1">
                            <a:solidFill>
                              <a:schemeClr val="tx1"/>
                            </a:solidFill>
                            <a:latin typeface="Cambria Math" panose="02040503050406030204" pitchFamily="18" charset="0"/>
                          </a:rPr>
                          <m:t>3</m:t>
                        </m:r>
                      </m:sup>
                    </m:sSup>
                    <m:r>
                      <a:rPr lang="vi-VN" i="1">
                        <a:solidFill>
                          <a:schemeClr val="tx1"/>
                        </a:solidFill>
                        <a:latin typeface="Cambria Math" panose="02040503050406030204" pitchFamily="18" charset="0"/>
                      </a:rPr>
                      <m:t>+</m:t>
                    </m:r>
                    <m:r>
                      <a:rPr lang="vi-VN" i="1">
                        <a:solidFill>
                          <a:schemeClr val="tx1"/>
                        </a:solidFill>
                        <a:latin typeface="Cambria Math" panose="02040503050406030204" pitchFamily="18" charset="0"/>
                      </a:rPr>
                      <m:t>𝑎𝑥</m:t>
                    </m:r>
                    <m:r>
                      <a:rPr lang="vi-VN" i="1">
                        <a:solidFill>
                          <a:schemeClr val="tx1"/>
                        </a:solidFill>
                        <a:latin typeface="Cambria Math" panose="02040503050406030204" pitchFamily="18" charset="0"/>
                      </a:rPr>
                      <m:t>+</m:t>
                    </m:r>
                    <m:r>
                      <a:rPr lang="vi-VN" i="1">
                        <a:solidFill>
                          <a:schemeClr val="tx1"/>
                        </a:solidFill>
                        <a:latin typeface="Cambria Math" panose="02040503050406030204" pitchFamily="18" charset="0"/>
                      </a:rPr>
                      <m:t>𝑏</m:t>
                    </m:r>
                  </m:oMath>
                </a14:m>
                <a:r>
                  <a:rPr lang="en-US" dirty="0">
                    <a:solidFill>
                      <a:schemeClr val="tx1"/>
                    </a:solidFill>
                  </a:rPr>
                  <a:t> </a:t>
                </a:r>
                <a14:m>
                  <m:oMath xmlns:m="http://schemas.openxmlformats.org/officeDocument/2006/math">
                    <m:d>
                      <m:dPr>
                        <m:ctrlPr>
                          <a:rPr lang="en-US" i="1">
                            <a:solidFill>
                              <a:schemeClr val="tx1"/>
                            </a:solidFill>
                            <a:latin typeface="Cambria Math"/>
                          </a:rPr>
                        </m:ctrlPr>
                      </m:dPr>
                      <m:e>
                        <m:r>
                          <m:rPr>
                            <m:sty m:val="p"/>
                          </m:rPr>
                          <a:rPr lang="en-US">
                            <a:solidFill>
                              <a:schemeClr val="tx1"/>
                            </a:solidFill>
                            <a:latin typeface="Cambria Math" panose="02040503050406030204" pitchFamily="18" charset="0"/>
                          </a:rPr>
                          <m:t>mod</m:t>
                        </m:r>
                        <m:r>
                          <a:rPr lang="en-US">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p</m:t>
                        </m:r>
                      </m:e>
                    </m:d>
                  </m:oMath>
                </a14:m>
                <a:endParaRPr lang="en-US"/>
              </a:p>
              <a:p>
                <a:pPr marL="914400" lvl="2" indent="0">
                  <a:buNone/>
                </a:pPr>
                <a:r>
                  <a:rPr lang="en-US"/>
                  <a:t>Hoặc phương trình </a:t>
                </a:r>
              </a:p>
              <a:p>
                <a:pPr marL="914400" lvl="2" indent="0">
                  <a:buNone/>
                </a:pPr>
                <a14:m>
                  <m:oMathPara xmlns:m="http://schemas.openxmlformats.org/officeDocument/2006/math">
                    <m:oMathParaPr>
                      <m:jc m:val="centerGroup"/>
                    </m:oMathParaPr>
                    <m:oMath xmlns:m="http://schemas.openxmlformats.org/officeDocument/2006/math">
                      <m:sSup>
                        <m:sSupPr>
                          <m:ctrlPr>
                            <a:rPr lang="en-US" i="1">
                              <a:latin typeface="Cambria Math"/>
                            </a:rPr>
                          </m:ctrlPr>
                        </m:sSupPr>
                        <m:e>
                          <m:r>
                            <a:rPr lang="en-US" i="1">
                              <a:latin typeface="Cambria Math" panose="02040503050406030204" pitchFamily="18" charset="0"/>
                            </a:rPr>
                            <m:t>𝑦</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𝑥𝑦</m:t>
                      </m:r>
                      <m:r>
                        <a:rPr lang="en-US" i="1">
                          <a:latin typeface="Cambria Math" panose="02040503050406030204" pitchFamily="18" charset="0"/>
                        </a:rPr>
                        <m:t>=</m:t>
                      </m:r>
                      <m:sSup>
                        <m:sSupPr>
                          <m:ctrlPr>
                            <a:rPr lang="en-US" i="1">
                              <a:latin typeface="Cambria Math"/>
                            </a:rPr>
                          </m:ctrlPr>
                        </m:sSupPr>
                        <m:e>
                          <m:r>
                            <a:rPr lang="en-US" i="1">
                              <a:latin typeface="Cambria Math" panose="02040503050406030204" pitchFamily="18" charset="0"/>
                            </a:rPr>
                            <m:t>𝑥</m:t>
                          </m:r>
                        </m:e>
                        <m:sup>
                          <m:r>
                            <a:rPr lang="en-US" i="1">
                              <a:latin typeface="Cambria Math" panose="02040503050406030204" pitchFamily="18" charset="0"/>
                            </a:rPr>
                            <m:t>3</m:t>
                          </m:r>
                        </m:sup>
                      </m:sSup>
                      <m:r>
                        <a:rPr lang="en-US" i="1">
                          <a:latin typeface="Cambria Math" panose="02040503050406030204" pitchFamily="18" charset="0"/>
                        </a:rPr>
                        <m:t>+</m:t>
                      </m:r>
                      <m:r>
                        <a:rPr lang="en-US" i="1">
                          <a:latin typeface="Cambria Math" panose="02040503050406030204" pitchFamily="18" charset="0"/>
                        </a:rPr>
                        <m:t>𝑎</m:t>
                      </m:r>
                      <m:sSup>
                        <m:sSupPr>
                          <m:ctrlPr>
                            <a:rPr lang="en-US" i="1">
                              <a:latin typeface="Cambria Math"/>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𝑏</m:t>
                      </m:r>
                    </m:oMath>
                  </m:oMathPara>
                </a14:m>
                <a:endParaRPr lang="en-US"/>
              </a:p>
              <a:p>
                <a:pPr lvl="2">
                  <a:buFont typeface="Symbol" panose="05050102010706020507" pitchFamily="18" charset="2"/>
                  <a:buChar char="Þ"/>
                </a:pPr>
                <a:r>
                  <a:rPr lang="en-US"/>
                  <a:t> Xác định nhóm các điểm trên đường cong </a:t>
                </a:r>
                <a14:m>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𝑞</m:t>
                        </m:r>
                      </m:sub>
                    </m:sSub>
                    <m:d>
                      <m:dPr>
                        <m:ctrlPr>
                          <a:rPr lang="en-US" b="0" i="1" smtClean="0">
                            <a:latin typeface="Cambria Math"/>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oMath>
                </a14:m>
                <a:endParaRPr lang="en-US" b="0"/>
              </a:p>
              <a:p>
                <a:pPr lvl="2"/>
                <a:r>
                  <a:rPr lang="en-US"/>
                  <a:t>Chọn điểm cơ sở </a:t>
                </a: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d>
                      <m:dPr>
                        <m:ctrlPr>
                          <a:rPr lang="en-US" b="0" i="1" smtClean="0">
                            <a:latin typeface="Cambria Math"/>
                          </a:rPr>
                        </m:ctrlPr>
                      </m:dPr>
                      <m:e>
                        <m:sSub>
                          <m:sSubPr>
                            <m:ctrlPr>
                              <a:rPr lang="en-US" b="0" i="1" smtClean="0">
                                <a:latin typeface="Cambria Math"/>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e>
                    </m:d>
                  </m:oMath>
                </a14:m>
                <a:r>
                  <a:rPr lang="en-US"/>
                  <a:t> thuộc </a:t>
                </a:r>
                <a14:m>
                  <m:oMath xmlns:m="http://schemas.openxmlformats.org/officeDocument/2006/math">
                    <m:sSub>
                      <m:sSubPr>
                        <m:ctrlPr>
                          <a:rPr lang="en-US" i="1">
                            <a:latin typeface="Cambria Math"/>
                          </a:rPr>
                        </m:ctrlPr>
                      </m:sSubPr>
                      <m:e>
                        <m:r>
                          <a:rPr lang="en-US" i="1">
                            <a:latin typeface="Cambria Math" panose="02040503050406030204" pitchFamily="18" charset="0"/>
                          </a:rPr>
                          <m:t>𝐸</m:t>
                        </m:r>
                      </m:e>
                      <m:sub>
                        <m:r>
                          <a:rPr lang="en-US" i="1">
                            <a:latin typeface="Cambria Math" panose="02040503050406030204" pitchFamily="18" charset="0"/>
                          </a:rPr>
                          <m:t>𝑞</m:t>
                        </m:r>
                      </m:sub>
                    </m:sSub>
                    <m:d>
                      <m:dPr>
                        <m:ctrlPr>
                          <a:rPr lang="en-US" i="1">
                            <a:latin typeface="Cambria Math"/>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oMath>
                </a14:m>
                <a:r>
                  <a:rPr lang="en-US"/>
                  <a:t> có bậc </a:t>
                </a:r>
                <a14:m>
                  <m:oMath xmlns:m="http://schemas.openxmlformats.org/officeDocument/2006/math">
                    <m:r>
                      <a:rPr lang="en-US" b="0" i="1" smtClean="0">
                        <a:latin typeface="Cambria Math" panose="02040503050406030204" pitchFamily="18" charset="0"/>
                      </a:rPr>
                      <m:t>𝑛</m:t>
                    </m:r>
                  </m:oMath>
                </a14:m>
                <a:r>
                  <a:rPr lang="en-US"/>
                  <a:t> là một số rất lớn sao cho </a:t>
                </a:r>
                <a14:m>
                  <m:oMath xmlns:m="http://schemas.openxmlformats.org/officeDocument/2006/math">
                    <m:r>
                      <a:rPr lang="en-US" b="0" i="1" smtClean="0">
                        <a:latin typeface="Cambria Math" panose="02040503050406030204" pitchFamily="18" charset="0"/>
                      </a:rPr>
                      <m:t>𝑛𝐺</m:t>
                    </m:r>
                    <m:r>
                      <a:rPr lang="en-US" b="0" i="1" smtClean="0">
                        <a:latin typeface="Cambria Math" panose="02040503050406030204" pitchFamily="18" charset="0"/>
                      </a:rPr>
                      <m:t>=</m:t>
                    </m:r>
                    <m:r>
                      <a:rPr lang="en-US" i="1">
                        <a:latin typeface="Cambria Math" panose="02040503050406030204" pitchFamily="18" charset="0"/>
                      </a:rPr>
                      <m:t>𝑂</m:t>
                    </m:r>
                  </m:oMath>
                </a14:m>
                <a:endParaRPr lang="en-US"/>
              </a:p>
              <a:p>
                <a:pPr lvl="3"/>
                <a:r>
                  <a:rPr lang="en-US"/>
                  <a:t>Công khai tham số </a:t>
                </a:r>
                <a14:m>
                  <m:oMath xmlns:m="http://schemas.openxmlformats.org/officeDocument/2006/math">
                    <m:r>
                      <a:rPr lang="en-US" i="1">
                        <a:latin typeface="Cambria Math" panose="02040503050406030204" pitchFamily="18" charset="0"/>
                      </a:rPr>
                      <m:t>𝐺</m:t>
                    </m:r>
                  </m:oMath>
                </a14:m>
                <a:endParaRPr lang="en-US"/>
              </a:p>
              <a:p>
                <a:pPr marL="914400" lvl="2" indent="0">
                  <a:buNone/>
                </a:pPr>
                <a:endParaRPr lang="en-US"/>
              </a:p>
              <a:p>
                <a:pPr lvl="3"/>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382000" cy="5257800"/>
              </a:xfrm>
              <a:blipFill>
                <a:blip r:embed="rId3"/>
                <a:stretch>
                  <a:fillRect l="-1673" t="-1506" r="-1455" b="-1854"/>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DF78284D-5FDC-4396-97E9-EA2DB91CCBAD}" type="slidenum">
              <a:rPr lang="en-US" altLang="vi-VN" smtClean="0"/>
              <a:pPr/>
              <a:t>87</a:t>
            </a:fld>
            <a:endParaRPr lang="en-US" altLang="vi-VN"/>
          </a:p>
        </p:txBody>
      </p:sp>
    </p:spTree>
    <p:extLst>
      <p:ext uri="{BB962C8B-B14F-4D97-AF65-F5344CB8AC3E}">
        <p14:creationId xmlns:p14="http://schemas.microsoft.com/office/powerpoint/2010/main" val="15621755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t>Hệ mã ECC</a:t>
                </a:r>
              </a:p>
              <a:p>
                <a:pPr lvl="1"/>
                <a:r>
                  <a:rPr lang="en-US"/>
                  <a:t>Ứng dụng trong sơ đồ trao đổi khóa Diffie-Hellman</a:t>
                </a:r>
              </a:p>
              <a:p>
                <a:pPr lvl="2"/>
                <a:r>
                  <a:rPr lang="en-US"/>
                  <a:t>A chọn một số nguyên </a:t>
                </a:r>
                <a14:m>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𝐴</m:t>
                        </m:r>
                      </m:sub>
                    </m:sSub>
                    <m:r>
                      <a:rPr lang="en-US" b="0" i="1" smtClean="0">
                        <a:latin typeface="Cambria Math" panose="02040503050406030204" pitchFamily="18" charset="0"/>
                      </a:rPr>
                      <m:t>&lt;</m:t>
                    </m:r>
                    <m:r>
                      <a:rPr lang="en-US" b="0" i="1" smtClean="0">
                        <a:latin typeface="Cambria Math" panose="02040503050406030204" pitchFamily="18" charset="0"/>
                      </a:rPr>
                      <m:t>𝑛</m:t>
                    </m:r>
                  </m:oMath>
                </a14:m>
                <a:r>
                  <a:rPr lang="en-US"/>
                  <a:t> làm khóa riêng </a:t>
                </a:r>
                <a14:m>
                  <m:oMath xmlns:m="http://schemas.openxmlformats.org/officeDocument/2006/math">
                    <m:sSubSup>
                      <m:sSubSupPr>
                        <m:ctrlPr>
                          <a:rPr lang="en-US" i="1">
                            <a:latin typeface="Cambria Math"/>
                          </a:rPr>
                        </m:ctrlPr>
                      </m:sSubSupPr>
                      <m:e>
                        <m:r>
                          <a:rPr lang="en-US" i="1">
                            <a:latin typeface="Cambria Math" panose="02040503050406030204" pitchFamily="18" charset="0"/>
                          </a:rPr>
                          <m:t>𝐾</m:t>
                        </m:r>
                      </m:e>
                      <m:sub>
                        <m:r>
                          <a:rPr lang="en-US" i="1">
                            <a:latin typeface="Cambria Math" panose="02040503050406030204" pitchFamily="18" charset="0"/>
                          </a:rPr>
                          <m:t>𝑃</m:t>
                        </m:r>
                        <m:r>
                          <a:rPr lang="en-US" b="0" i="1" smtClean="0">
                            <a:latin typeface="Cambria Math" panose="02040503050406030204" pitchFamily="18" charset="0"/>
                          </a:rPr>
                          <m:t>𝑅</m:t>
                        </m:r>
                      </m:sub>
                      <m:sup>
                        <m:r>
                          <a:rPr lang="en-US" i="1">
                            <a:latin typeface="Cambria Math" panose="02040503050406030204" pitchFamily="18" charset="0"/>
                          </a:rPr>
                          <m:t>𝐴</m:t>
                        </m:r>
                      </m:sup>
                    </m:sSubSup>
                  </m:oMath>
                </a14:m>
                <a:r>
                  <a:rPr lang="en-US"/>
                  <a:t>, tính khóa công khai </a:t>
                </a:r>
                <a14:m>
                  <m:oMath xmlns:m="http://schemas.openxmlformats.org/officeDocument/2006/math">
                    <m:sSub>
                      <m:sSubPr>
                        <m:ctrlPr>
                          <a:rPr lang="en-US" b="0" i="1" smtClean="0">
                            <a:latin typeface="Cambria Math"/>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𝐴</m:t>
                        </m:r>
                      </m:sub>
                    </m:sSub>
                    <m:r>
                      <a:rPr lang="en-US" b="0" i="1" smtClean="0">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𝑛</m:t>
                        </m:r>
                      </m:e>
                      <m:sub>
                        <m:r>
                          <a:rPr lang="en-US" i="1">
                            <a:latin typeface="Cambria Math" panose="02040503050406030204" pitchFamily="18" charset="0"/>
                          </a:rPr>
                          <m:t>𝐴</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𝐺</m:t>
                    </m:r>
                  </m:oMath>
                </a14:m>
                <a:r>
                  <a:rPr lang="en-US"/>
                  <a:t>, khóa </a:t>
                </a:r>
                <a14:m>
                  <m:oMath xmlns:m="http://schemas.openxmlformats.org/officeDocument/2006/math">
                    <m:sSub>
                      <m:sSubPr>
                        <m:ctrlPr>
                          <a:rPr lang="en-US" i="1">
                            <a:latin typeface="Cambria Math"/>
                          </a:rPr>
                        </m:ctrlPr>
                      </m:sSubPr>
                      <m:e>
                        <m:r>
                          <a:rPr lang="en-US" i="1">
                            <a:latin typeface="Cambria Math" panose="02040503050406030204" pitchFamily="18" charset="0"/>
                          </a:rPr>
                          <m:t>𝑃</m:t>
                        </m:r>
                      </m:e>
                      <m:sub>
                        <m:r>
                          <a:rPr lang="en-US" i="1">
                            <a:latin typeface="Cambria Math" panose="02040503050406030204" pitchFamily="18" charset="0"/>
                          </a:rPr>
                          <m:t>𝐴</m:t>
                        </m:r>
                      </m:sub>
                    </m:sSub>
                  </m:oMath>
                </a14:m>
                <a:r>
                  <a:rPr lang="en-US"/>
                  <a:t> là một điểm thuộc </a:t>
                </a:r>
                <a14:m>
                  <m:oMath xmlns:m="http://schemas.openxmlformats.org/officeDocument/2006/math">
                    <m:sSub>
                      <m:sSubPr>
                        <m:ctrlPr>
                          <a:rPr lang="en-US" i="1">
                            <a:latin typeface="Cambria Math"/>
                          </a:rPr>
                        </m:ctrlPr>
                      </m:sSubPr>
                      <m:e>
                        <m:r>
                          <a:rPr lang="en-US" i="1">
                            <a:latin typeface="Cambria Math" panose="02040503050406030204" pitchFamily="18" charset="0"/>
                          </a:rPr>
                          <m:t>𝐸</m:t>
                        </m:r>
                      </m:e>
                      <m:sub>
                        <m:r>
                          <a:rPr lang="en-US" i="1">
                            <a:latin typeface="Cambria Math" panose="02040503050406030204" pitchFamily="18" charset="0"/>
                          </a:rPr>
                          <m:t>𝑞</m:t>
                        </m:r>
                      </m:sub>
                    </m:sSub>
                    <m:d>
                      <m:dPr>
                        <m:ctrlPr>
                          <a:rPr lang="en-US" i="1">
                            <a:latin typeface="Cambria Math"/>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oMath>
                </a14:m>
                <a:r>
                  <a:rPr lang="en-US"/>
                  <a:t>.</a:t>
                </a:r>
              </a:p>
              <a:p>
                <a:pPr lvl="2"/>
                <a:r>
                  <a:rPr lang="en-US"/>
                  <a:t>B chọn một số nguyên </a:t>
                </a:r>
                <a14:m>
                  <m:oMath xmlns:m="http://schemas.openxmlformats.org/officeDocument/2006/math">
                    <m:sSub>
                      <m:sSubPr>
                        <m:ctrlPr>
                          <a:rPr lang="en-US" i="1">
                            <a:latin typeface="Cambria Math"/>
                          </a:rPr>
                        </m:ctrlPr>
                      </m:sSubPr>
                      <m:e>
                        <m:r>
                          <a:rPr lang="en-US" i="1">
                            <a:latin typeface="Cambria Math" panose="02040503050406030204" pitchFamily="18" charset="0"/>
                          </a:rPr>
                          <m:t>𝑛</m:t>
                        </m:r>
                      </m:e>
                      <m:sub>
                        <m:r>
                          <a:rPr lang="en-US" b="0" i="1" smtClean="0">
                            <a:latin typeface="Cambria Math" panose="02040503050406030204" pitchFamily="18" charset="0"/>
                          </a:rPr>
                          <m:t>𝐵</m:t>
                        </m:r>
                      </m:sub>
                    </m:sSub>
                    <m:r>
                      <a:rPr lang="en-US" i="1">
                        <a:latin typeface="Cambria Math" panose="02040503050406030204" pitchFamily="18" charset="0"/>
                      </a:rPr>
                      <m:t>&lt;</m:t>
                    </m:r>
                    <m:r>
                      <a:rPr lang="en-US" i="1">
                        <a:latin typeface="Cambria Math" panose="02040503050406030204" pitchFamily="18" charset="0"/>
                      </a:rPr>
                      <m:t>𝑛</m:t>
                    </m:r>
                  </m:oMath>
                </a14:m>
                <a:r>
                  <a:rPr lang="en-US"/>
                  <a:t> làm khóa riêng </a:t>
                </a:r>
                <a14:m>
                  <m:oMath xmlns:m="http://schemas.openxmlformats.org/officeDocument/2006/math">
                    <m:sSubSup>
                      <m:sSubSupPr>
                        <m:ctrlPr>
                          <a:rPr lang="en-US" i="1">
                            <a:latin typeface="Cambria Math"/>
                          </a:rPr>
                        </m:ctrlPr>
                      </m:sSubSupPr>
                      <m:e>
                        <m:r>
                          <a:rPr lang="en-US" i="1">
                            <a:latin typeface="Cambria Math" panose="02040503050406030204" pitchFamily="18" charset="0"/>
                          </a:rPr>
                          <m:t>𝐾</m:t>
                        </m:r>
                      </m:e>
                      <m:sub>
                        <m:r>
                          <a:rPr lang="en-US" i="1">
                            <a:latin typeface="Cambria Math" panose="02040503050406030204" pitchFamily="18" charset="0"/>
                          </a:rPr>
                          <m:t>𝑃𝑅</m:t>
                        </m:r>
                      </m:sub>
                      <m:sup>
                        <m:r>
                          <a:rPr lang="en-US" b="0" i="1" smtClean="0">
                            <a:latin typeface="Cambria Math" panose="02040503050406030204" pitchFamily="18" charset="0"/>
                          </a:rPr>
                          <m:t>𝐵</m:t>
                        </m:r>
                      </m:sup>
                    </m:sSubSup>
                  </m:oMath>
                </a14:m>
                <a:r>
                  <a:rPr lang="en-US"/>
                  <a:t>, tính </a:t>
                </a:r>
                <a14:m>
                  <m:oMath xmlns:m="http://schemas.openxmlformats.org/officeDocument/2006/math">
                    <m:sSub>
                      <m:sSubPr>
                        <m:ctrlPr>
                          <a:rPr lang="en-US" i="1">
                            <a:latin typeface="Cambria Math"/>
                          </a:rPr>
                        </m:ctrlPr>
                      </m:sSubPr>
                      <m:e>
                        <m:r>
                          <a:rPr lang="en-US" i="1">
                            <a:latin typeface="Cambria Math" panose="02040503050406030204" pitchFamily="18" charset="0"/>
                          </a:rPr>
                          <m:t>𝑃</m:t>
                        </m:r>
                      </m:e>
                      <m:sub>
                        <m:r>
                          <a:rPr lang="en-US" b="0" i="1" smtClean="0">
                            <a:latin typeface="Cambria Math" panose="02040503050406030204" pitchFamily="18" charset="0"/>
                          </a:rPr>
                          <m:t>𝐵</m:t>
                        </m:r>
                      </m:sub>
                    </m:sSub>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𝑛</m:t>
                        </m:r>
                      </m:e>
                      <m:sub>
                        <m:r>
                          <a:rPr lang="en-US" b="0" i="1" smtClean="0">
                            <a:latin typeface="Cambria Math" panose="02040503050406030204" pitchFamily="18" charset="0"/>
                          </a:rPr>
                          <m:t>𝐵</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𝐺</m:t>
                    </m:r>
                  </m:oMath>
                </a14:m>
                <a:r>
                  <a:rPr lang="en-US"/>
                  <a:t>, khóa</a:t>
                </a:r>
                <a14:m>
                  <m:oMath xmlns:m="http://schemas.openxmlformats.org/officeDocument/2006/math">
                    <m:sSub>
                      <m:sSubPr>
                        <m:ctrlPr>
                          <a:rPr lang="en-US" i="1">
                            <a:latin typeface="Cambria Math"/>
                          </a:rPr>
                        </m:ctrlPr>
                      </m:sSubPr>
                      <m:e>
                        <m:r>
                          <a:rPr lang="en-US" i="1">
                            <a:latin typeface="Cambria Math" panose="02040503050406030204" pitchFamily="18" charset="0"/>
                          </a:rPr>
                          <m:t>𝑃</m:t>
                        </m:r>
                      </m:e>
                      <m:sub>
                        <m:r>
                          <a:rPr lang="en-US" i="1">
                            <a:latin typeface="Cambria Math" panose="02040503050406030204" pitchFamily="18" charset="0"/>
                          </a:rPr>
                          <m:t>𝐵</m:t>
                        </m:r>
                      </m:sub>
                    </m:sSub>
                  </m:oMath>
                </a14:m>
                <a:r>
                  <a:rPr lang="en-US"/>
                  <a:t>là một điểm thuộc </a:t>
                </a:r>
                <a14:m>
                  <m:oMath xmlns:m="http://schemas.openxmlformats.org/officeDocument/2006/math">
                    <m:sSub>
                      <m:sSubPr>
                        <m:ctrlPr>
                          <a:rPr lang="en-US" i="1">
                            <a:latin typeface="Cambria Math"/>
                          </a:rPr>
                        </m:ctrlPr>
                      </m:sSubPr>
                      <m:e>
                        <m:r>
                          <a:rPr lang="en-US" i="1">
                            <a:latin typeface="Cambria Math" panose="02040503050406030204" pitchFamily="18" charset="0"/>
                          </a:rPr>
                          <m:t>𝐸</m:t>
                        </m:r>
                      </m:e>
                      <m:sub>
                        <m:r>
                          <a:rPr lang="en-US" i="1">
                            <a:latin typeface="Cambria Math" panose="02040503050406030204" pitchFamily="18" charset="0"/>
                          </a:rPr>
                          <m:t>𝑞</m:t>
                        </m:r>
                      </m:sub>
                    </m:sSub>
                    <m:d>
                      <m:dPr>
                        <m:ctrlPr>
                          <a:rPr lang="en-US" i="1">
                            <a:latin typeface="Cambria Math"/>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oMath>
                </a14:m>
                <a:r>
                  <a:rPr lang="en-US"/>
                  <a:t>.</a:t>
                </a:r>
              </a:p>
              <a:p>
                <a:pPr lvl="2"/>
                <a:r>
                  <a:rPr lang="en-US"/>
                  <a:t>A tính khóa bí mật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sSub>
                      <m:sSubPr>
                        <m:ctrlPr>
                          <a:rPr lang="en-US" i="1" smtClean="0">
                            <a:latin typeface="Cambria Math"/>
                          </a:rPr>
                        </m:ctrlPr>
                      </m:sSubPr>
                      <m:e>
                        <m:r>
                          <a:rPr lang="en-US" i="1">
                            <a:latin typeface="Cambria Math" panose="02040503050406030204" pitchFamily="18" charset="0"/>
                          </a:rPr>
                          <m:t>𝑛</m:t>
                        </m:r>
                      </m:e>
                      <m:sub>
                        <m:r>
                          <a:rPr lang="en-US" i="1">
                            <a:latin typeface="Cambria Math" panose="02040503050406030204" pitchFamily="18" charset="0"/>
                          </a:rPr>
                          <m:t>𝐴</m:t>
                        </m:r>
                      </m:sub>
                    </m:sSub>
                  </m:oMath>
                </a14:m>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𝑃</m:t>
                        </m:r>
                      </m:e>
                      <m:sub>
                        <m:r>
                          <a:rPr lang="en-US" b="0" i="1" smtClean="0">
                            <a:latin typeface="Cambria Math" panose="02040503050406030204" pitchFamily="18" charset="0"/>
                          </a:rPr>
                          <m:t>𝐵</m:t>
                        </m:r>
                      </m:sub>
                    </m:sSub>
                  </m:oMath>
                </a14:m>
                <a:endParaRPr lang="en-US"/>
              </a:p>
              <a:p>
                <a:pPr lvl="2"/>
                <a:r>
                  <a:rPr lang="en-US"/>
                  <a:t>B tính khóa bí mật </a:t>
                </a:r>
                <a14:m>
                  <m:oMath xmlns:m="http://schemas.openxmlformats.org/officeDocument/2006/math">
                    <m:r>
                      <a:rPr lang="en-US" i="1">
                        <a:latin typeface="Cambria Math" panose="02040503050406030204" pitchFamily="18" charset="0"/>
                      </a:rPr>
                      <m:t>𝑘</m:t>
                    </m:r>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𝑛</m:t>
                        </m:r>
                      </m:e>
                      <m:sub>
                        <m:r>
                          <a:rPr lang="en-US" b="0" i="1" smtClean="0">
                            <a:latin typeface="Cambria Math" panose="02040503050406030204" pitchFamily="18" charset="0"/>
                          </a:rPr>
                          <m:t>𝐵</m:t>
                        </m:r>
                      </m:sub>
                    </m:sSub>
                  </m:oMath>
                </a14:m>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𝑃</m:t>
                        </m:r>
                      </m:e>
                      <m:sub>
                        <m:r>
                          <a:rPr lang="en-US" i="1">
                            <a:latin typeface="Cambria Math" panose="02040503050406030204" pitchFamily="18" charset="0"/>
                          </a:rPr>
                          <m:t>𝐴</m:t>
                        </m:r>
                      </m:sub>
                    </m:sSub>
                  </m:oMath>
                </a14:m>
                <a:endParaRPr lang="en-US"/>
              </a:p>
              <a:p>
                <a:pPr marL="914400" lvl="2" indent="0">
                  <a:buNone/>
                </a:pPr>
                <a:r>
                  <a:rPr lang="en-US"/>
                  <a:t>=&gt; Để tấn công, cần tìm </a:t>
                </a:r>
                <a14:m>
                  <m:oMath xmlns:m="http://schemas.openxmlformats.org/officeDocument/2006/math">
                    <m:r>
                      <a:rPr lang="en-US" i="1">
                        <a:latin typeface="Cambria Math" panose="02040503050406030204" pitchFamily="18" charset="0"/>
                      </a:rPr>
                      <m:t>𝑘</m:t>
                    </m:r>
                  </m:oMath>
                </a14:m>
                <a:r>
                  <a:rPr lang="en-US"/>
                  <a:t> khi biết </a:t>
                </a:r>
                <a14:m>
                  <m:oMath xmlns:m="http://schemas.openxmlformats.org/officeDocument/2006/math">
                    <m:r>
                      <a:rPr lang="en-US" i="1">
                        <a:latin typeface="Cambria Math" panose="02040503050406030204" pitchFamily="18" charset="0"/>
                        <a:ea typeface="Cambria Math" panose="02040503050406030204" pitchFamily="18" charset="0"/>
                      </a:rPr>
                      <m:t>𝐺</m:t>
                    </m:r>
                  </m:oMath>
                </a14:m>
                <a:r>
                  <a:rPr lang="en-US"/>
                  <a:t> và </a:t>
                </a:r>
                <a14:m>
                  <m:oMath xmlns:m="http://schemas.openxmlformats.org/officeDocument/2006/math">
                    <m:r>
                      <a:rPr lang="en-US" i="1">
                        <a:latin typeface="Cambria Math" panose="02040503050406030204" pitchFamily="18" charset="0"/>
                      </a:rPr>
                      <m:t>𝑘</m:t>
                    </m:r>
                    <m:r>
                      <a:rPr lang="en-US" i="1">
                        <a:latin typeface="Cambria Math" panose="02040503050406030204" pitchFamily="18" charset="0"/>
                        <a:ea typeface="Cambria Math" panose="02040503050406030204" pitchFamily="18" charset="0"/>
                      </a:rPr>
                      <m:t>𝐺</m:t>
                    </m:r>
                  </m:oMath>
                </a14:m>
                <a:endParaRPr lang="en-US"/>
              </a:p>
              <a:p>
                <a:pPr marL="914400" lvl="2" indent="0">
                  <a:buNone/>
                </a:pPr>
                <a:endParaRPr lang="en-US"/>
              </a:p>
              <a:p>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704" t="-1506" r="-1481" b="-2433"/>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DF78284D-5FDC-4396-97E9-EA2DB91CCBAD}" type="slidenum">
              <a:rPr lang="en-US" altLang="vi-VN" smtClean="0"/>
              <a:pPr/>
              <a:t>88</a:t>
            </a:fld>
            <a:endParaRPr lang="en-US" altLang="vi-VN"/>
          </a:p>
        </p:txBody>
      </p:sp>
    </p:spTree>
    <p:extLst>
      <p:ext uri="{BB962C8B-B14F-4D97-AF65-F5344CB8AC3E}">
        <p14:creationId xmlns:p14="http://schemas.microsoft.com/office/powerpoint/2010/main" val="33133025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p:sp>
        <p:nvSpPr>
          <p:cNvPr id="3" name="Content Placeholder 2"/>
          <p:cNvSpPr>
            <a:spLocks noGrp="1"/>
          </p:cNvSpPr>
          <p:nvPr>
            <p:ph idx="1"/>
          </p:nvPr>
        </p:nvSpPr>
        <p:spPr>
          <a:xfrm>
            <a:off x="457200" y="990600"/>
            <a:ext cx="8534400" cy="5257800"/>
          </a:xfrm>
        </p:spPr>
        <p:txBody>
          <a:bodyPr/>
          <a:lstStyle/>
          <a:p>
            <a:r>
              <a:rPr lang="en-US"/>
              <a:t>ECC trong trao đổi khóa Diffie-Hellman</a:t>
            </a:r>
          </a:p>
          <a:p>
            <a:pPr marL="914400" lvl="2" indent="0">
              <a:buNone/>
            </a:pPr>
            <a:endParaRPr lang="en-US"/>
          </a:p>
          <a:p>
            <a:endParaRPr lang="en-US"/>
          </a:p>
        </p:txBody>
      </p:sp>
      <p:sp>
        <p:nvSpPr>
          <p:cNvPr id="4" name="Slide Number Placeholder 3"/>
          <p:cNvSpPr>
            <a:spLocks noGrp="1"/>
          </p:cNvSpPr>
          <p:nvPr>
            <p:ph type="sldNum" sz="quarter" idx="10"/>
          </p:nvPr>
        </p:nvSpPr>
        <p:spPr/>
        <p:txBody>
          <a:bodyPr/>
          <a:lstStyle/>
          <a:p>
            <a:fld id="{DF78284D-5FDC-4396-97E9-EA2DB91CCBAD}" type="slidenum">
              <a:rPr lang="en-US" altLang="vi-VN" smtClean="0"/>
              <a:pPr/>
              <a:t>89</a:t>
            </a:fld>
            <a:endParaRPr lang="en-US" altLang="vi-VN"/>
          </a:p>
        </p:txBody>
      </p:sp>
      <mc:AlternateContent xmlns:mc="http://schemas.openxmlformats.org/markup-compatibility/2006" xmlns:a14="http://schemas.microsoft.com/office/drawing/2010/main">
        <mc:Choice Requires="a14">
          <p:sp>
            <p:nvSpPr>
              <p:cNvPr id="5" name="Rounded Rectangle 4"/>
              <p:cNvSpPr/>
              <p:nvPr/>
            </p:nvSpPr>
            <p:spPr>
              <a:xfrm>
                <a:off x="1752600" y="1676400"/>
                <a:ext cx="5562600" cy="68580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Arial" panose="020B0604020202020204" pitchFamily="34" charset="0"/>
                    <a:cs typeface="Arial" panose="020B0604020202020204" pitchFamily="34" charset="0"/>
                  </a:rPr>
                  <a:t>Các thành phần công khai </a:t>
                </a:r>
              </a:p>
              <a:p>
                <a:pPr marL="0" lvl="2" algn="ctr"/>
                <a14:m>
                  <m:oMath xmlns:m="http://schemas.openxmlformats.org/officeDocument/2006/math">
                    <m:sSub>
                      <m:sSubPr>
                        <m:ctrlPr>
                          <a:rPr lang="en-US" sz="2000" i="1" smtClean="0">
                            <a:solidFill>
                              <a:schemeClr val="tx1"/>
                            </a:solidFill>
                            <a:latin typeface="Cambria Math"/>
                          </a:rPr>
                        </m:ctrlPr>
                      </m:sSubPr>
                      <m:e>
                        <m:r>
                          <a:rPr lang="en-US" sz="2000" i="1">
                            <a:solidFill>
                              <a:schemeClr val="tx1"/>
                            </a:solidFill>
                            <a:latin typeface="Cambria Math" panose="02040503050406030204" pitchFamily="18" charset="0"/>
                          </a:rPr>
                          <m:t>𝐸</m:t>
                        </m:r>
                      </m:e>
                      <m:sub>
                        <m:r>
                          <a:rPr lang="en-US" sz="2000" i="1">
                            <a:solidFill>
                              <a:schemeClr val="tx1"/>
                            </a:solidFill>
                            <a:latin typeface="Cambria Math" panose="02040503050406030204" pitchFamily="18" charset="0"/>
                          </a:rPr>
                          <m:t>𝑞</m:t>
                        </m:r>
                      </m:sub>
                    </m:sSub>
                    <m:d>
                      <m:dPr>
                        <m:ctrlPr>
                          <a:rPr lang="en-US" sz="2000" i="1">
                            <a:solidFill>
                              <a:schemeClr val="tx1"/>
                            </a:solidFill>
                            <a:latin typeface="Cambria Math"/>
                          </a:rPr>
                        </m:ctrlPr>
                      </m:dPr>
                      <m:e>
                        <m:r>
                          <a:rPr lang="en-US" sz="2000" i="1">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𝑏</m:t>
                        </m:r>
                      </m:e>
                    </m:d>
                  </m:oMath>
                </a14:m>
                <a:r>
                  <a:rPr lang="en-US" sz="2000" b="1">
                    <a:solidFill>
                      <a:schemeClr val="tx1"/>
                    </a:solidFill>
                    <a:latin typeface="Arial" panose="020B0604020202020204" pitchFamily="34" charset="0"/>
                    <a:cs typeface="Arial" panose="020B0604020202020204" pitchFamily="34" charset="0"/>
                  </a:rPr>
                  <a:t>, </a:t>
                </a:r>
                <a14:m>
                  <m:oMath xmlns:m="http://schemas.openxmlformats.org/officeDocument/2006/math">
                    <m:r>
                      <a:rPr lang="en-US" i="1">
                        <a:solidFill>
                          <a:schemeClr val="tx1"/>
                        </a:solidFill>
                        <a:latin typeface="Cambria Math" panose="02040503050406030204" pitchFamily="18" charset="0"/>
                      </a:rPr>
                      <m:t>𝐺</m:t>
                    </m:r>
                  </m:oMath>
                </a14:m>
                <a:r>
                  <a:rPr lang="en-US" sz="2000" dirty="0">
                    <a:solidFill>
                      <a:schemeClr val="tx1"/>
                    </a:solidFill>
                    <a:latin typeface="Arial" panose="020B0604020202020204" pitchFamily="34" charset="0"/>
                    <a:cs typeface="Arial" panose="020B0604020202020204" pitchFamily="34" charset="0"/>
                  </a:rPr>
                  <a:t> </a:t>
                </a:r>
                <a:r>
                  <a:rPr lang="en-US" sz="2000">
                    <a:solidFill>
                      <a:schemeClr val="tx1"/>
                    </a:solidFill>
                    <a:latin typeface="Arial" panose="020B0604020202020204" pitchFamily="34" charset="0"/>
                    <a:cs typeface="Arial" panose="020B0604020202020204" pitchFamily="34" charset="0"/>
                  </a:rPr>
                  <a:t>có bậc n </a:t>
                </a:r>
                <a:endParaRPr lang="vi-VN" sz="2000" dirty="0">
                  <a:solidFill>
                    <a:schemeClr val="tx1"/>
                  </a:solidFill>
                  <a:latin typeface="Arial" panose="020B0604020202020204" pitchFamily="34" charset="0"/>
                  <a:cs typeface="Arial" panose="020B0604020202020204" pitchFamily="34" charset="0"/>
                </a:endParaRPr>
              </a:p>
            </p:txBody>
          </p:sp>
        </mc:Choice>
        <mc:Fallback xmlns="">
          <p:sp>
            <p:nvSpPr>
              <p:cNvPr id="5" name="Rounded Rectangle 4"/>
              <p:cNvSpPr>
                <a:spLocks noRot="1" noChangeAspect="1" noMove="1" noResize="1" noEditPoints="1" noAdjustHandles="1" noChangeArrowheads="1" noChangeShapeType="1" noTextEdit="1"/>
              </p:cNvSpPr>
              <p:nvPr/>
            </p:nvSpPr>
            <p:spPr>
              <a:xfrm>
                <a:off x="1752600" y="1676400"/>
                <a:ext cx="5562600" cy="685800"/>
              </a:xfrm>
              <a:prstGeom prst="roundRect">
                <a:avLst/>
              </a:prstGeom>
              <a:blipFill>
                <a:blip r:embed="rId3"/>
                <a:stretch>
                  <a:fillRect t="-5085" b="-11864"/>
                </a:stretch>
              </a:blipFill>
              <a:ln w="28575">
                <a:solidFill>
                  <a:schemeClr val="tx1"/>
                </a:solidFill>
              </a:ln>
            </p:spPr>
            <p:txBody>
              <a:bodyPr/>
              <a:lstStyle/>
              <a:p>
                <a:r>
                  <a:rPr lang="en-US">
                    <a:noFill/>
                  </a:rPr>
                  <a:t> </a:t>
                </a:r>
              </a:p>
            </p:txBody>
          </p:sp>
        </mc:Fallback>
      </mc:AlternateContent>
      <p:sp>
        <p:nvSpPr>
          <p:cNvPr id="6" name="Rounded Rectangle 5"/>
          <p:cNvSpPr/>
          <p:nvPr/>
        </p:nvSpPr>
        <p:spPr>
          <a:xfrm>
            <a:off x="1028701" y="2667000"/>
            <a:ext cx="2362200" cy="71044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Arial" panose="020B0604020202020204" pitchFamily="34" charset="0"/>
                <a:cs typeface="Arial" panose="020B0604020202020204" pitchFamily="34" charset="0"/>
              </a:rPr>
              <a:t>Tạo khóa riêng</a:t>
            </a:r>
            <a:r>
              <a:rPr lang="vi-VN" sz="2000">
                <a:solidFill>
                  <a:schemeClr val="tx1"/>
                </a:solidFill>
                <a:latin typeface="Arial" panose="020B0604020202020204" pitchFamily="34" charset="0"/>
                <a:cs typeface="Arial" panose="020B0604020202020204" pitchFamily="34" charset="0"/>
              </a:rPr>
              <a:t> </a:t>
            </a:r>
            <a:r>
              <a:rPr lang="en-US" sz="2000" b="1">
                <a:solidFill>
                  <a:srgbClr val="0000FF"/>
                </a:solidFill>
              </a:rPr>
              <a:t>n</a:t>
            </a:r>
            <a:r>
              <a:rPr lang="vi-VN" sz="2000" b="1" baseline="-25000">
                <a:solidFill>
                  <a:srgbClr val="0000FF"/>
                </a:solidFill>
              </a:rPr>
              <a:t>A</a:t>
            </a:r>
            <a:r>
              <a:rPr lang="vi-VN" sz="2000">
                <a:solidFill>
                  <a:schemeClr val="tx1"/>
                </a:solidFill>
              </a:rPr>
              <a:t> </a:t>
            </a:r>
            <a:r>
              <a:rPr lang="en-US" sz="2000">
                <a:solidFill>
                  <a:schemeClr val="tx1"/>
                </a:solidFill>
                <a:latin typeface="Arial" panose="020B0604020202020204" pitchFamily="34" charset="0"/>
                <a:cs typeface="Arial" panose="020B0604020202020204" pitchFamily="34" charset="0"/>
              </a:rPr>
              <a:t>sao cho </a:t>
            </a:r>
            <a:r>
              <a:rPr lang="en-US" sz="2000" b="1">
                <a:solidFill>
                  <a:srgbClr val="0000FF"/>
                </a:solidFill>
              </a:rPr>
              <a:t>n</a:t>
            </a:r>
            <a:r>
              <a:rPr lang="vi-VN" sz="2000" b="1" baseline="-25000">
                <a:solidFill>
                  <a:srgbClr val="0000FF"/>
                </a:solidFill>
              </a:rPr>
              <a:t>A</a:t>
            </a:r>
            <a:r>
              <a:rPr lang="vi-VN" sz="2000" b="1">
                <a:solidFill>
                  <a:srgbClr val="0000FF"/>
                </a:solidFill>
              </a:rPr>
              <a:t> &lt; </a:t>
            </a:r>
            <a:r>
              <a:rPr lang="en-US" sz="2000" b="1">
                <a:solidFill>
                  <a:srgbClr val="0000FF"/>
                </a:solidFill>
              </a:rPr>
              <a:t>n</a:t>
            </a:r>
            <a:endParaRPr lang="vi-VN" sz="2000" b="1" dirty="0">
              <a:solidFill>
                <a:srgbClr val="0000FF"/>
              </a:solidFill>
            </a:endParaRPr>
          </a:p>
        </p:txBody>
      </p:sp>
      <mc:AlternateContent xmlns:mc="http://schemas.openxmlformats.org/markup-compatibility/2006" xmlns:a14="http://schemas.microsoft.com/office/drawing/2010/main">
        <mc:Choice Requires="a14">
          <p:sp>
            <p:nvSpPr>
              <p:cNvPr id="7" name="Rounded Rectangle 6"/>
              <p:cNvSpPr/>
              <p:nvPr/>
            </p:nvSpPr>
            <p:spPr>
              <a:xfrm>
                <a:off x="914401" y="3646416"/>
                <a:ext cx="2590799" cy="72043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Arial" panose="020B0604020202020204" pitchFamily="34" charset="0"/>
                    <a:cs typeface="Arial" panose="020B0604020202020204" pitchFamily="34" charset="0"/>
                  </a:rPr>
                  <a:t>Tính khóa công khai </a:t>
                </a:r>
                <a:r>
                  <a:rPr lang="en-US" sz="2000" b="1">
                    <a:solidFill>
                      <a:srgbClr val="0000FF"/>
                    </a:solidFill>
                  </a:rPr>
                  <a:t>P</a:t>
                </a:r>
                <a:r>
                  <a:rPr lang="vi-VN" sz="2000" b="1" baseline="-25000">
                    <a:solidFill>
                      <a:srgbClr val="0000FF"/>
                    </a:solidFill>
                  </a:rPr>
                  <a:t>A</a:t>
                </a:r>
                <a:r>
                  <a:rPr lang="vi-VN" sz="2000" b="1">
                    <a:solidFill>
                      <a:srgbClr val="0000FF"/>
                    </a:solidFill>
                  </a:rPr>
                  <a:t> =</a:t>
                </a:r>
                <a:r>
                  <a:rPr lang="en-US" sz="2000" b="1">
                    <a:solidFill>
                      <a:srgbClr val="0000FF"/>
                    </a:solidFill>
                  </a:rPr>
                  <a:t> n</a:t>
                </a:r>
                <a:r>
                  <a:rPr lang="vi-VN" sz="2000" b="1" baseline="-25000">
                    <a:solidFill>
                      <a:srgbClr val="0000FF"/>
                    </a:solidFill>
                  </a:rPr>
                  <a:t>A</a:t>
                </a:r>
                <a:r>
                  <a:rPr lang="vi-VN" sz="2000" b="1">
                    <a:solidFill>
                      <a:srgbClr val="0000FF"/>
                    </a:solidFill>
                  </a:rPr>
                  <a:t> </a:t>
                </a:r>
                <a14:m>
                  <m:oMath xmlns:m="http://schemas.openxmlformats.org/officeDocument/2006/math">
                    <m:r>
                      <a:rPr lang="vi-VN" sz="2000" b="1" i="1" smtClean="0">
                        <a:solidFill>
                          <a:srgbClr val="0000FF"/>
                        </a:solidFill>
                        <a:latin typeface="Cambria Math" panose="02040503050406030204" pitchFamily="18" charset="0"/>
                        <a:ea typeface="Cambria Math" panose="02040503050406030204" pitchFamily="18" charset="0"/>
                      </a:rPr>
                      <m:t>×</m:t>
                    </m:r>
                  </m:oMath>
                </a14:m>
                <a:r>
                  <a:rPr lang="en-US" sz="2000" b="1">
                    <a:solidFill>
                      <a:srgbClr val="0000FF"/>
                    </a:solidFill>
                  </a:rPr>
                  <a:t> G</a:t>
                </a:r>
                <a:endParaRPr lang="vi-VN" sz="2000" b="1" dirty="0">
                  <a:solidFill>
                    <a:srgbClr val="0000FF"/>
                  </a:solidFill>
                </a:endParaRPr>
              </a:p>
            </p:txBody>
          </p:sp>
        </mc:Choice>
        <mc:Fallback xmlns="">
          <p:sp>
            <p:nvSpPr>
              <p:cNvPr id="7" name="Rounded Rectangle 6"/>
              <p:cNvSpPr>
                <a:spLocks noRot="1" noChangeAspect="1" noMove="1" noResize="1" noEditPoints="1" noAdjustHandles="1" noChangeArrowheads="1" noChangeShapeType="1" noTextEdit="1"/>
              </p:cNvSpPr>
              <p:nvPr/>
            </p:nvSpPr>
            <p:spPr>
              <a:xfrm>
                <a:off x="914401" y="3646416"/>
                <a:ext cx="2590799" cy="720437"/>
              </a:xfrm>
              <a:prstGeom prst="roundRect">
                <a:avLst/>
              </a:prstGeom>
              <a:blipFill>
                <a:blip r:embed="rId4"/>
                <a:stretch>
                  <a:fillRect t="-813" r="-1860" b="-11382"/>
                </a:stretch>
              </a:blipFill>
              <a:ln w="28575">
                <a:solidFill>
                  <a:schemeClr val="tx1"/>
                </a:solidFill>
              </a:ln>
            </p:spPr>
            <p:txBody>
              <a:bodyPr/>
              <a:lstStyle/>
              <a:p>
                <a:r>
                  <a:rPr lang="en-US">
                    <a:noFill/>
                  </a:rPr>
                  <a:t> </a:t>
                </a:r>
              </a:p>
            </p:txBody>
          </p:sp>
        </mc:Fallback>
      </mc:AlternateContent>
      <p:cxnSp>
        <p:nvCxnSpPr>
          <p:cNvPr id="8" name="Straight Connector 7"/>
          <p:cNvCxnSpPr>
            <a:endCxn id="7" idx="0"/>
          </p:cNvCxnSpPr>
          <p:nvPr/>
        </p:nvCxnSpPr>
        <p:spPr>
          <a:xfrm>
            <a:off x="2209801" y="3377442"/>
            <a:ext cx="0" cy="26897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5683827" y="2653146"/>
            <a:ext cx="2362200" cy="71044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Arial" panose="020B0604020202020204" pitchFamily="34" charset="0"/>
                <a:cs typeface="Arial" panose="020B0604020202020204" pitchFamily="34" charset="0"/>
              </a:rPr>
              <a:t>Tạo khóa riêng</a:t>
            </a:r>
            <a:r>
              <a:rPr lang="vi-VN" sz="2000">
                <a:solidFill>
                  <a:schemeClr val="tx1"/>
                </a:solidFill>
                <a:latin typeface="Arial" panose="020B0604020202020204" pitchFamily="34" charset="0"/>
                <a:cs typeface="Arial" panose="020B0604020202020204" pitchFamily="34" charset="0"/>
              </a:rPr>
              <a:t> </a:t>
            </a:r>
            <a:r>
              <a:rPr lang="en-US" sz="2000" b="1">
                <a:solidFill>
                  <a:srgbClr val="0000FF"/>
                </a:solidFill>
              </a:rPr>
              <a:t>n</a:t>
            </a:r>
            <a:r>
              <a:rPr lang="en-US" sz="2000" b="1" baseline="-25000">
                <a:solidFill>
                  <a:srgbClr val="0000FF"/>
                </a:solidFill>
              </a:rPr>
              <a:t>B</a:t>
            </a:r>
            <a:r>
              <a:rPr lang="vi-VN" sz="2000">
                <a:solidFill>
                  <a:schemeClr val="tx1"/>
                </a:solidFill>
              </a:rPr>
              <a:t> </a:t>
            </a:r>
            <a:r>
              <a:rPr lang="en-US" sz="2000">
                <a:solidFill>
                  <a:schemeClr val="tx1"/>
                </a:solidFill>
                <a:latin typeface="Arial" panose="020B0604020202020204" pitchFamily="34" charset="0"/>
                <a:cs typeface="Arial" panose="020B0604020202020204" pitchFamily="34" charset="0"/>
              </a:rPr>
              <a:t>sao cho </a:t>
            </a:r>
            <a:r>
              <a:rPr lang="en-US" sz="2000" b="1">
                <a:solidFill>
                  <a:srgbClr val="0000FF"/>
                </a:solidFill>
              </a:rPr>
              <a:t>n</a:t>
            </a:r>
            <a:r>
              <a:rPr lang="en-US" sz="2000" b="1" baseline="-25000">
                <a:solidFill>
                  <a:srgbClr val="0000FF"/>
                </a:solidFill>
              </a:rPr>
              <a:t>B</a:t>
            </a:r>
            <a:r>
              <a:rPr lang="vi-VN" sz="2000" b="1">
                <a:solidFill>
                  <a:srgbClr val="0000FF"/>
                </a:solidFill>
              </a:rPr>
              <a:t> &lt; </a:t>
            </a:r>
            <a:r>
              <a:rPr lang="en-US" sz="2000" b="1">
                <a:solidFill>
                  <a:srgbClr val="0000FF"/>
                </a:solidFill>
              </a:rPr>
              <a:t>n</a:t>
            </a:r>
            <a:endParaRPr lang="vi-VN" sz="2000" b="1" dirty="0">
              <a:solidFill>
                <a:srgbClr val="0000FF"/>
              </a:solidFill>
            </a:endParaRPr>
          </a:p>
        </p:txBody>
      </p:sp>
      <mc:AlternateContent xmlns:mc="http://schemas.openxmlformats.org/markup-compatibility/2006" xmlns:a14="http://schemas.microsoft.com/office/drawing/2010/main">
        <mc:Choice Requires="a14">
          <p:sp>
            <p:nvSpPr>
              <p:cNvPr id="10" name="Rounded Rectangle 9"/>
              <p:cNvSpPr/>
              <p:nvPr/>
            </p:nvSpPr>
            <p:spPr>
              <a:xfrm>
                <a:off x="5569527" y="3641074"/>
                <a:ext cx="2590799" cy="72043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Arial" panose="020B0604020202020204" pitchFamily="34" charset="0"/>
                    <a:cs typeface="Arial" panose="020B0604020202020204" pitchFamily="34" charset="0"/>
                  </a:rPr>
                  <a:t>Tính khóa công khai </a:t>
                </a:r>
                <a:r>
                  <a:rPr lang="en-US" sz="2000" b="1">
                    <a:solidFill>
                      <a:srgbClr val="0000FF"/>
                    </a:solidFill>
                  </a:rPr>
                  <a:t>P</a:t>
                </a:r>
                <a:r>
                  <a:rPr lang="en-US" sz="2000" b="1" baseline="-25000">
                    <a:solidFill>
                      <a:srgbClr val="0000FF"/>
                    </a:solidFill>
                  </a:rPr>
                  <a:t>B</a:t>
                </a:r>
                <a:r>
                  <a:rPr lang="vi-VN" sz="2000" b="1">
                    <a:solidFill>
                      <a:srgbClr val="0000FF"/>
                    </a:solidFill>
                  </a:rPr>
                  <a:t> = </a:t>
                </a:r>
                <a:r>
                  <a:rPr lang="en-US" sz="2000" b="1">
                    <a:solidFill>
                      <a:srgbClr val="0000FF"/>
                    </a:solidFill>
                  </a:rPr>
                  <a:t>n</a:t>
                </a:r>
                <a:r>
                  <a:rPr lang="en-US" sz="2000" b="1" baseline="-25000">
                    <a:solidFill>
                      <a:srgbClr val="0000FF"/>
                    </a:solidFill>
                  </a:rPr>
                  <a:t>B</a:t>
                </a:r>
                <a:r>
                  <a:rPr lang="vi-VN" sz="2000" b="1">
                    <a:solidFill>
                      <a:srgbClr val="0000FF"/>
                    </a:solidFill>
                  </a:rPr>
                  <a:t> </a:t>
                </a:r>
                <a14:m>
                  <m:oMath xmlns:m="http://schemas.openxmlformats.org/officeDocument/2006/math">
                    <m:r>
                      <a:rPr lang="vi-VN" sz="2000" b="1" i="1">
                        <a:solidFill>
                          <a:srgbClr val="0000FF"/>
                        </a:solidFill>
                        <a:latin typeface="Cambria Math" panose="02040503050406030204" pitchFamily="18" charset="0"/>
                        <a:ea typeface="Cambria Math" panose="02040503050406030204" pitchFamily="18" charset="0"/>
                      </a:rPr>
                      <m:t>×</m:t>
                    </m:r>
                  </m:oMath>
                </a14:m>
                <a:r>
                  <a:rPr lang="en-US" sz="2000" b="1">
                    <a:solidFill>
                      <a:srgbClr val="0000FF"/>
                    </a:solidFill>
                  </a:rPr>
                  <a:t> G</a:t>
                </a:r>
                <a:endParaRPr lang="vi-VN" sz="2000" b="1" dirty="0">
                  <a:solidFill>
                    <a:srgbClr val="0000FF"/>
                  </a:solidFill>
                </a:endParaRPr>
              </a:p>
            </p:txBody>
          </p:sp>
        </mc:Choice>
        <mc:Fallback xmlns="">
          <p:sp>
            <p:nvSpPr>
              <p:cNvPr id="10" name="Rounded Rectangle 9"/>
              <p:cNvSpPr>
                <a:spLocks noRot="1" noChangeAspect="1" noMove="1" noResize="1" noEditPoints="1" noAdjustHandles="1" noChangeArrowheads="1" noChangeShapeType="1" noTextEdit="1"/>
              </p:cNvSpPr>
              <p:nvPr/>
            </p:nvSpPr>
            <p:spPr>
              <a:xfrm>
                <a:off x="5569527" y="3641074"/>
                <a:ext cx="2590799" cy="720437"/>
              </a:xfrm>
              <a:prstGeom prst="roundRect">
                <a:avLst/>
              </a:prstGeom>
              <a:blipFill>
                <a:blip r:embed="rId5"/>
                <a:stretch>
                  <a:fillRect t="-813" r="-1860" b="-11382"/>
                </a:stretch>
              </a:blipFill>
              <a:ln w="28575">
                <a:solidFill>
                  <a:schemeClr val="tx1"/>
                </a:solidFill>
              </a:ln>
            </p:spPr>
            <p:txBody>
              <a:bodyPr/>
              <a:lstStyle/>
              <a:p>
                <a:r>
                  <a:rPr lang="en-US">
                    <a:noFill/>
                  </a:rPr>
                  <a:t> </a:t>
                </a:r>
              </a:p>
            </p:txBody>
          </p:sp>
        </mc:Fallback>
      </mc:AlternateContent>
      <p:cxnSp>
        <p:nvCxnSpPr>
          <p:cNvPr id="11" name="Straight Connector 10"/>
          <p:cNvCxnSpPr>
            <a:stCxn id="9" idx="2"/>
          </p:cNvCxnSpPr>
          <p:nvPr/>
        </p:nvCxnSpPr>
        <p:spPr>
          <a:xfrm>
            <a:off x="6864927" y="3363588"/>
            <a:ext cx="0" cy="2792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779317" y="4643943"/>
            <a:ext cx="2881746" cy="887484"/>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Arial" panose="020B0604020202020204" pitchFamily="34" charset="0"/>
                <a:cs typeface="Arial" panose="020B0604020202020204" pitchFamily="34" charset="0"/>
              </a:rPr>
              <a:t>Nhận khóa công khai </a:t>
            </a:r>
            <a:r>
              <a:rPr lang="en-US" sz="2000" b="1">
                <a:solidFill>
                  <a:srgbClr val="0000FF"/>
                </a:solidFill>
              </a:rPr>
              <a:t>P</a:t>
            </a:r>
            <a:r>
              <a:rPr lang="vi-VN" sz="2000" b="1" baseline="-25000">
                <a:solidFill>
                  <a:srgbClr val="0000FF"/>
                </a:solidFill>
              </a:rPr>
              <a:t>B</a:t>
            </a:r>
            <a:r>
              <a:rPr lang="vi-VN" sz="2000">
                <a:solidFill>
                  <a:schemeClr val="tx1"/>
                </a:solidFill>
              </a:rPr>
              <a:t> </a:t>
            </a:r>
            <a:r>
              <a:rPr lang="en-US" sz="2000">
                <a:solidFill>
                  <a:schemeClr val="tx1"/>
                </a:solidFill>
                <a:latin typeface="Arial" panose="020B0604020202020204" pitchFamily="34" charset="0"/>
                <a:cs typeface="Arial" panose="020B0604020202020204" pitchFamily="34" charset="0"/>
              </a:rPr>
              <a:t>của B</a:t>
            </a:r>
            <a:endParaRPr lang="vi-VN" sz="2000" dirty="0">
              <a:solidFill>
                <a:schemeClr val="tx1"/>
              </a:solidFill>
              <a:latin typeface="Arial" panose="020B0604020202020204" pitchFamily="34" charset="0"/>
              <a:cs typeface="Arial" panose="020B0604020202020204" pitchFamily="34" charset="0"/>
            </a:endParaRPr>
          </a:p>
        </p:txBody>
      </p:sp>
      <p:sp>
        <p:nvSpPr>
          <p:cNvPr id="13" name="Rounded Rectangle 12"/>
          <p:cNvSpPr/>
          <p:nvPr/>
        </p:nvSpPr>
        <p:spPr>
          <a:xfrm>
            <a:off x="5455225" y="4643943"/>
            <a:ext cx="2833255" cy="887484"/>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Arial" panose="020B0604020202020204" pitchFamily="34" charset="0"/>
                <a:cs typeface="Arial" panose="020B0604020202020204" pitchFamily="34" charset="0"/>
              </a:rPr>
              <a:t>Nhận khóa công khai </a:t>
            </a:r>
            <a:r>
              <a:rPr lang="en-US" sz="2000" b="1">
                <a:solidFill>
                  <a:srgbClr val="0000FF"/>
                </a:solidFill>
              </a:rPr>
              <a:t>P</a:t>
            </a:r>
            <a:r>
              <a:rPr lang="en-US" sz="2000" b="1" baseline="-25000">
                <a:solidFill>
                  <a:srgbClr val="0000FF"/>
                </a:solidFill>
              </a:rPr>
              <a:t>A</a:t>
            </a:r>
            <a:r>
              <a:rPr lang="vi-VN" sz="2000">
                <a:solidFill>
                  <a:schemeClr val="tx1"/>
                </a:solidFill>
              </a:rPr>
              <a:t> </a:t>
            </a:r>
            <a:r>
              <a:rPr lang="en-US" sz="2000">
                <a:solidFill>
                  <a:schemeClr val="tx1"/>
                </a:solidFill>
                <a:latin typeface="Arial" panose="020B0604020202020204" pitchFamily="34" charset="0"/>
                <a:cs typeface="Arial" panose="020B0604020202020204" pitchFamily="34" charset="0"/>
              </a:rPr>
              <a:t>của A</a:t>
            </a:r>
            <a:endParaRPr lang="vi-VN" sz="2000" dirty="0">
              <a:solidFill>
                <a:schemeClr val="tx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4" name="Rounded Rectangle 13"/>
              <p:cNvSpPr/>
              <p:nvPr/>
            </p:nvSpPr>
            <p:spPr>
              <a:xfrm>
                <a:off x="781049" y="5812774"/>
                <a:ext cx="2857501" cy="887484"/>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Arial" panose="020B0604020202020204" pitchFamily="34" charset="0"/>
                    <a:cs typeface="Arial" panose="020B0604020202020204" pitchFamily="34" charset="0"/>
                  </a:rPr>
                  <a:t>Tính toán khóa bí mật </a:t>
                </a:r>
                <a:r>
                  <a:rPr lang="vi-VN" sz="2000" b="1">
                    <a:solidFill>
                      <a:srgbClr val="0000FF"/>
                    </a:solidFill>
                  </a:rPr>
                  <a:t>K </a:t>
                </a:r>
                <a:r>
                  <a:rPr lang="vi-VN" sz="2000" b="1" dirty="0">
                    <a:solidFill>
                      <a:srgbClr val="0000FF"/>
                    </a:solidFill>
                  </a:rPr>
                  <a:t>= </a:t>
                </a:r>
                <a:r>
                  <a:rPr lang="en-US" sz="2000" b="1">
                    <a:solidFill>
                      <a:srgbClr val="0000FF"/>
                    </a:solidFill>
                  </a:rPr>
                  <a:t>n</a:t>
                </a:r>
                <a:r>
                  <a:rPr lang="vi-VN" sz="2000" b="1" baseline="-25000">
                    <a:solidFill>
                      <a:srgbClr val="0000FF"/>
                    </a:solidFill>
                  </a:rPr>
                  <a:t>A</a:t>
                </a:r>
                <a:r>
                  <a:rPr lang="vi-VN" sz="2000" b="1">
                    <a:solidFill>
                      <a:srgbClr val="0000FF"/>
                    </a:solidFill>
                  </a:rPr>
                  <a:t> </a:t>
                </a:r>
                <a14:m>
                  <m:oMath xmlns:m="http://schemas.openxmlformats.org/officeDocument/2006/math">
                    <m:r>
                      <a:rPr lang="vi-VN" sz="2000" b="1" i="1">
                        <a:solidFill>
                          <a:srgbClr val="0000FF"/>
                        </a:solidFill>
                        <a:latin typeface="Cambria Math" panose="02040503050406030204" pitchFamily="18" charset="0"/>
                        <a:ea typeface="Cambria Math" panose="02040503050406030204" pitchFamily="18" charset="0"/>
                      </a:rPr>
                      <m:t>×</m:t>
                    </m:r>
                  </m:oMath>
                </a14:m>
                <a:r>
                  <a:rPr lang="en-US" sz="2000" b="1" dirty="0">
                    <a:solidFill>
                      <a:srgbClr val="0000FF"/>
                    </a:solidFill>
                  </a:rPr>
                  <a:t> </a:t>
                </a:r>
                <a:r>
                  <a:rPr lang="en-US" sz="2000" b="1">
                    <a:solidFill>
                      <a:srgbClr val="0000FF"/>
                    </a:solidFill>
                  </a:rPr>
                  <a:t>P</a:t>
                </a:r>
                <a:r>
                  <a:rPr lang="vi-VN" sz="2000" b="1" baseline="-25000">
                    <a:solidFill>
                      <a:srgbClr val="0000FF"/>
                    </a:solidFill>
                  </a:rPr>
                  <a:t>B</a:t>
                </a:r>
                <a:endParaRPr lang="vi-VN" sz="2000" b="1" dirty="0">
                  <a:solidFill>
                    <a:srgbClr val="0000FF"/>
                  </a:solidFill>
                </a:endParaRPr>
              </a:p>
            </p:txBody>
          </p:sp>
        </mc:Choice>
        <mc:Fallback xmlns="">
          <p:sp>
            <p:nvSpPr>
              <p:cNvPr id="14" name="Rounded Rectangle 13"/>
              <p:cNvSpPr>
                <a:spLocks noRot="1" noChangeAspect="1" noMove="1" noResize="1" noEditPoints="1" noAdjustHandles="1" noChangeArrowheads="1" noChangeShapeType="1" noTextEdit="1"/>
              </p:cNvSpPr>
              <p:nvPr/>
            </p:nvSpPr>
            <p:spPr>
              <a:xfrm>
                <a:off x="781049" y="5812774"/>
                <a:ext cx="2857501" cy="887484"/>
              </a:xfrm>
              <a:prstGeom prst="roundRect">
                <a:avLst/>
              </a:prstGeom>
              <a:blipFill>
                <a:blip r:embed="rId6"/>
                <a:stretch>
                  <a:fillRect r="-211"/>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ounded Rectangle 14"/>
              <p:cNvSpPr/>
              <p:nvPr/>
            </p:nvSpPr>
            <p:spPr>
              <a:xfrm>
                <a:off x="5455225" y="5813859"/>
                <a:ext cx="2857501" cy="887484"/>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Arial" panose="020B0604020202020204" pitchFamily="34" charset="0"/>
                    <a:cs typeface="Arial" panose="020B0604020202020204" pitchFamily="34" charset="0"/>
                  </a:rPr>
                  <a:t>Tính toán khóa bí mật </a:t>
                </a:r>
                <a:r>
                  <a:rPr lang="vi-VN" sz="2000" b="1">
                    <a:solidFill>
                      <a:srgbClr val="0000FF"/>
                    </a:solidFill>
                  </a:rPr>
                  <a:t>K = </a:t>
                </a:r>
                <a:r>
                  <a:rPr lang="en-US" sz="2000" b="1">
                    <a:solidFill>
                      <a:srgbClr val="0000FF"/>
                    </a:solidFill>
                  </a:rPr>
                  <a:t>n</a:t>
                </a:r>
                <a:r>
                  <a:rPr lang="en-US" sz="2000" b="1" baseline="-25000">
                    <a:solidFill>
                      <a:srgbClr val="0000FF"/>
                    </a:solidFill>
                  </a:rPr>
                  <a:t>B</a:t>
                </a:r>
                <a:r>
                  <a:rPr lang="vi-VN" sz="2000" b="1">
                    <a:solidFill>
                      <a:srgbClr val="0000FF"/>
                    </a:solidFill>
                  </a:rPr>
                  <a:t> </a:t>
                </a:r>
                <a14:m>
                  <m:oMath xmlns:m="http://schemas.openxmlformats.org/officeDocument/2006/math">
                    <m:r>
                      <a:rPr lang="vi-VN" sz="2000" b="1" i="1">
                        <a:solidFill>
                          <a:srgbClr val="0000FF"/>
                        </a:solidFill>
                        <a:latin typeface="Cambria Math" panose="02040503050406030204" pitchFamily="18" charset="0"/>
                        <a:ea typeface="Cambria Math" panose="02040503050406030204" pitchFamily="18" charset="0"/>
                      </a:rPr>
                      <m:t>×</m:t>
                    </m:r>
                  </m:oMath>
                </a14:m>
                <a:r>
                  <a:rPr lang="en-US" sz="2000" b="1" dirty="0">
                    <a:solidFill>
                      <a:srgbClr val="0000FF"/>
                    </a:solidFill>
                  </a:rPr>
                  <a:t> </a:t>
                </a:r>
                <a:r>
                  <a:rPr lang="en-US" sz="2000" b="1">
                    <a:solidFill>
                      <a:srgbClr val="0000FF"/>
                    </a:solidFill>
                  </a:rPr>
                  <a:t>P</a:t>
                </a:r>
                <a:r>
                  <a:rPr lang="en-US" sz="2000" b="1" baseline="-25000">
                    <a:solidFill>
                      <a:srgbClr val="0000FF"/>
                    </a:solidFill>
                  </a:rPr>
                  <a:t>A</a:t>
                </a:r>
                <a:endParaRPr lang="vi-VN" sz="2000" b="1" dirty="0">
                  <a:solidFill>
                    <a:srgbClr val="0000FF"/>
                  </a:solidFill>
                </a:endParaRPr>
              </a:p>
            </p:txBody>
          </p:sp>
        </mc:Choice>
        <mc:Fallback xmlns="">
          <p:sp>
            <p:nvSpPr>
              <p:cNvPr id="15" name="Rounded Rectangle 14"/>
              <p:cNvSpPr>
                <a:spLocks noRot="1" noChangeAspect="1" noMove="1" noResize="1" noEditPoints="1" noAdjustHandles="1" noChangeArrowheads="1" noChangeShapeType="1" noTextEdit="1"/>
              </p:cNvSpPr>
              <p:nvPr/>
            </p:nvSpPr>
            <p:spPr>
              <a:xfrm>
                <a:off x="5455225" y="5813859"/>
                <a:ext cx="2857501" cy="887484"/>
              </a:xfrm>
              <a:prstGeom prst="roundRect">
                <a:avLst/>
              </a:prstGeom>
              <a:blipFill>
                <a:blip r:embed="rId7"/>
                <a:stretch>
                  <a:fillRect r="-211"/>
                </a:stretch>
              </a:blipFill>
              <a:ln w="28575">
                <a:solidFill>
                  <a:schemeClr val="tx1"/>
                </a:solidFill>
              </a:ln>
            </p:spPr>
            <p:txBody>
              <a:bodyPr/>
              <a:lstStyle/>
              <a:p>
                <a:r>
                  <a:rPr lang="en-US">
                    <a:noFill/>
                  </a:rPr>
                  <a:t> </a:t>
                </a:r>
              </a:p>
            </p:txBody>
          </p:sp>
        </mc:Fallback>
      </mc:AlternateContent>
      <p:cxnSp>
        <p:nvCxnSpPr>
          <p:cNvPr id="16" name="Straight Connector 15"/>
          <p:cNvCxnSpPr/>
          <p:nvPr/>
        </p:nvCxnSpPr>
        <p:spPr>
          <a:xfrm>
            <a:off x="6861463" y="4361511"/>
            <a:ext cx="0" cy="26897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209800" y="4366853"/>
            <a:ext cx="0" cy="26897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209800" y="5531427"/>
            <a:ext cx="0" cy="26897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861463" y="5531427"/>
            <a:ext cx="0" cy="26897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228600" y="2597729"/>
            <a:ext cx="3629891" cy="4185658"/>
          </a:xfrm>
          <a:prstGeom prst="rect">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Rectangle 20"/>
          <p:cNvSpPr/>
          <p:nvPr/>
        </p:nvSpPr>
        <p:spPr>
          <a:xfrm>
            <a:off x="285973" y="2583873"/>
            <a:ext cx="444352" cy="523220"/>
          </a:xfrm>
          <a:prstGeom prst="rect">
            <a:avLst/>
          </a:prstGeom>
        </p:spPr>
        <p:txBody>
          <a:bodyPr wrap="none">
            <a:spAutoFit/>
          </a:bodyPr>
          <a:lstStyle/>
          <a:p>
            <a:r>
              <a:rPr lang="vi-VN" sz="2800" b="1" dirty="0">
                <a:solidFill>
                  <a:srgbClr val="C00000"/>
                </a:solidFill>
              </a:rPr>
              <a:t>A</a:t>
            </a:r>
            <a:endParaRPr lang="vi-VN" sz="2800" dirty="0">
              <a:solidFill>
                <a:srgbClr val="C00000"/>
              </a:solidFill>
            </a:endParaRPr>
          </a:p>
        </p:txBody>
      </p:sp>
      <p:sp>
        <p:nvSpPr>
          <p:cNvPr id="22" name="Rectangle 21"/>
          <p:cNvSpPr/>
          <p:nvPr/>
        </p:nvSpPr>
        <p:spPr>
          <a:xfrm>
            <a:off x="5271655" y="2594264"/>
            <a:ext cx="3629891" cy="4185658"/>
          </a:xfrm>
          <a:prstGeom prst="rect">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Rectangle 22"/>
          <p:cNvSpPr/>
          <p:nvPr/>
        </p:nvSpPr>
        <p:spPr>
          <a:xfrm>
            <a:off x="8391888" y="2653146"/>
            <a:ext cx="444352" cy="523220"/>
          </a:xfrm>
          <a:prstGeom prst="rect">
            <a:avLst/>
          </a:prstGeom>
        </p:spPr>
        <p:txBody>
          <a:bodyPr wrap="none">
            <a:spAutoFit/>
          </a:bodyPr>
          <a:lstStyle/>
          <a:p>
            <a:r>
              <a:rPr lang="en-US" sz="2800" b="1">
                <a:solidFill>
                  <a:srgbClr val="C00000"/>
                </a:solidFill>
              </a:rPr>
              <a:t>B</a:t>
            </a:r>
            <a:endParaRPr lang="vi-VN" sz="2800" dirty="0">
              <a:solidFill>
                <a:srgbClr val="C00000"/>
              </a:solidFill>
            </a:endParaRPr>
          </a:p>
        </p:txBody>
      </p:sp>
      <p:cxnSp>
        <p:nvCxnSpPr>
          <p:cNvPr id="24" name="Straight Arrow Connector 23"/>
          <p:cNvCxnSpPr>
            <a:stCxn id="10" idx="1"/>
            <a:endCxn id="12" idx="3"/>
          </p:cNvCxnSpPr>
          <p:nvPr/>
        </p:nvCxnSpPr>
        <p:spPr>
          <a:xfrm flipH="1">
            <a:off x="3661063" y="4001293"/>
            <a:ext cx="1908464" cy="10863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rot="19845287">
            <a:off x="3856890" y="4771878"/>
            <a:ext cx="537327" cy="461665"/>
          </a:xfrm>
          <a:prstGeom prst="rect">
            <a:avLst/>
          </a:prstGeom>
        </p:spPr>
        <p:txBody>
          <a:bodyPr wrap="none">
            <a:spAutoFit/>
          </a:bodyPr>
          <a:lstStyle/>
          <a:p>
            <a:r>
              <a:rPr lang="en-US" sz="2400" b="1">
                <a:solidFill>
                  <a:srgbClr val="0000FF"/>
                </a:solidFill>
              </a:rPr>
              <a:t>P</a:t>
            </a:r>
            <a:r>
              <a:rPr lang="vi-VN" sz="2400" b="1" baseline="-25000">
                <a:solidFill>
                  <a:srgbClr val="0000FF"/>
                </a:solidFill>
              </a:rPr>
              <a:t>B</a:t>
            </a:r>
            <a:endParaRPr lang="vi-VN" sz="2400" b="1" dirty="0">
              <a:solidFill>
                <a:srgbClr val="0000FF"/>
              </a:solidFill>
            </a:endParaRPr>
          </a:p>
        </p:txBody>
      </p:sp>
      <p:cxnSp>
        <p:nvCxnSpPr>
          <p:cNvPr id="26" name="Straight Arrow Connector 25"/>
          <p:cNvCxnSpPr>
            <a:stCxn id="7" idx="3"/>
            <a:endCxn id="13" idx="1"/>
          </p:cNvCxnSpPr>
          <p:nvPr/>
        </p:nvCxnSpPr>
        <p:spPr>
          <a:xfrm>
            <a:off x="3505200" y="4006635"/>
            <a:ext cx="1950025" cy="10810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rot="1774277">
            <a:off x="4852119" y="4421456"/>
            <a:ext cx="514500" cy="461665"/>
          </a:xfrm>
          <a:prstGeom prst="rect">
            <a:avLst/>
          </a:prstGeom>
        </p:spPr>
        <p:txBody>
          <a:bodyPr wrap="none">
            <a:spAutoFit/>
          </a:bodyPr>
          <a:lstStyle/>
          <a:p>
            <a:r>
              <a:rPr lang="en-US" sz="2400" b="1">
                <a:solidFill>
                  <a:srgbClr val="0000FF"/>
                </a:solidFill>
              </a:rPr>
              <a:t>P</a:t>
            </a:r>
            <a:r>
              <a:rPr lang="vi-VN" sz="2400" b="1" baseline="-25000">
                <a:solidFill>
                  <a:srgbClr val="0000FF"/>
                </a:solidFill>
              </a:rPr>
              <a:t>A</a:t>
            </a:r>
            <a:endParaRPr lang="vi-VN" sz="2400" b="1" dirty="0">
              <a:solidFill>
                <a:srgbClr val="0000FF"/>
              </a:solidFill>
            </a:endParaRPr>
          </a:p>
        </p:txBody>
      </p:sp>
      <p:cxnSp>
        <p:nvCxnSpPr>
          <p:cNvPr id="28" name="Curved Connector 27"/>
          <p:cNvCxnSpPr>
            <a:stCxn id="5" idx="1"/>
          </p:cNvCxnSpPr>
          <p:nvPr/>
        </p:nvCxnSpPr>
        <p:spPr>
          <a:xfrm rot="10800000" flipV="1">
            <a:off x="682840" y="2019299"/>
            <a:ext cx="1069760" cy="564571"/>
          </a:xfrm>
          <a:prstGeom prst="curvedConnector3">
            <a:avLst>
              <a:gd name="adj1" fmla="val 100509"/>
            </a:avLst>
          </a:prstGeom>
          <a:ln w="25400"/>
        </p:spPr>
        <p:style>
          <a:lnRef idx="1">
            <a:schemeClr val="accent1"/>
          </a:lnRef>
          <a:fillRef idx="0">
            <a:schemeClr val="accent1"/>
          </a:fillRef>
          <a:effectRef idx="0">
            <a:schemeClr val="accent1"/>
          </a:effectRef>
          <a:fontRef idx="minor">
            <a:schemeClr val="tx1"/>
          </a:fontRef>
        </p:style>
      </p:cxnSp>
      <p:cxnSp>
        <p:nvCxnSpPr>
          <p:cNvPr id="29" name="Curved Connector 28"/>
          <p:cNvCxnSpPr/>
          <p:nvPr/>
        </p:nvCxnSpPr>
        <p:spPr>
          <a:xfrm>
            <a:off x="7328048" y="2028208"/>
            <a:ext cx="1096010" cy="555663"/>
          </a:xfrm>
          <a:prstGeom prst="curvedConnector3">
            <a:avLst>
              <a:gd name="adj1" fmla="val 99299"/>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2937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p:sp>
        <p:nvSpPr>
          <p:cNvPr id="3" name="Content Placeholder 2"/>
          <p:cNvSpPr>
            <a:spLocks noGrp="1"/>
          </p:cNvSpPr>
          <p:nvPr>
            <p:ph idx="1"/>
          </p:nvPr>
        </p:nvSpPr>
        <p:spPr/>
        <p:txBody>
          <a:bodyPr/>
          <a:lstStyle/>
          <a:p>
            <a:r>
              <a:rPr lang="en-US"/>
              <a:t>Giới thiệu chung</a:t>
            </a:r>
          </a:p>
          <a:p>
            <a:pPr lvl="1"/>
            <a:r>
              <a:rPr lang="en-US"/>
              <a:t>Tính xác thực</a:t>
            </a:r>
          </a:p>
        </p:txBody>
      </p:sp>
      <p:sp>
        <p:nvSpPr>
          <p:cNvPr id="4" name="Slide Number Placeholder 3"/>
          <p:cNvSpPr>
            <a:spLocks noGrp="1"/>
          </p:cNvSpPr>
          <p:nvPr>
            <p:ph type="sldNum" sz="quarter" idx="10"/>
          </p:nvPr>
        </p:nvSpPr>
        <p:spPr>
          <a:xfrm>
            <a:off x="8610600" y="6416675"/>
            <a:ext cx="457200" cy="365125"/>
          </a:xfrm>
        </p:spPr>
        <p:txBody>
          <a:bodyPr/>
          <a:lstStyle/>
          <a:p>
            <a:fld id="{DF78284D-5FDC-4396-97E9-EA2DB91CCBAD}" type="slidenum">
              <a:rPr lang="en-US" altLang="vi-VN" smtClean="0"/>
              <a:pPr/>
              <a:t>9</a:t>
            </a:fld>
            <a:endParaRPr lang="en-US" altLang="vi-VN"/>
          </a:p>
        </p:txBody>
      </p:sp>
      <p:pic>
        <p:nvPicPr>
          <p:cNvPr id="5" name="Picture 4"/>
          <p:cNvPicPr>
            <a:picLocks noChangeAspect="1"/>
          </p:cNvPicPr>
          <p:nvPr/>
        </p:nvPicPr>
        <p:blipFill>
          <a:blip r:embed="rId2"/>
          <a:stretch>
            <a:fillRect/>
          </a:stretch>
        </p:blipFill>
        <p:spPr>
          <a:xfrm>
            <a:off x="25144" y="4699565"/>
            <a:ext cx="679641" cy="673229"/>
          </a:xfrm>
          <a:prstGeom prst="rect">
            <a:avLst/>
          </a:prstGeom>
        </p:spPr>
      </p:pic>
      <p:pic>
        <p:nvPicPr>
          <p:cNvPr id="6" name="Picture 5"/>
          <p:cNvPicPr>
            <a:picLocks noChangeAspect="1"/>
          </p:cNvPicPr>
          <p:nvPr/>
        </p:nvPicPr>
        <p:blipFill>
          <a:blip r:embed="rId3"/>
          <a:stretch>
            <a:fillRect/>
          </a:stretch>
        </p:blipFill>
        <p:spPr>
          <a:xfrm>
            <a:off x="53982" y="4132682"/>
            <a:ext cx="641123" cy="571982"/>
          </a:xfrm>
          <a:prstGeom prst="rect">
            <a:avLst/>
          </a:prstGeom>
        </p:spPr>
      </p:pic>
      <p:cxnSp>
        <p:nvCxnSpPr>
          <p:cNvPr id="7" name="Straight Arrow Connector 6"/>
          <p:cNvCxnSpPr/>
          <p:nvPr/>
        </p:nvCxnSpPr>
        <p:spPr>
          <a:xfrm>
            <a:off x="773668" y="4350817"/>
            <a:ext cx="1053353"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893991" y="4073868"/>
            <a:ext cx="495908" cy="523220"/>
          </a:xfrm>
          <a:prstGeom prst="rect">
            <a:avLst/>
          </a:prstGeom>
        </p:spPr>
        <p:txBody>
          <a:bodyPr wrap="square">
            <a:spAutoFit/>
          </a:bodyPr>
          <a:lstStyle/>
          <a:p>
            <a:r>
              <a:rPr lang="vi-VN" sz="2800" b="1" dirty="0">
                <a:latin typeface="TimesTenLTStd-Bold"/>
              </a:rPr>
              <a:t>C</a:t>
            </a:r>
            <a:endParaRPr lang="vi-VN" sz="2800" b="1" dirty="0"/>
          </a:p>
        </p:txBody>
      </p:sp>
      <p:cxnSp>
        <p:nvCxnSpPr>
          <p:cNvPr id="9" name="Straight Arrow Connector 8"/>
          <p:cNvCxnSpPr/>
          <p:nvPr/>
        </p:nvCxnSpPr>
        <p:spPr>
          <a:xfrm>
            <a:off x="2128661" y="3889950"/>
            <a:ext cx="0" cy="277091"/>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031522" y="3988710"/>
            <a:ext cx="0" cy="346768"/>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189222" y="4525310"/>
            <a:ext cx="990601"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838174" y="4225653"/>
            <a:ext cx="495908" cy="584775"/>
          </a:xfrm>
          <a:prstGeom prst="rect">
            <a:avLst/>
          </a:prstGeom>
        </p:spPr>
        <p:txBody>
          <a:bodyPr wrap="square">
            <a:spAutoFit/>
          </a:bodyPr>
          <a:lstStyle/>
          <a:p>
            <a:r>
              <a:rPr lang="vi-VN" sz="3200" b="1" dirty="0">
                <a:latin typeface="TimesTenLTStd-Bold"/>
              </a:rPr>
              <a:t>P</a:t>
            </a:r>
            <a:endParaRPr lang="vi-VN" sz="3200" b="1" dirty="0"/>
          </a:p>
        </p:txBody>
      </p:sp>
      <p:sp>
        <p:nvSpPr>
          <p:cNvPr id="13" name="Rectangle 12"/>
          <p:cNvSpPr/>
          <p:nvPr/>
        </p:nvSpPr>
        <p:spPr>
          <a:xfrm>
            <a:off x="1646779" y="5877580"/>
            <a:ext cx="3518912" cy="523220"/>
          </a:xfrm>
          <a:prstGeom prst="rect">
            <a:avLst/>
          </a:prstGeom>
        </p:spPr>
        <p:txBody>
          <a:bodyPr wrap="none">
            <a:spAutoFit/>
          </a:bodyPr>
          <a:lstStyle/>
          <a:p>
            <a:r>
              <a:rPr lang="vi-VN" sz="2800" b="1" dirty="0">
                <a:solidFill>
                  <a:srgbClr val="7030A0"/>
                </a:solidFill>
                <a:latin typeface="TimesTenLTStd-Bold"/>
              </a:rPr>
              <a:t>digital signature - </a:t>
            </a:r>
            <a:r>
              <a:rPr lang="vi-VN" sz="2800" b="1" i="1" dirty="0">
                <a:solidFill>
                  <a:srgbClr val="0000FF"/>
                </a:solidFill>
                <a:latin typeface="TimesTenLTStd-Bold"/>
              </a:rPr>
              <a:t>S</a:t>
            </a:r>
            <a:endParaRPr lang="vi-VN" sz="2800" i="1" dirty="0">
              <a:solidFill>
                <a:srgbClr val="0000FF"/>
              </a:solidFill>
            </a:endParaRPr>
          </a:p>
        </p:txBody>
      </p:sp>
      <p:pic>
        <p:nvPicPr>
          <p:cNvPr id="15" name="Picture 14"/>
          <p:cNvPicPr>
            <a:picLocks noChangeAspect="1"/>
          </p:cNvPicPr>
          <p:nvPr/>
        </p:nvPicPr>
        <p:blipFill>
          <a:blip r:embed="rId4"/>
          <a:stretch>
            <a:fillRect/>
          </a:stretch>
        </p:blipFill>
        <p:spPr>
          <a:xfrm>
            <a:off x="148112" y="2425873"/>
            <a:ext cx="5795488" cy="1491674"/>
          </a:xfrm>
          <a:prstGeom prst="rect">
            <a:avLst/>
          </a:prstGeom>
        </p:spPr>
      </p:pic>
      <p:cxnSp>
        <p:nvCxnSpPr>
          <p:cNvPr id="38" name="Straight Arrow Connector 37"/>
          <p:cNvCxnSpPr/>
          <p:nvPr/>
        </p:nvCxnSpPr>
        <p:spPr>
          <a:xfrm>
            <a:off x="2142108" y="4618939"/>
            <a:ext cx="0" cy="1166232"/>
          </a:xfrm>
          <a:prstGeom prst="straightConnector1">
            <a:avLst/>
          </a:prstGeom>
          <a:ln w="34925">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5950657" y="2216773"/>
            <a:ext cx="1808508" cy="461665"/>
          </a:xfrm>
          <a:prstGeom prst="rect">
            <a:avLst/>
          </a:prstGeom>
        </p:spPr>
        <p:txBody>
          <a:bodyPr wrap="none">
            <a:spAutoFit/>
          </a:bodyPr>
          <a:lstStyle/>
          <a:p>
            <a:r>
              <a:rPr lang="vi-VN" sz="2400" dirty="0">
                <a:latin typeface="TimesTenLTStd-Bold"/>
              </a:rPr>
              <a:t>1</a:t>
            </a:r>
            <a:r>
              <a:rPr lang="vi-VN" sz="2400">
                <a:latin typeface="TimesTenLTStd-Bold"/>
              </a:rPr>
              <a:t>. </a:t>
            </a:r>
            <a:r>
              <a:rPr lang="en-US" sz="2400">
                <a:latin typeface="TimesTenLTStd-Bold"/>
              </a:rPr>
              <a:t>Bản rõ</a:t>
            </a:r>
            <a:r>
              <a:rPr lang="vi-VN" sz="2400">
                <a:latin typeface="TimesTenLTStd-Bold"/>
              </a:rPr>
              <a:t>: </a:t>
            </a:r>
            <a:r>
              <a:rPr lang="vi-VN" sz="2400" b="1" i="1" dirty="0">
                <a:solidFill>
                  <a:srgbClr val="0000FF"/>
                </a:solidFill>
                <a:latin typeface="TimesTenLTStd-Bold"/>
              </a:rPr>
              <a:t>P</a:t>
            </a:r>
            <a:endParaRPr lang="vi-VN" sz="2400" b="1" i="1" dirty="0">
              <a:solidFill>
                <a:srgbClr val="0000FF"/>
              </a:solidFill>
            </a:endParaRPr>
          </a:p>
        </p:txBody>
      </p:sp>
      <p:sp>
        <p:nvSpPr>
          <p:cNvPr id="41" name="Rectangle 40"/>
          <p:cNvSpPr/>
          <p:nvPr/>
        </p:nvSpPr>
        <p:spPr>
          <a:xfrm>
            <a:off x="5950657" y="2864212"/>
            <a:ext cx="1638590" cy="1015663"/>
          </a:xfrm>
          <a:prstGeom prst="rect">
            <a:avLst/>
          </a:prstGeom>
        </p:spPr>
        <p:txBody>
          <a:bodyPr wrap="none">
            <a:spAutoFit/>
          </a:bodyPr>
          <a:lstStyle/>
          <a:p>
            <a:r>
              <a:rPr lang="vi-VN" sz="2400" dirty="0">
                <a:latin typeface="TimesTenLTStd-Bold"/>
              </a:rPr>
              <a:t>2</a:t>
            </a:r>
            <a:r>
              <a:rPr lang="vi-VN" sz="2400">
                <a:latin typeface="TimesTenLTStd-Bold"/>
              </a:rPr>
              <a:t>. </a:t>
            </a:r>
            <a:r>
              <a:rPr lang="en-US" sz="2400">
                <a:latin typeface="TimesTenLTStd-Bold"/>
              </a:rPr>
              <a:t>Mã hóa:</a:t>
            </a:r>
            <a:endParaRPr lang="vi-VN" sz="2400" dirty="0">
              <a:latin typeface="TimesTenLTStd-Bold"/>
            </a:endParaRPr>
          </a:p>
          <a:p>
            <a:pPr>
              <a:lnSpc>
                <a:spcPct val="150000"/>
              </a:lnSpc>
            </a:pPr>
            <a:r>
              <a:rPr lang="vi-VN" sz="2400" dirty="0">
                <a:latin typeface="TimesTenLTStd-Bold"/>
              </a:rPr>
              <a:t>        </a:t>
            </a:r>
            <a:endParaRPr lang="vi-VN" sz="2400" b="1" i="1" dirty="0">
              <a:solidFill>
                <a:srgbClr val="0000FF"/>
              </a:solidFill>
              <a:latin typeface="TimesTenLTStd-Bold"/>
            </a:endParaRPr>
          </a:p>
        </p:txBody>
      </p:sp>
      <p:sp>
        <p:nvSpPr>
          <p:cNvPr id="42" name="Rectangle 41"/>
          <p:cNvSpPr/>
          <p:nvPr/>
        </p:nvSpPr>
        <p:spPr>
          <a:xfrm>
            <a:off x="5950657" y="4059409"/>
            <a:ext cx="2803973" cy="461665"/>
          </a:xfrm>
          <a:prstGeom prst="rect">
            <a:avLst/>
          </a:prstGeom>
        </p:spPr>
        <p:txBody>
          <a:bodyPr wrap="none">
            <a:spAutoFit/>
          </a:bodyPr>
          <a:lstStyle/>
          <a:p>
            <a:r>
              <a:rPr lang="vi-VN" sz="2400" dirty="0">
                <a:latin typeface="TimesTenLTStd-Bold"/>
              </a:rPr>
              <a:t>3</a:t>
            </a:r>
            <a:r>
              <a:rPr lang="vi-VN" sz="2400">
                <a:latin typeface="TimesTenLTStd-Bold"/>
              </a:rPr>
              <a:t>. </a:t>
            </a:r>
            <a:r>
              <a:rPr lang="en-US" sz="2400"/>
              <a:t>Khóa: </a:t>
            </a:r>
            <a:r>
              <a:rPr lang="vi-VN" sz="2400" b="1" i="1">
                <a:solidFill>
                  <a:srgbClr val="0000FF"/>
                </a:solidFill>
                <a:latin typeface="TimesTenLTStd-Bold"/>
              </a:rPr>
              <a:t>(</a:t>
            </a:r>
            <a:r>
              <a:rPr lang="vi-VN" sz="2400" b="1" i="1" dirty="0">
                <a:solidFill>
                  <a:srgbClr val="0000FF"/>
                </a:solidFill>
                <a:latin typeface="TimesTenLTStd-Bold"/>
              </a:rPr>
              <a:t>K</a:t>
            </a:r>
            <a:r>
              <a:rPr lang="vi-VN" sz="2400" b="1" i="1" baseline="-25000" dirty="0">
                <a:solidFill>
                  <a:srgbClr val="0000FF"/>
                </a:solidFill>
                <a:latin typeface="TimesTenLTStd-Bold"/>
              </a:rPr>
              <a:t>PU</a:t>
            </a:r>
            <a:r>
              <a:rPr lang="vi-VN" sz="2400" b="1" i="1" dirty="0">
                <a:solidFill>
                  <a:srgbClr val="0000FF"/>
                </a:solidFill>
                <a:latin typeface="TimesTenLTStd-Bold"/>
              </a:rPr>
              <a:t> ,K</a:t>
            </a:r>
            <a:r>
              <a:rPr lang="vi-VN" sz="2400" b="1" i="1" baseline="-25000" dirty="0">
                <a:solidFill>
                  <a:srgbClr val="0000FF"/>
                </a:solidFill>
                <a:latin typeface="TimesTenLTStd-Bold"/>
              </a:rPr>
              <a:t>PR</a:t>
            </a:r>
            <a:r>
              <a:rPr lang="vi-VN" sz="2400" b="1" i="1" dirty="0">
                <a:solidFill>
                  <a:srgbClr val="0000FF"/>
                </a:solidFill>
                <a:latin typeface="TimesTenLTStd-Bold"/>
              </a:rPr>
              <a:t>)</a:t>
            </a:r>
          </a:p>
        </p:txBody>
      </p:sp>
      <p:sp>
        <p:nvSpPr>
          <p:cNvPr id="43" name="Rectangle 42"/>
          <p:cNvSpPr/>
          <p:nvPr/>
        </p:nvSpPr>
        <p:spPr>
          <a:xfrm>
            <a:off x="5950657" y="4663099"/>
            <a:ext cx="1980029" cy="461665"/>
          </a:xfrm>
          <a:prstGeom prst="rect">
            <a:avLst/>
          </a:prstGeom>
        </p:spPr>
        <p:txBody>
          <a:bodyPr wrap="none">
            <a:spAutoFit/>
          </a:bodyPr>
          <a:lstStyle/>
          <a:p>
            <a:r>
              <a:rPr lang="vi-VN" sz="2400" dirty="0">
                <a:latin typeface="TimesTenLTStd-Bold"/>
              </a:rPr>
              <a:t>4</a:t>
            </a:r>
            <a:r>
              <a:rPr lang="vi-VN" sz="2400">
                <a:latin typeface="TimesTenLTStd-Bold"/>
              </a:rPr>
              <a:t>. </a:t>
            </a:r>
            <a:r>
              <a:rPr lang="en-US" sz="2400">
                <a:latin typeface="TimesTenLTStd-Bold"/>
              </a:rPr>
              <a:t>Bản mã</a:t>
            </a:r>
            <a:r>
              <a:rPr lang="vi-VN" sz="2400">
                <a:latin typeface="TimesTenLTStd-Bold"/>
              </a:rPr>
              <a:t>: </a:t>
            </a:r>
            <a:r>
              <a:rPr lang="vi-VN" sz="2400" b="1" i="1" dirty="0">
                <a:solidFill>
                  <a:srgbClr val="0000FF"/>
                </a:solidFill>
                <a:latin typeface="TimesTenLTStd-Bold"/>
              </a:rPr>
              <a:t>C</a:t>
            </a:r>
          </a:p>
        </p:txBody>
      </p:sp>
      <p:sp>
        <p:nvSpPr>
          <p:cNvPr id="44" name="Rectangle 43"/>
          <p:cNvSpPr/>
          <p:nvPr/>
        </p:nvSpPr>
        <p:spPr>
          <a:xfrm>
            <a:off x="5950657" y="5132779"/>
            <a:ext cx="1757212" cy="1200329"/>
          </a:xfrm>
          <a:prstGeom prst="rect">
            <a:avLst/>
          </a:prstGeom>
        </p:spPr>
        <p:txBody>
          <a:bodyPr wrap="none">
            <a:spAutoFit/>
          </a:bodyPr>
          <a:lstStyle/>
          <a:p>
            <a:pPr>
              <a:lnSpc>
                <a:spcPct val="150000"/>
              </a:lnSpc>
            </a:pPr>
            <a:r>
              <a:rPr lang="vi-VN" sz="2400" dirty="0">
                <a:latin typeface="TimesTenLTStd-Bold"/>
              </a:rPr>
              <a:t>5</a:t>
            </a:r>
            <a:r>
              <a:rPr lang="vi-VN" sz="2400">
                <a:latin typeface="TimesTenLTStd-Bold"/>
              </a:rPr>
              <a:t>. </a:t>
            </a:r>
            <a:r>
              <a:rPr lang="en-US" sz="2400"/>
              <a:t>Giải mã</a:t>
            </a:r>
            <a:r>
              <a:rPr lang="vi-VN" sz="2400"/>
              <a:t>:</a:t>
            </a:r>
            <a:r>
              <a:rPr lang="vi-VN" sz="2400">
                <a:latin typeface="TimesTenLTStd-Bold"/>
              </a:rPr>
              <a:t> </a:t>
            </a:r>
            <a:endParaRPr lang="vi-VN" sz="2400" dirty="0">
              <a:latin typeface="TimesTenLTStd-Bold"/>
            </a:endParaRPr>
          </a:p>
          <a:p>
            <a:pPr>
              <a:lnSpc>
                <a:spcPct val="150000"/>
              </a:lnSpc>
            </a:pPr>
            <a:r>
              <a:rPr lang="vi-VN" sz="2400" i="1" dirty="0">
                <a:latin typeface="TimesTenLTStd-Bold"/>
              </a:rPr>
              <a:t>        </a:t>
            </a:r>
            <a:endParaRPr lang="vi-VN" sz="2400" b="1" dirty="0">
              <a:solidFill>
                <a:srgbClr val="0000FF"/>
              </a:solidFill>
              <a:latin typeface="TimesTenLTStd-Bold"/>
            </a:endParaRPr>
          </a:p>
        </p:txBody>
      </p:sp>
      <p:sp>
        <p:nvSpPr>
          <p:cNvPr id="45" name="Rectangle 44"/>
          <p:cNvSpPr/>
          <p:nvPr/>
        </p:nvSpPr>
        <p:spPr>
          <a:xfrm>
            <a:off x="7288990" y="3271053"/>
            <a:ext cx="1816523" cy="646331"/>
          </a:xfrm>
          <a:prstGeom prst="rect">
            <a:avLst/>
          </a:prstGeom>
        </p:spPr>
        <p:txBody>
          <a:bodyPr wrap="none">
            <a:spAutoFit/>
          </a:bodyPr>
          <a:lstStyle/>
          <a:p>
            <a:pPr>
              <a:lnSpc>
                <a:spcPct val="150000"/>
              </a:lnSpc>
            </a:pPr>
            <a:r>
              <a:rPr lang="vi-VN" sz="2400" b="1" i="1" dirty="0">
                <a:solidFill>
                  <a:srgbClr val="7030A0"/>
                </a:solidFill>
                <a:latin typeface="TimesTenLTStd-Bold"/>
              </a:rPr>
              <a:t>    E(K</a:t>
            </a:r>
            <a:r>
              <a:rPr lang="vi-VN" sz="2400" b="1" i="1" baseline="-25000" dirty="0">
                <a:solidFill>
                  <a:srgbClr val="7030A0"/>
                </a:solidFill>
                <a:latin typeface="TimesTenLTStd-Bold"/>
              </a:rPr>
              <a:t>PR</a:t>
            </a:r>
            <a:r>
              <a:rPr lang="vi-VN" sz="2400" b="1" i="1" dirty="0">
                <a:solidFill>
                  <a:srgbClr val="7030A0"/>
                </a:solidFill>
                <a:latin typeface="TimesTenLTStd-Bold"/>
              </a:rPr>
              <a:t> ,P)</a:t>
            </a:r>
          </a:p>
        </p:txBody>
      </p:sp>
      <p:sp>
        <p:nvSpPr>
          <p:cNvPr id="46" name="Rectangle 45"/>
          <p:cNvSpPr/>
          <p:nvPr/>
        </p:nvSpPr>
        <p:spPr>
          <a:xfrm>
            <a:off x="5953603" y="3271053"/>
            <a:ext cx="1107996" cy="646331"/>
          </a:xfrm>
          <a:prstGeom prst="rect">
            <a:avLst/>
          </a:prstGeom>
        </p:spPr>
        <p:txBody>
          <a:bodyPr wrap="none">
            <a:spAutoFit/>
          </a:bodyPr>
          <a:lstStyle/>
          <a:p>
            <a:pPr>
              <a:lnSpc>
                <a:spcPct val="150000"/>
              </a:lnSpc>
            </a:pPr>
            <a:r>
              <a:rPr lang="vi-VN" sz="2400" b="1" i="1" dirty="0">
                <a:solidFill>
                  <a:srgbClr val="0000FF"/>
                </a:solidFill>
                <a:latin typeface="TimesTenLTStd-Bold"/>
              </a:rPr>
              <a:t>E(K,P)</a:t>
            </a:r>
          </a:p>
        </p:txBody>
      </p:sp>
      <p:sp>
        <p:nvSpPr>
          <p:cNvPr id="47" name="Striped Right Arrow 46"/>
          <p:cNvSpPr/>
          <p:nvPr/>
        </p:nvSpPr>
        <p:spPr>
          <a:xfrm>
            <a:off x="7028745" y="3478077"/>
            <a:ext cx="515108" cy="37099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48" name="Rectangle 47"/>
          <p:cNvSpPr/>
          <p:nvPr/>
        </p:nvSpPr>
        <p:spPr>
          <a:xfrm>
            <a:off x="5943600" y="5825995"/>
            <a:ext cx="1143262" cy="461665"/>
          </a:xfrm>
          <a:prstGeom prst="rect">
            <a:avLst/>
          </a:prstGeom>
        </p:spPr>
        <p:txBody>
          <a:bodyPr wrap="none">
            <a:spAutoFit/>
          </a:bodyPr>
          <a:lstStyle/>
          <a:p>
            <a:r>
              <a:rPr lang="vi-VN" sz="2400" b="1" i="1" dirty="0">
                <a:solidFill>
                  <a:srgbClr val="0000FF"/>
                </a:solidFill>
                <a:latin typeface="TimesTenLTStd-Bold"/>
              </a:rPr>
              <a:t>D(K,C)</a:t>
            </a:r>
            <a:endParaRPr lang="vi-VN" sz="2400" dirty="0"/>
          </a:p>
        </p:txBody>
      </p:sp>
      <p:sp>
        <p:nvSpPr>
          <p:cNvPr id="49" name="Striped Right Arrow 48"/>
          <p:cNvSpPr/>
          <p:nvPr/>
        </p:nvSpPr>
        <p:spPr>
          <a:xfrm>
            <a:off x="7041537" y="5884540"/>
            <a:ext cx="515108" cy="37099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50" name="Rectangle 49"/>
          <p:cNvSpPr/>
          <p:nvPr/>
        </p:nvSpPr>
        <p:spPr>
          <a:xfrm>
            <a:off x="7561127" y="5839202"/>
            <a:ext cx="1511952" cy="461665"/>
          </a:xfrm>
          <a:prstGeom prst="rect">
            <a:avLst/>
          </a:prstGeom>
        </p:spPr>
        <p:txBody>
          <a:bodyPr wrap="none">
            <a:spAutoFit/>
          </a:bodyPr>
          <a:lstStyle/>
          <a:p>
            <a:r>
              <a:rPr lang="vi-VN" sz="2400" b="1" i="1" dirty="0">
                <a:solidFill>
                  <a:srgbClr val="7030A0"/>
                </a:solidFill>
                <a:latin typeface="TimesTenLTStd-Bold"/>
              </a:rPr>
              <a:t>D(K</a:t>
            </a:r>
            <a:r>
              <a:rPr lang="vi-VN" sz="2400" b="1" i="1" baseline="-25000" dirty="0">
                <a:solidFill>
                  <a:srgbClr val="7030A0"/>
                </a:solidFill>
                <a:latin typeface="TimesTenLTStd-Bold"/>
              </a:rPr>
              <a:t>PU</a:t>
            </a:r>
            <a:r>
              <a:rPr lang="vi-VN" sz="2400" b="1" i="1" dirty="0">
                <a:solidFill>
                  <a:srgbClr val="7030A0"/>
                </a:solidFill>
                <a:latin typeface="TimesTenLTStd-Bold"/>
              </a:rPr>
              <a:t> ,C)</a:t>
            </a:r>
            <a:endParaRPr lang="vi-VN" sz="2400" dirty="0">
              <a:solidFill>
                <a:srgbClr val="7030A0"/>
              </a:solidFill>
            </a:endParaRPr>
          </a:p>
        </p:txBody>
      </p:sp>
    </p:spTree>
    <p:extLst>
      <p:ext uri="{BB962C8B-B14F-4D97-AF65-F5344CB8AC3E}">
        <p14:creationId xmlns:p14="http://schemas.microsoft.com/office/powerpoint/2010/main" val="374779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1000"/>
                                        <p:tgtEl>
                                          <p:spTgt spid="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1000"/>
                                        <p:tgtEl>
                                          <p:spTgt spid="8"/>
                                        </p:tgtEl>
                                      </p:cBhvr>
                                    </p:animEffect>
                                  </p:childTnLst>
                                </p:cTn>
                              </p:par>
                              <p:par>
                                <p:cTn id="11" presetID="16" presetClass="entr" presetSubtype="21"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10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56" presetClass="path" presetSubtype="0" accel="50000" decel="50000" fill="hold" nodeType="clickEffect">
                                  <p:stCondLst>
                                    <p:cond delay="0"/>
                                  </p:stCondLst>
                                  <p:childTnLst>
                                    <p:animMotion origin="layout" path="M -5.55556E-7 7.40741E-7 L 0.55174 -0.10208 " pathEditMode="relative" rAng="0" ptsTypes="AA">
                                      <p:cBhvr>
                                        <p:cTn id="17" dur="2000" fill="hold"/>
                                        <p:tgtEl>
                                          <p:spTgt spid="5"/>
                                        </p:tgtEl>
                                        <p:attrNameLst>
                                          <p:attrName>ppt_x</p:attrName>
                                          <p:attrName>ppt_y</p:attrName>
                                        </p:attrNameLst>
                                      </p:cBhvr>
                                      <p:rCtr x="27587" y="-5116"/>
                                    </p:animMotion>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1000"/>
                                        <p:tgtEl>
                                          <p:spTgt spid="11"/>
                                        </p:tgtEl>
                                      </p:cBhvr>
                                    </p:animEffect>
                                  </p:childTnLst>
                                </p:cTn>
                              </p:par>
                              <p:par>
                                <p:cTn id="23" presetID="16" presetClass="entr" presetSubtype="21"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arn(inVertical)">
                                      <p:cBhvr>
                                        <p:cTn id="25" dur="1000"/>
                                        <p:tgtEl>
                                          <p:spTgt spid="10"/>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arn(inVertical)">
                                      <p:cBhvr>
                                        <p:cTn id="28" dur="10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wipe(up)">
                                      <p:cBhvr>
                                        <p:cTn id="33" dur="2000"/>
                                        <p:tgtEl>
                                          <p:spTgt spid="38"/>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up)">
                                      <p:cBhvr>
                                        <p:cTn id="36" dur="20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barn(inVertical)">
                                      <p:cBhvr>
                                        <p:cTn id="41" dur="1000"/>
                                        <p:tgtEl>
                                          <p:spTgt spid="47"/>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barn(inVertical)">
                                      <p:cBhvr>
                                        <p:cTn id="44" dur="1000"/>
                                        <p:tgtEl>
                                          <p:spTgt spid="45"/>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barn(inVertical)">
                                      <p:cBhvr>
                                        <p:cTn id="49" dur="1000"/>
                                        <p:tgtEl>
                                          <p:spTgt spid="49"/>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barn(inVertical)">
                                      <p:cBhvr>
                                        <p:cTn id="52" dur="1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P spid="45" grpId="0"/>
      <p:bldP spid="47" grpId="0" animBg="1"/>
      <p:bldP spid="49" grpId="0" animBg="1"/>
      <p:bldP spid="5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t>Hệ mã ECC</a:t>
                </a:r>
              </a:p>
              <a:p>
                <a:pPr lvl="1"/>
                <a:r>
                  <a:rPr lang="en-US"/>
                  <a:t>Ứng dụng trong sơ đồ trao đổi khóa Diffie-Hellman</a:t>
                </a:r>
              </a:p>
              <a:p>
                <a:pPr lvl="2"/>
                <a:r>
                  <a:rPr lang="en-US"/>
                  <a:t>Ví dụ: </a:t>
                </a:r>
              </a:p>
              <a:p>
                <a:pPr marL="1371600" lvl="3" indent="0" algn="l">
                  <a:buNone/>
                </a:pPr>
                <a:r>
                  <a:rPr lang="en-US" sz="2400" b="0"/>
                  <a:t>- </a:t>
                </a:r>
                <a14:m>
                  <m:oMath xmlns:m="http://schemas.openxmlformats.org/officeDocument/2006/math">
                    <m:r>
                      <a:rPr lang="en-US" sz="2400" b="0" i="1" smtClean="0">
                        <a:latin typeface="Cambria Math" panose="02040503050406030204" pitchFamily="18" charset="0"/>
                      </a:rPr>
                      <m:t>𝑝</m:t>
                    </m:r>
                    <m:r>
                      <a:rPr lang="en-US" sz="2400" b="0" i="1" smtClean="0">
                        <a:latin typeface="Cambria Math" panose="02040503050406030204" pitchFamily="18" charset="0"/>
                      </a:rPr>
                      <m:t>=211</m:t>
                    </m:r>
                  </m:oMath>
                </a14:m>
                <a:r>
                  <a:rPr lang="en-US" sz="2400"/>
                  <a:t>; </a:t>
                </a:r>
                <a14:m>
                  <m:oMath xmlns:m="http://schemas.openxmlformats.org/officeDocument/2006/math">
                    <m:sSub>
                      <m:sSubPr>
                        <m:ctrlPr>
                          <a:rPr lang="en-US" sz="2400" i="1">
                            <a:latin typeface="Cambria Math"/>
                          </a:rPr>
                        </m:ctrlPr>
                      </m:sSubPr>
                      <m:e>
                        <m:r>
                          <a:rPr lang="en-US" sz="2400" i="1">
                            <a:latin typeface="Cambria Math" panose="02040503050406030204" pitchFamily="18" charset="0"/>
                          </a:rPr>
                          <m:t>𝐸</m:t>
                        </m:r>
                      </m:e>
                      <m:sub>
                        <m:r>
                          <a:rPr lang="en-US" sz="2400" b="0" i="1" smtClean="0">
                            <a:latin typeface="Cambria Math" panose="02040503050406030204" pitchFamily="18" charset="0"/>
                          </a:rPr>
                          <m:t>𝑝</m:t>
                        </m:r>
                      </m:sub>
                    </m:sSub>
                    <m:d>
                      <m:dPr>
                        <m:ctrlPr>
                          <a:rPr lang="en-US" sz="2400" i="1">
                            <a:latin typeface="Cambria Math"/>
                          </a:rPr>
                        </m:ctrlPr>
                      </m:dPr>
                      <m:e>
                        <m:r>
                          <a:rPr lang="en-US" sz="2400" b="0" i="1" smtClean="0">
                            <a:latin typeface="Cambria Math" panose="02040503050406030204" pitchFamily="18" charset="0"/>
                          </a:rPr>
                          <m:t>0</m:t>
                        </m:r>
                        <m:r>
                          <a:rPr lang="en-US" sz="2400" i="1">
                            <a:latin typeface="Cambria Math" panose="02040503050406030204" pitchFamily="18" charset="0"/>
                          </a:rPr>
                          <m:t>,</m:t>
                        </m:r>
                        <m:r>
                          <a:rPr lang="en-US" sz="2400" b="0" i="1" smtClean="0">
                            <a:latin typeface="Cambria Math" panose="02040503050406030204" pitchFamily="18" charset="0"/>
                          </a:rPr>
                          <m:t>−4</m:t>
                        </m:r>
                      </m:e>
                    </m:d>
                  </m:oMath>
                </a14:m>
                <a:r>
                  <a:rPr lang="en-US" sz="2400"/>
                  <a:t> </a:t>
                </a:r>
                <a:r>
                  <a:rPr lang="en-US" sz="2400">
                    <a:sym typeface="Wingdings" panose="05000000000000000000" pitchFamily="2" charset="2"/>
                  </a:rPr>
                  <a:t> </a:t>
                </a:r>
                <a14:m>
                  <m:oMath xmlns:m="http://schemas.openxmlformats.org/officeDocument/2006/math">
                    <m:sSup>
                      <m:sSupPr>
                        <m:ctrlPr>
                          <a:rPr lang="en-US" sz="2400" i="1" smtClean="0">
                            <a:latin typeface="Cambria Math"/>
                            <a:sym typeface="Wingdings" panose="05000000000000000000" pitchFamily="2" charset="2"/>
                          </a:rPr>
                        </m:ctrlPr>
                      </m:sSupPr>
                      <m:e>
                        <m:r>
                          <a:rPr lang="en-US" sz="2400" b="0" i="1" smtClean="0">
                            <a:latin typeface="Cambria Math" panose="02040503050406030204" pitchFamily="18" charset="0"/>
                            <a:sym typeface="Wingdings" panose="05000000000000000000" pitchFamily="2" charset="2"/>
                          </a:rPr>
                          <m:t>𝑦</m:t>
                        </m:r>
                      </m:e>
                      <m:sup>
                        <m:r>
                          <a:rPr lang="en-US" sz="2400" b="0" i="1" smtClean="0">
                            <a:latin typeface="Cambria Math" panose="02040503050406030204" pitchFamily="18" charset="0"/>
                            <a:sym typeface="Wingdings" panose="05000000000000000000" pitchFamily="2" charset="2"/>
                          </a:rPr>
                          <m:t>2</m:t>
                        </m:r>
                      </m:sup>
                    </m:sSup>
                    <m:r>
                      <a:rPr lang="en-US" sz="2400" b="0" i="1" smtClean="0">
                        <a:latin typeface="Cambria Math" panose="02040503050406030204" pitchFamily="18" charset="0"/>
                        <a:sym typeface="Wingdings" panose="05000000000000000000" pitchFamily="2" charset="2"/>
                      </a:rPr>
                      <m:t>=</m:t>
                    </m:r>
                    <m:sSup>
                      <m:sSupPr>
                        <m:ctrlPr>
                          <a:rPr lang="en-US" sz="2400" b="0" i="1" smtClean="0">
                            <a:latin typeface="Cambria Math"/>
                            <a:sym typeface="Wingdings" panose="05000000000000000000" pitchFamily="2" charset="2"/>
                          </a:rPr>
                        </m:ctrlPr>
                      </m:sSupPr>
                      <m:e>
                        <m:r>
                          <a:rPr lang="en-US" sz="2400" b="0" i="1" smtClean="0">
                            <a:latin typeface="Cambria Math" panose="02040503050406030204" pitchFamily="18" charset="0"/>
                            <a:sym typeface="Wingdings" panose="05000000000000000000" pitchFamily="2" charset="2"/>
                          </a:rPr>
                          <m:t>𝑥</m:t>
                        </m:r>
                      </m:e>
                      <m:sup>
                        <m:r>
                          <a:rPr lang="en-US" sz="2400" b="0" i="1" smtClean="0">
                            <a:latin typeface="Cambria Math" panose="02040503050406030204" pitchFamily="18" charset="0"/>
                            <a:sym typeface="Wingdings" panose="05000000000000000000" pitchFamily="2" charset="2"/>
                          </a:rPr>
                          <m:t>3</m:t>
                        </m:r>
                      </m:sup>
                    </m:sSup>
                    <m:r>
                      <a:rPr lang="en-US" sz="2400" b="0" i="1" smtClean="0">
                        <a:latin typeface="Cambria Math" panose="02040503050406030204" pitchFamily="18" charset="0"/>
                        <a:sym typeface="Wingdings" panose="05000000000000000000" pitchFamily="2" charset="2"/>
                      </a:rPr>
                      <m:t>−4</m:t>
                    </m:r>
                  </m:oMath>
                </a14:m>
                <a:endParaRPr lang="en-US" sz="2400"/>
              </a:p>
              <a:p>
                <a:pPr marL="1371600" lvl="3" indent="0">
                  <a:buNone/>
                </a:pPr>
                <a:r>
                  <a:rPr lang="en-US" sz="2400" b="0"/>
                  <a:t>- </a:t>
                </a:r>
                <a14:m>
                  <m:oMath xmlns:m="http://schemas.openxmlformats.org/officeDocument/2006/math">
                    <m:r>
                      <a:rPr lang="en-US" sz="2400" b="0" i="1" smtClean="0">
                        <a:latin typeface="Cambria Math" panose="02040503050406030204" pitchFamily="18" charset="0"/>
                      </a:rPr>
                      <m:t>𝐺</m:t>
                    </m:r>
                    <m:r>
                      <a:rPr lang="en-US" sz="2400" b="0" i="1" smtClean="0">
                        <a:latin typeface="Cambria Math" panose="02040503050406030204" pitchFamily="18" charset="0"/>
                      </a:rPr>
                      <m:t>=</m:t>
                    </m:r>
                    <m:d>
                      <m:dPr>
                        <m:ctrlPr>
                          <a:rPr lang="en-US" sz="2400" b="0" i="1" smtClean="0">
                            <a:latin typeface="Cambria Math"/>
                          </a:rPr>
                        </m:ctrlPr>
                      </m:dPr>
                      <m:e>
                        <m:r>
                          <a:rPr lang="en-US" sz="2400" b="0" i="1" smtClean="0">
                            <a:latin typeface="Cambria Math" panose="02040503050406030204" pitchFamily="18" charset="0"/>
                          </a:rPr>
                          <m:t>2, 2</m:t>
                        </m:r>
                      </m:e>
                    </m:d>
                  </m:oMath>
                </a14:m>
                <a:r>
                  <a:rPr lang="en-US" sz="2400"/>
                  <a:t>, </a:t>
                </a:r>
                <a14:m>
                  <m:oMath xmlns:m="http://schemas.openxmlformats.org/officeDocument/2006/math">
                    <m:r>
                      <a:rPr lang="en-US" sz="2400" b="0" i="1" smtClean="0">
                        <a:latin typeface="Cambria Math" panose="02040503050406030204" pitchFamily="18" charset="0"/>
                      </a:rPr>
                      <m:t>240</m:t>
                    </m:r>
                    <m:r>
                      <a:rPr lang="en-US" sz="2400" b="0" i="1" smtClean="0">
                        <a:latin typeface="Cambria Math" panose="02040503050406030204" pitchFamily="18" charset="0"/>
                      </a:rPr>
                      <m:t>𝐺</m:t>
                    </m:r>
                    <m:r>
                      <a:rPr lang="en-US" sz="2400" b="0" i="1" smtClean="0">
                        <a:latin typeface="Cambria Math" panose="02040503050406030204" pitchFamily="18" charset="0"/>
                      </a:rPr>
                      <m:t>=</m:t>
                    </m:r>
                    <m:r>
                      <a:rPr lang="en-US" sz="2400" b="0" i="1" smtClean="0">
                        <a:latin typeface="Cambria Math" panose="02040503050406030204" pitchFamily="18" charset="0"/>
                      </a:rPr>
                      <m:t>𝑂</m:t>
                    </m:r>
                  </m:oMath>
                </a14:m>
                <a:endParaRPr lang="en-US" sz="2400"/>
              </a:p>
              <a:p>
                <a:pPr marL="1371600" lvl="3" indent="0">
                  <a:buNone/>
                </a:pPr>
                <a:r>
                  <a:rPr lang="en-US" sz="2400"/>
                  <a:t>- Khóa </a:t>
                </a:r>
                <a14:m>
                  <m:oMath xmlns:m="http://schemas.openxmlformats.org/officeDocument/2006/math">
                    <m:sSubSup>
                      <m:sSubSupPr>
                        <m:ctrlPr>
                          <a:rPr lang="en-US" sz="2400" i="1" smtClean="0">
                            <a:latin typeface="Cambria Math"/>
                          </a:rPr>
                        </m:ctrlPr>
                      </m:sSubSupPr>
                      <m:e>
                        <m:r>
                          <a:rPr lang="en-US" sz="2400" b="0" i="1" smtClean="0">
                            <a:latin typeface="Cambria Math" panose="02040503050406030204" pitchFamily="18" charset="0"/>
                          </a:rPr>
                          <m:t>𝐾</m:t>
                        </m:r>
                      </m:e>
                      <m:sub>
                        <m:r>
                          <a:rPr lang="en-US" sz="2400" b="0" i="1" smtClean="0">
                            <a:latin typeface="Cambria Math" panose="02040503050406030204" pitchFamily="18" charset="0"/>
                          </a:rPr>
                          <m:t>𝑃𝑅</m:t>
                        </m:r>
                      </m:sub>
                      <m:sup>
                        <m:r>
                          <a:rPr lang="en-US" sz="2400" b="0" i="1" smtClean="0">
                            <a:latin typeface="Cambria Math" panose="02040503050406030204" pitchFamily="18" charset="0"/>
                          </a:rPr>
                          <m:t>𝐴</m:t>
                        </m:r>
                      </m:sup>
                    </m:sSubSup>
                    <m:r>
                      <a:rPr lang="en-US" sz="2400" b="0" i="1" smtClean="0">
                        <a:latin typeface="Cambria Math" panose="02040503050406030204" pitchFamily="18" charset="0"/>
                      </a:rPr>
                      <m:t>=121</m:t>
                    </m:r>
                  </m:oMath>
                </a14:m>
                <a:r>
                  <a:rPr lang="en-US" sz="2400"/>
                  <a:t>, </a:t>
                </a:r>
                <a14:m>
                  <m:oMath xmlns:m="http://schemas.openxmlformats.org/officeDocument/2006/math">
                    <m:sSubSup>
                      <m:sSubSupPr>
                        <m:ctrlPr>
                          <a:rPr lang="en-US" sz="2400" i="1">
                            <a:latin typeface="Cambria Math"/>
                          </a:rPr>
                        </m:ctrlPr>
                      </m:sSubSupPr>
                      <m:e>
                        <m:r>
                          <a:rPr lang="en-US" sz="2400" i="1">
                            <a:latin typeface="Cambria Math" panose="02040503050406030204" pitchFamily="18" charset="0"/>
                          </a:rPr>
                          <m:t>𝐾</m:t>
                        </m:r>
                      </m:e>
                      <m:sub>
                        <m:r>
                          <a:rPr lang="en-US" sz="2400" i="1">
                            <a:latin typeface="Cambria Math" panose="02040503050406030204" pitchFamily="18" charset="0"/>
                          </a:rPr>
                          <m:t>𝑃</m:t>
                        </m:r>
                        <m:r>
                          <a:rPr lang="en-US" sz="2400" b="0" i="1" smtClean="0">
                            <a:latin typeface="Cambria Math" panose="02040503050406030204" pitchFamily="18" charset="0"/>
                          </a:rPr>
                          <m:t>𝑈</m:t>
                        </m:r>
                      </m:sub>
                      <m:sup>
                        <m:r>
                          <a:rPr lang="en-US" sz="2400" i="1">
                            <a:latin typeface="Cambria Math" panose="02040503050406030204" pitchFamily="18" charset="0"/>
                          </a:rPr>
                          <m:t>𝐴</m:t>
                        </m:r>
                      </m:sup>
                    </m:sSubSup>
                    <m:r>
                      <a:rPr lang="en-US" sz="2400" i="1">
                        <a:latin typeface="Cambria Math" panose="02040503050406030204" pitchFamily="18" charset="0"/>
                      </a:rPr>
                      <m:t>=</m:t>
                    </m:r>
                    <m:r>
                      <a:rPr lang="en-US" sz="2400" b="0" i="0" smtClean="0">
                        <a:latin typeface="Cambria Math" panose="02040503050406030204" pitchFamily="18" charset="0"/>
                      </a:rPr>
                      <m:t>121</m:t>
                    </m:r>
                    <m:d>
                      <m:dPr>
                        <m:ctrlPr>
                          <a:rPr lang="en-US" sz="2400" b="0" i="1" smtClean="0">
                            <a:latin typeface="Cambria Math"/>
                          </a:rPr>
                        </m:ctrlPr>
                      </m:dPr>
                      <m:e>
                        <m:r>
                          <a:rPr lang="en-US" sz="2400" b="0" i="0" smtClean="0">
                            <a:latin typeface="Cambria Math" panose="02040503050406030204" pitchFamily="18" charset="0"/>
                          </a:rPr>
                          <m:t>2, 2</m:t>
                        </m:r>
                      </m:e>
                    </m:d>
                    <m:r>
                      <a:rPr lang="en-US" sz="2400" b="0" i="0" smtClean="0">
                        <a:latin typeface="Cambria Math" panose="02040503050406030204" pitchFamily="18" charset="0"/>
                      </a:rPr>
                      <m:t>=(115, 48)</m:t>
                    </m:r>
                  </m:oMath>
                </a14:m>
                <a:endParaRPr lang="en-US" sz="2400"/>
              </a:p>
              <a:p>
                <a:pPr marL="1371600" lvl="3" indent="0">
                  <a:buNone/>
                </a:pPr>
                <a:r>
                  <a:rPr lang="en-US" sz="2400"/>
                  <a:t>- Khóa </a:t>
                </a:r>
                <a14:m>
                  <m:oMath xmlns:m="http://schemas.openxmlformats.org/officeDocument/2006/math">
                    <m:sSubSup>
                      <m:sSubSupPr>
                        <m:ctrlPr>
                          <a:rPr lang="en-US" sz="2400" i="1">
                            <a:latin typeface="Cambria Math"/>
                          </a:rPr>
                        </m:ctrlPr>
                      </m:sSubSupPr>
                      <m:e>
                        <m:r>
                          <a:rPr lang="en-US" sz="2400" i="1">
                            <a:latin typeface="Cambria Math" panose="02040503050406030204" pitchFamily="18" charset="0"/>
                          </a:rPr>
                          <m:t>𝐾</m:t>
                        </m:r>
                      </m:e>
                      <m:sub>
                        <m:r>
                          <a:rPr lang="en-US" sz="2400" i="1">
                            <a:latin typeface="Cambria Math" panose="02040503050406030204" pitchFamily="18" charset="0"/>
                          </a:rPr>
                          <m:t>𝑃𝑅</m:t>
                        </m:r>
                      </m:sub>
                      <m:sup>
                        <m:r>
                          <a:rPr lang="en-US" sz="2400" b="0" i="1" smtClean="0">
                            <a:latin typeface="Cambria Math" panose="02040503050406030204" pitchFamily="18" charset="0"/>
                          </a:rPr>
                          <m:t>𝐵</m:t>
                        </m:r>
                      </m:sup>
                    </m:sSubSup>
                    <m:r>
                      <a:rPr lang="en-US" sz="2400" i="1">
                        <a:latin typeface="Cambria Math" panose="02040503050406030204" pitchFamily="18" charset="0"/>
                      </a:rPr>
                      <m:t>=</m:t>
                    </m:r>
                    <m:r>
                      <a:rPr lang="en-US" sz="2400" b="0" i="1" smtClean="0">
                        <a:latin typeface="Cambria Math" panose="02040503050406030204" pitchFamily="18" charset="0"/>
                      </a:rPr>
                      <m:t>203</m:t>
                    </m:r>
                  </m:oMath>
                </a14:m>
                <a:r>
                  <a:rPr lang="en-US" sz="2400"/>
                  <a:t>, </a:t>
                </a:r>
                <a14:m>
                  <m:oMath xmlns:m="http://schemas.openxmlformats.org/officeDocument/2006/math">
                    <m:sSubSup>
                      <m:sSubSupPr>
                        <m:ctrlPr>
                          <a:rPr lang="en-US" sz="2400" i="1">
                            <a:latin typeface="Cambria Math"/>
                          </a:rPr>
                        </m:ctrlPr>
                      </m:sSubSupPr>
                      <m:e>
                        <m:r>
                          <a:rPr lang="en-US" sz="2400" i="1">
                            <a:latin typeface="Cambria Math" panose="02040503050406030204" pitchFamily="18" charset="0"/>
                          </a:rPr>
                          <m:t>𝐾</m:t>
                        </m:r>
                      </m:e>
                      <m:sub>
                        <m:r>
                          <a:rPr lang="en-US" sz="2400" i="1">
                            <a:latin typeface="Cambria Math" panose="02040503050406030204" pitchFamily="18" charset="0"/>
                          </a:rPr>
                          <m:t>𝑃𝑈</m:t>
                        </m:r>
                      </m:sub>
                      <m:sup>
                        <m:r>
                          <a:rPr lang="en-US" sz="2400" b="0" i="1" smtClean="0">
                            <a:latin typeface="Cambria Math" panose="02040503050406030204" pitchFamily="18" charset="0"/>
                          </a:rPr>
                          <m:t>𝐵</m:t>
                        </m:r>
                      </m:sup>
                    </m:sSubSup>
                    <m:r>
                      <a:rPr lang="en-US" sz="2400" i="1">
                        <a:latin typeface="Cambria Math" panose="02040503050406030204" pitchFamily="18" charset="0"/>
                      </a:rPr>
                      <m:t>=</m:t>
                    </m:r>
                    <m:r>
                      <a:rPr lang="en-US" sz="2400" b="0" i="0" smtClean="0">
                        <a:latin typeface="Cambria Math" panose="02040503050406030204" pitchFamily="18" charset="0"/>
                      </a:rPr>
                      <m:t>203</m:t>
                    </m:r>
                    <m:d>
                      <m:dPr>
                        <m:ctrlPr>
                          <a:rPr lang="en-US" sz="2400" i="1">
                            <a:latin typeface="Cambria Math"/>
                          </a:rPr>
                        </m:ctrlPr>
                      </m:dPr>
                      <m:e>
                        <m:r>
                          <a:rPr lang="en-US" sz="2400">
                            <a:latin typeface="Cambria Math" panose="02040503050406030204" pitchFamily="18" charset="0"/>
                          </a:rPr>
                          <m:t>2, </m:t>
                        </m:r>
                        <m:r>
                          <a:rPr lang="en-US" sz="2400" b="0" i="0" smtClean="0">
                            <a:latin typeface="Cambria Math" panose="02040503050406030204" pitchFamily="18" charset="0"/>
                          </a:rPr>
                          <m:t>2</m:t>
                        </m:r>
                      </m:e>
                    </m:d>
                    <m:r>
                      <a:rPr lang="en-US" sz="2400">
                        <a:latin typeface="Cambria Math" panose="02040503050406030204" pitchFamily="18" charset="0"/>
                      </a:rPr>
                      <m:t>=(1</m:t>
                    </m:r>
                    <m:r>
                      <a:rPr lang="en-US" sz="2400" b="0" i="0" smtClean="0">
                        <a:latin typeface="Cambria Math" panose="02040503050406030204" pitchFamily="18" charset="0"/>
                      </a:rPr>
                      <m:t>30</m:t>
                    </m:r>
                    <m:r>
                      <a:rPr lang="en-US" sz="2400">
                        <a:latin typeface="Cambria Math" panose="02040503050406030204" pitchFamily="18" charset="0"/>
                      </a:rPr>
                      <m:t>, </m:t>
                    </m:r>
                    <m:r>
                      <a:rPr lang="en-US" sz="2400" b="0" i="0" smtClean="0">
                        <a:latin typeface="Cambria Math" panose="02040503050406030204" pitchFamily="18" charset="0"/>
                      </a:rPr>
                      <m:t>203</m:t>
                    </m:r>
                    <m:r>
                      <a:rPr lang="en-US" sz="2400">
                        <a:latin typeface="Cambria Math" panose="02040503050406030204" pitchFamily="18" charset="0"/>
                      </a:rPr>
                      <m:t>)</m:t>
                    </m:r>
                  </m:oMath>
                </a14:m>
                <a:endParaRPr lang="en-US" sz="2400"/>
              </a:p>
              <a:p>
                <a:pPr marL="1371600" lvl="3" indent="0">
                  <a:buNone/>
                </a:pPr>
                <a:r>
                  <a:rPr lang="en-US" sz="2400"/>
                  <a:t>- Khóa bí mật chia sẻ:</a:t>
                </a:r>
              </a:p>
              <a:p>
                <a:pPr marL="1371600" lvl="3" indent="0">
                  <a:buNone/>
                </a:pPr>
                <a:r>
                  <a:rPr lang="en-US" sz="2400" b="0"/>
                  <a:t>	</a:t>
                </a:r>
                <a14:m>
                  <m:oMath xmlns:m="http://schemas.openxmlformats.org/officeDocument/2006/math">
                    <m:r>
                      <a:rPr lang="en-US" sz="2400" b="0" i="1" smtClean="0">
                        <a:latin typeface="Cambria Math" panose="02040503050406030204" pitchFamily="18" charset="0"/>
                      </a:rPr>
                      <m:t>𝑘</m:t>
                    </m:r>
                    <m:r>
                      <a:rPr lang="en-US" sz="2400" b="0" i="1" smtClean="0">
                        <a:latin typeface="Cambria Math" panose="02040503050406030204" pitchFamily="18" charset="0"/>
                      </a:rPr>
                      <m:t>=121</m:t>
                    </m:r>
                    <m:d>
                      <m:dPr>
                        <m:ctrlPr>
                          <a:rPr lang="en-US" sz="2400" b="0" i="1" smtClean="0">
                            <a:latin typeface="Cambria Math"/>
                          </a:rPr>
                        </m:ctrlPr>
                      </m:dPr>
                      <m:e>
                        <m:r>
                          <a:rPr lang="en-US" sz="2400" b="0" i="1" smtClean="0">
                            <a:latin typeface="Cambria Math" panose="02040503050406030204" pitchFamily="18" charset="0"/>
                          </a:rPr>
                          <m:t>130, 203</m:t>
                        </m:r>
                      </m:e>
                    </m:d>
                    <m:r>
                      <a:rPr lang="en-US" sz="2400" b="0" i="1" smtClean="0">
                        <a:latin typeface="Cambria Math" panose="02040503050406030204" pitchFamily="18" charset="0"/>
                      </a:rPr>
                      <m:t>=203</m:t>
                    </m:r>
                    <m:d>
                      <m:dPr>
                        <m:ctrlPr>
                          <a:rPr lang="en-US" sz="2400" b="0" i="1" smtClean="0">
                            <a:latin typeface="Cambria Math"/>
                          </a:rPr>
                        </m:ctrlPr>
                      </m:dPr>
                      <m:e>
                        <m:r>
                          <a:rPr lang="en-US" sz="2400" b="0" i="1" smtClean="0">
                            <a:latin typeface="Cambria Math" panose="02040503050406030204" pitchFamily="18" charset="0"/>
                          </a:rPr>
                          <m:t>115, 48</m:t>
                        </m:r>
                      </m:e>
                    </m:d>
                    <m:r>
                      <a:rPr lang="en-US" sz="2400" b="0" i="1" smtClean="0">
                        <a:latin typeface="Cambria Math" panose="02040503050406030204" pitchFamily="18" charset="0"/>
                      </a:rPr>
                      <m:t>=(161, 69)</m:t>
                    </m:r>
                  </m:oMath>
                </a14:m>
                <a:endParaRPr lang="en-US" sz="2400"/>
              </a:p>
              <a:p>
                <a:pPr marL="1371600" lvl="3" indent="0">
                  <a:buNone/>
                </a:pPr>
                <a:endParaRPr lang="en-US" sz="2400"/>
              </a:p>
              <a:p>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704" t="-1506" r="-1481"/>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DF78284D-5FDC-4396-97E9-EA2DB91CCBAD}" type="slidenum">
              <a:rPr lang="en-US" altLang="vi-VN" smtClean="0"/>
              <a:pPr/>
              <a:t>90</a:t>
            </a:fld>
            <a:endParaRPr lang="en-US" altLang="vi-VN"/>
          </a:p>
        </p:txBody>
      </p:sp>
    </p:spTree>
    <p:extLst>
      <p:ext uri="{BB962C8B-B14F-4D97-AF65-F5344CB8AC3E}">
        <p14:creationId xmlns:p14="http://schemas.microsoft.com/office/powerpoint/2010/main" val="34633137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t>Hệ mã ECC</a:t>
                </a:r>
              </a:p>
              <a:p>
                <a:pPr lvl="1"/>
                <a:r>
                  <a:rPr lang="en-US"/>
                  <a:t>Ứng dụng trong mã hóa/giải mã</a:t>
                </a:r>
              </a:p>
              <a:p>
                <a:pPr lvl="2"/>
                <a:r>
                  <a:rPr lang="en-US"/>
                  <a:t>Bản rõ</a:t>
                </a:r>
              </a:p>
              <a:p>
                <a:pPr lvl="3"/>
                <a14:m>
                  <m:oMath xmlns:m="http://schemas.openxmlformats.org/officeDocument/2006/math">
                    <m:r>
                      <a:rPr lang="en-US" i="1">
                        <a:latin typeface="Cambria Math" panose="02040503050406030204" pitchFamily="18" charset="0"/>
                      </a:rPr>
                      <m:t>𝑀</m:t>
                    </m:r>
                    <m:r>
                      <a:rPr lang="en-US" i="1">
                        <a:latin typeface="Cambria Math" panose="02040503050406030204" pitchFamily="18" charset="0"/>
                      </a:rPr>
                      <m:t>=</m:t>
                    </m:r>
                    <m:d>
                      <m:dPr>
                        <m:begChr m:val="{"/>
                        <m:endChr m:val="}"/>
                        <m:ctrlPr>
                          <a:rPr lang="en-US" i="1">
                            <a:latin typeface="Cambria Math"/>
                          </a:rPr>
                        </m:ctrlPr>
                      </m:dPr>
                      <m:e>
                        <m:sSub>
                          <m:sSubPr>
                            <m:ctrlPr>
                              <a:rPr lang="en-US" i="1">
                                <a:latin typeface="Cambria Math"/>
                              </a:rPr>
                            </m:ctrlPr>
                          </m:sSubPr>
                          <m:e>
                            <m:r>
                              <a:rPr lang="en-US" i="1">
                                <a:latin typeface="Cambria Math" panose="02040503050406030204" pitchFamily="18" charset="0"/>
                              </a:rPr>
                              <m:t>𝑚</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𝑚</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𝑚</m:t>
                            </m:r>
                          </m:e>
                          <m:sub>
                            <m:r>
                              <a:rPr lang="en-US" i="1">
                                <a:latin typeface="Cambria Math" panose="02040503050406030204" pitchFamily="18" charset="0"/>
                              </a:rPr>
                              <m:t>𝑘</m:t>
                            </m:r>
                          </m:sub>
                        </m:sSub>
                      </m:e>
                    </m:d>
                  </m:oMath>
                </a14:m>
                <a:r>
                  <a:rPr lang="en-US"/>
                  <a:t> được chuyển thành tập các điểm trên đường cong Ellipt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d>
                      <m:dPr>
                        <m:begChr m:val="{"/>
                        <m:endChr m:val="}"/>
                        <m:ctrlPr>
                          <a:rPr lang="en-US" i="1">
                            <a:latin typeface="Cambria Math"/>
                          </a:rPr>
                        </m:ctrlPr>
                      </m:dPr>
                      <m:e>
                        <m:sSub>
                          <m:sSubPr>
                            <m:ctrlPr>
                              <a:rPr lang="en-US" i="1">
                                <a:latin typeface="Cambria Math"/>
                              </a:rPr>
                            </m:ctrlPr>
                          </m:sSubPr>
                          <m:e>
                            <m:r>
                              <a:rPr lang="en-US" i="1">
                                <a:latin typeface="Cambria Math" panose="02040503050406030204" pitchFamily="18" charset="0"/>
                              </a:rPr>
                              <m:t>𝑝</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𝑝</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𝑝</m:t>
                            </m:r>
                          </m:e>
                          <m:sub>
                            <m:r>
                              <a:rPr lang="en-US" i="1">
                                <a:latin typeface="Cambria Math" panose="02040503050406030204" pitchFamily="18" charset="0"/>
                              </a:rPr>
                              <m:t>𝑘</m:t>
                            </m:r>
                          </m:sub>
                        </m:sSub>
                      </m:e>
                    </m:d>
                  </m:oMath>
                </a14:m>
                <a:r>
                  <a:rPr lang="en-US"/>
                  <a:t>, mỗi điểm </a:t>
                </a:r>
                <a14:m>
                  <m:oMath xmlns:m="http://schemas.openxmlformats.org/officeDocument/2006/math">
                    <m:sSub>
                      <m:sSubPr>
                        <m:ctrlPr>
                          <a:rPr lang="en-US" i="1">
                            <a:latin typeface="Cambria Math"/>
                          </a:rPr>
                        </m:ctrlPr>
                      </m:sSubPr>
                      <m:e>
                        <m:r>
                          <a:rPr lang="en-US" i="1">
                            <a:latin typeface="Cambria Math" panose="02040503050406030204" pitchFamily="18" charset="0"/>
                          </a:rPr>
                          <m:t>𝑝</m:t>
                        </m:r>
                      </m:e>
                      <m:sub>
                        <m:r>
                          <a:rPr lang="en-US" i="1">
                            <a:latin typeface="Cambria Math" panose="02040503050406030204" pitchFamily="18" charset="0"/>
                          </a:rPr>
                          <m:t>𝑖</m:t>
                        </m:r>
                      </m:sub>
                    </m:sSub>
                  </m:oMath>
                </a14:m>
                <a:r>
                  <a:rPr lang="en-US"/>
                  <a:t>(</a:t>
                </a:r>
                <a14:m>
                  <m:oMath xmlns:m="http://schemas.openxmlformats.org/officeDocument/2006/math">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oMath>
                </a14:m>
                <a:r>
                  <a:rPr lang="en-US"/>
                  <a:t>) có tọa độ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oMath>
                </a14:m>
                <a:r>
                  <a:rPr lang="en-US"/>
                  <a:t>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𝐸</m:t>
                        </m:r>
                      </m:e>
                      <m:sub>
                        <m:r>
                          <a:rPr lang="en-US" i="1">
                            <a:latin typeface="Cambria Math" panose="02040503050406030204" pitchFamily="18" charset="0"/>
                          </a:rPr>
                          <m:t>𝑝</m:t>
                        </m:r>
                      </m:sub>
                    </m:sSub>
                    <m:d>
                      <m:dPr>
                        <m:ctrlPr>
                          <a:rPr lang="en-US" i="1">
                            <a:latin typeface="Cambria Math"/>
                          </a:rPr>
                        </m:ctrlPr>
                      </m:dPr>
                      <m:e>
                        <m:r>
                          <a:rPr lang="en-US" i="1">
                            <a:latin typeface="Cambria Math" panose="02040503050406030204" pitchFamily="18" charset="0"/>
                          </a:rPr>
                          <m:t>𝑎</m:t>
                        </m:r>
                        <m:r>
                          <a:rPr lang="en-US" i="1">
                            <a:latin typeface="Cambria Math" panose="02040503050406030204" pitchFamily="18" charset="0"/>
                          </a:rPr>
                          <m:t>, </m:t>
                        </m:r>
                        <m:r>
                          <a:rPr lang="en-US" i="1">
                            <a:latin typeface="Cambria Math" panose="02040503050406030204" pitchFamily="18" charset="0"/>
                          </a:rPr>
                          <m:t>𝑏</m:t>
                        </m:r>
                      </m:e>
                    </m:d>
                  </m:oMath>
                </a14:m>
                <a:endParaRPr lang="en-US"/>
              </a:p>
              <a:p>
                <a:pPr lvl="3"/>
                <a:r>
                  <a:rPr lang="en-US"/>
                  <a:t>Ví dụ:</a:t>
                </a:r>
              </a:p>
              <a:p>
                <a:pPr marL="1371600" lvl="3" indent="0">
                  <a:buNone/>
                </a:pPr>
                <a14:m>
                  <m:oMath xmlns:m="http://schemas.openxmlformats.org/officeDocument/2006/math">
                    <m:sSub>
                      <m:sSubPr>
                        <m:ctrlPr>
                          <a:rPr lang="en-US" i="1" smtClean="0">
                            <a:solidFill>
                              <a:schemeClr val="tx1"/>
                            </a:solidFill>
                            <a:latin typeface="Cambria Math"/>
                          </a:rPr>
                        </m:ctrlPr>
                      </m:sSubPr>
                      <m:e>
                        <m:r>
                          <a:rPr lang="en-US" b="0" i="1">
                            <a:solidFill>
                              <a:schemeClr val="tx1"/>
                            </a:solidFill>
                            <a:latin typeface="Cambria Math" panose="02040503050406030204" pitchFamily="18" charset="0"/>
                          </a:rPr>
                          <m:t>𝐸</m:t>
                        </m:r>
                      </m:e>
                      <m:sub>
                        <m:r>
                          <a:rPr lang="en-US" b="0" i="1">
                            <a:solidFill>
                              <a:schemeClr val="tx1"/>
                            </a:solidFill>
                            <a:latin typeface="Cambria Math" panose="02040503050406030204" pitchFamily="18" charset="0"/>
                          </a:rPr>
                          <m:t>23</m:t>
                        </m:r>
                      </m:sub>
                    </m:sSub>
                    <m:d>
                      <m:dPr>
                        <m:ctrlPr>
                          <a:rPr lang="en-US" i="1">
                            <a:solidFill>
                              <a:schemeClr val="tx1"/>
                            </a:solidFill>
                            <a:latin typeface="Cambria Math"/>
                          </a:rPr>
                        </m:ctrlPr>
                      </m:dPr>
                      <m:e>
                        <m:r>
                          <a:rPr lang="en-US" b="0" i="1">
                            <a:solidFill>
                              <a:schemeClr val="tx1"/>
                            </a:solidFill>
                            <a:latin typeface="Cambria Math" panose="02040503050406030204" pitchFamily="18" charset="0"/>
                          </a:rPr>
                          <m:t>1, 1</m:t>
                        </m:r>
                      </m:e>
                    </m:d>
                  </m:oMath>
                </a14:m>
                <a:r>
                  <a:rPr lang="en-US">
                    <a:latin typeface="Cambria Math" panose="02040503050406030204" pitchFamily="18" charset="0"/>
                  </a:rPr>
                  <a:t> </a:t>
                </a:r>
                <a:r>
                  <a:rPr lang="en-US">
                    <a:latin typeface="Cambria Math" panose="02040503050406030204" pitchFamily="18" charset="0"/>
                    <a:sym typeface="Wingdings" panose="05000000000000000000" pitchFamily="2" charset="2"/>
                  </a:rPr>
                  <a:t></a:t>
                </a:r>
                <a:r>
                  <a:rPr lang="en-US">
                    <a:solidFill>
                      <a:srgbClr val="0033CC"/>
                    </a:solidFill>
                    <a:latin typeface="Cambria Math" panose="02040503050406030204" pitchFamily="18" charset="0"/>
                    <a:sym typeface="Wingdings" panose="05000000000000000000" pitchFamily="2" charset="2"/>
                  </a:rPr>
                  <a:t> </a:t>
                </a:r>
                <a14:m>
                  <m:oMath xmlns:m="http://schemas.openxmlformats.org/officeDocument/2006/math">
                    <m:sSup>
                      <m:sSupPr>
                        <m:ctrlPr>
                          <a:rPr lang="en-US" i="1">
                            <a:latin typeface="Cambria Math"/>
                          </a:rPr>
                        </m:ctrlPr>
                      </m:sSupPr>
                      <m:e>
                        <m:r>
                          <a:rPr lang="en-US" i="1">
                            <a:latin typeface="Cambria Math" panose="02040503050406030204" pitchFamily="18" charset="0"/>
                          </a:rPr>
                          <m:t>𝑦</m:t>
                        </m:r>
                      </m:e>
                      <m:sup>
                        <m:r>
                          <a:rPr lang="en-US" i="1">
                            <a:latin typeface="Cambria Math" panose="02040503050406030204" pitchFamily="18" charset="0"/>
                          </a:rPr>
                          <m:t>2</m:t>
                        </m:r>
                      </m:sup>
                    </m:sSup>
                    <m:r>
                      <a:rPr lang="en-US" i="1">
                        <a:latin typeface="Cambria Math" panose="02040503050406030204" pitchFamily="18" charset="0"/>
                      </a:rPr>
                      <m:t> </m:t>
                    </m:r>
                    <m:r>
                      <a:rPr lang="en-US" i="1">
                        <a:latin typeface="Cambria Math" panose="02040503050406030204" pitchFamily="18" charset="0"/>
                      </a:rPr>
                      <m:t>𝑚𝑜𝑑</m:t>
                    </m:r>
                    <m:r>
                      <a:rPr lang="en-US" i="1">
                        <a:latin typeface="Cambria Math" panose="02040503050406030204" pitchFamily="18" charset="0"/>
                      </a:rPr>
                      <m:t> 23=</m:t>
                    </m:r>
                    <m:d>
                      <m:dPr>
                        <m:ctrlPr>
                          <a:rPr lang="en-US" i="1">
                            <a:latin typeface="Cambria Math"/>
                          </a:rPr>
                        </m:ctrlPr>
                      </m:dPr>
                      <m:e>
                        <m:sSup>
                          <m:sSupPr>
                            <m:ctrlPr>
                              <a:rPr lang="en-US" i="1">
                                <a:latin typeface="Cambria Math"/>
                              </a:rPr>
                            </m:ctrlPr>
                          </m:sSupPr>
                          <m:e>
                            <m:r>
                              <a:rPr lang="en-US" i="1">
                                <a:latin typeface="Cambria Math" panose="02040503050406030204" pitchFamily="18" charset="0"/>
                              </a:rPr>
                              <m:t>𝑥</m:t>
                            </m:r>
                          </m:e>
                          <m:sup>
                            <m:r>
                              <a:rPr lang="en-US" i="1">
                                <a:latin typeface="Cambria Math" panose="02040503050406030204" pitchFamily="18" charset="0"/>
                              </a:rPr>
                              <m:t>3</m:t>
                            </m:r>
                          </m:sup>
                        </m:sSup>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+1</m:t>
                        </m:r>
                      </m:e>
                    </m:d>
                    <m:r>
                      <a:rPr lang="en-US" i="1">
                        <a:latin typeface="Cambria Math" panose="02040503050406030204" pitchFamily="18" charset="0"/>
                      </a:rPr>
                      <m:t> </m:t>
                    </m:r>
                    <m:r>
                      <a:rPr lang="en-US" i="1">
                        <a:latin typeface="Cambria Math" panose="02040503050406030204" pitchFamily="18" charset="0"/>
                      </a:rPr>
                      <m:t>𝑚𝑜𝑑</m:t>
                    </m:r>
                    <m:r>
                      <a:rPr lang="en-US" i="1">
                        <a:latin typeface="Cambria Math" panose="02040503050406030204" pitchFamily="18" charset="0"/>
                      </a:rPr>
                      <m:t> 23</m:t>
                    </m:r>
                  </m:oMath>
                </a14:m>
                <a:endParaRPr lang="en-US"/>
              </a:p>
              <a:p>
                <a:pPr marL="1371600" lvl="3" indent="0">
                  <a:buNone/>
                </a:pPr>
                <a:endParaRPr lang="en-US">
                  <a:solidFill>
                    <a:srgbClr val="0033CC"/>
                  </a:solidFill>
                  <a:latin typeface="Cambria Math" panose="02040503050406030204" pitchFamily="18" charset="0"/>
                </a:endParaRPr>
              </a:p>
              <a:p>
                <a:pPr lvl="3"/>
                <a:endParaRPr lang="en-US"/>
              </a:p>
              <a:p>
                <a:pPr lvl="3"/>
                <a:endParaRPr lang="en-US"/>
              </a:p>
              <a:p>
                <a:pPr lvl="4"/>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704" t="-1506" r="-741"/>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DF78284D-5FDC-4396-97E9-EA2DB91CCBAD}" type="slidenum">
              <a:rPr lang="en-US" altLang="vi-VN" smtClean="0"/>
              <a:pPr/>
              <a:t>91</a:t>
            </a:fld>
            <a:endParaRPr lang="en-US" altLang="vi-VN"/>
          </a:p>
        </p:txBody>
      </p:sp>
      <p:pic>
        <p:nvPicPr>
          <p:cNvPr id="5" name="Picture 4"/>
          <p:cNvPicPr>
            <a:picLocks noChangeAspect="1"/>
          </p:cNvPicPr>
          <p:nvPr/>
        </p:nvPicPr>
        <p:blipFill>
          <a:blip r:embed="rId4"/>
          <a:stretch>
            <a:fillRect/>
          </a:stretch>
        </p:blipFill>
        <p:spPr>
          <a:xfrm>
            <a:off x="2971800" y="4366608"/>
            <a:ext cx="3048000" cy="2323117"/>
          </a:xfrm>
          <a:prstGeom prst="rect">
            <a:avLst/>
          </a:prstGeom>
        </p:spPr>
      </p:pic>
    </p:spTree>
    <p:extLst>
      <p:ext uri="{BB962C8B-B14F-4D97-AF65-F5344CB8AC3E}">
        <p14:creationId xmlns:p14="http://schemas.microsoft.com/office/powerpoint/2010/main" val="29589249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990600"/>
                <a:ext cx="8229600" cy="5257800"/>
              </a:xfrm>
            </p:spPr>
            <p:txBody>
              <a:bodyPr/>
              <a:lstStyle/>
              <a:p>
                <a:r>
                  <a:rPr lang="en-US"/>
                  <a:t>Hệ mã ECC</a:t>
                </a:r>
              </a:p>
              <a:p>
                <a:pPr lvl="1"/>
                <a:r>
                  <a:rPr lang="en-US"/>
                  <a:t>Ứng dụng trong mã hóa/giải mã</a:t>
                </a:r>
              </a:p>
              <a:p>
                <a:pPr lvl="2"/>
                <a:r>
                  <a:rPr lang="en-US"/>
                  <a:t>Khóa</a:t>
                </a:r>
              </a:p>
              <a:p>
                <a:pPr lvl="3"/>
                <a:r>
                  <a:rPr lang="en-US"/>
                  <a:t>Các tham số công khai: </a:t>
                </a:r>
                <a14:m>
                  <m:oMath xmlns:m="http://schemas.openxmlformats.org/officeDocument/2006/math">
                    <m:sSub>
                      <m:sSubPr>
                        <m:ctrlPr>
                          <a:rPr lang="en-US" i="1">
                            <a:latin typeface="Cambria Math"/>
                          </a:rPr>
                        </m:ctrlPr>
                      </m:sSubPr>
                      <m:e>
                        <m:r>
                          <a:rPr lang="en-US" i="1">
                            <a:latin typeface="Cambria Math" panose="02040503050406030204" pitchFamily="18" charset="0"/>
                          </a:rPr>
                          <m:t>𝐸</m:t>
                        </m:r>
                      </m:e>
                      <m:sub>
                        <m:r>
                          <a:rPr lang="en-US" i="1">
                            <a:latin typeface="Cambria Math" panose="02040503050406030204" pitchFamily="18" charset="0"/>
                          </a:rPr>
                          <m:t>𝑞</m:t>
                        </m:r>
                      </m:sub>
                    </m:sSub>
                    <m:d>
                      <m:dPr>
                        <m:ctrlPr>
                          <a:rPr lang="en-US" i="1">
                            <a:latin typeface="Cambria Math"/>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oMath>
                </a14:m>
                <a:r>
                  <a:rPr lang="en-US" b="1"/>
                  <a:t>, </a:t>
                </a:r>
                <a14:m>
                  <m:oMath xmlns:m="http://schemas.openxmlformats.org/officeDocument/2006/math">
                    <m:r>
                      <a:rPr lang="en-US" i="1">
                        <a:latin typeface="Cambria Math" panose="02040503050406030204" pitchFamily="18" charset="0"/>
                      </a:rPr>
                      <m:t>𝐺</m:t>
                    </m:r>
                  </m:oMath>
                </a14:m>
                <a:r>
                  <a:rPr lang="en-US" dirty="0"/>
                  <a:t> </a:t>
                </a:r>
                <a:r>
                  <a:rPr lang="en-US"/>
                  <a:t>có bậc n </a:t>
                </a:r>
              </a:p>
              <a:p>
                <a:pPr lvl="3"/>
                <a:r>
                  <a:rPr lang="en-US"/>
                  <a:t>Người dùng A </a:t>
                </a:r>
              </a:p>
              <a:p>
                <a:pPr lvl="4"/>
                <a:r>
                  <a:rPr lang="en-US"/>
                  <a:t>chọn khóa riêng </a:t>
                </a:r>
                <a14:m>
                  <m:oMath xmlns:m="http://schemas.openxmlformats.org/officeDocument/2006/math">
                    <m:sSub>
                      <m:sSubPr>
                        <m:ctrlPr>
                          <a:rPr lang="en-US" i="1">
                            <a:latin typeface="Cambria Math"/>
                          </a:rPr>
                        </m:ctrlPr>
                      </m:sSubPr>
                      <m:e>
                        <m:r>
                          <a:rPr lang="en-US" i="1">
                            <a:latin typeface="Cambria Math" panose="02040503050406030204" pitchFamily="18" charset="0"/>
                          </a:rPr>
                          <m:t>𝑛</m:t>
                        </m:r>
                      </m:e>
                      <m:sub>
                        <m:r>
                          <a:rPr lang="en-US" i="1">
                            <a:latin typeface="Cambria Math" panose="02040503050406030204" pitchFamily="18" charset="0"/>
                          </a:rPr>
                          <m:t>𝐴</m:t>
                        </m:r>
                      </m:sub>
                    </m:sSub>
                    <m:r>
                      <a:rPr lang="en-US" i="1">
                        <a:latin typeface="Cambria Math" panose="02040503050406030204" pitchFamily="18" charset="0"/>
                      </a:rPr>
                      <m:t>&lt;</m:t>
                    </m:r>
                    <m:r>
                      <a:rPr lang="en-US" i="1">
                        <a:latin typeface="Cambria Math" panose="02040503050406030204" pitchFamily="18" charset="0"/>
                      </a:rPr>
                      <m:t>𝑛</m:t>
                    </m:r>
                  </m:oMath>
                </a14:m>
                <a:r>
                  <a:rPr lang="en-US"/>
                  <a:t> </a:t>
                </a:r>
              </a:p>
              <a:p>
                <a:pPr lvl="4"/>
                <a:r>
                  <a:rPr lang="en-US"/>
                  <a:t>Tính khóa công khai </a:t>
                </a:r>
                <a14:m>
                  <m:oMath xmlns:m="http://schemas.openxmlformats.org/officeDocument/2006/math">
                    <m:sSub>
                      <m:sSubPr>
                        <m:ctrlPr>
                          <a:rPr lang="en-US" i="1">
                            <a:latin typeface="Cambria Math"/>
                          </a:rPr>
                        </m:ctrlPr>
                      </m:sSubPr>
                      <m:e>
                        <m:r>
                          <a:rPr lang="en-US" i="1">
                            <a:latin typeface="Cambria Math" panose="02040503050406030204" pitchFamily="18" charset="0"/>
                          </a:rPr>
                          <m:t>𝑃</m:t>
                        </m:r>
                      </m:e>
                      <m:sub>
                        <m:r>
                          <a:rPr lang="en-US" i="1">
                            <a:latin typeface="Cambria Math" panose="02040503050406030204" pitchFamily="18" charset="0"/>
                          </a:rPr>
                          <m:t>𝐴</m:t>
                        </m:r>
                      </m:sub>
                    </m:sSub>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𝑛</m:t>
                        </m:r>
                      </m:e>
                      <m:sub>
                        <m:r>
                          <a:rPr lang="en-US" i="1">
                            <a:latin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𝐺</m:t>
                    </m:r>
                  </m:oMath>
                </a14:m>
                <a:endParaRPr lang="en-US">
                  <a:ea typeface="Cambria Math" panose="02040503050406030204" pitchFamily="18" charset="0"/>
                </a:endParaRPr>
              </a:p>
              <a:p>
                <a:pPr lvl="4"/>
                <a:r>
                  <a:rPr lang="en-US"/>
                  <a:t>Để mã hóa </a:t>
                </a:r>
                <a14:m>
                  <m:oMath xmlns:m="http://schemas.openxmlformats.org/officeDocument/2006/math">
                    <m:sSub>
                      <m:sSubPr>
                        <m:ctrlPr>
                          <a:rPr lang="en-US" i="1">
                            <a:latin typeface="Cambria Math"/>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𝑚</m:t>
                        </m:r>
                      </m:sub>
                    </m:sSub>
                  </m:oMath>
                </a14:m>
                <a:r>
                  <a:rPr lang="en-US"/>
                  <a:t> và gửi sang cho B, A chọn một số nguyên dương ngẫu nhiên </a:t>
                </a:r>
                <a14:m>
                  <m:oMath xmlns:m="http://schemas.openxmlformats.org/officeDocument/2006/math">
                    <m:r>
                      <a:rPr lang="en-US" b="0" i="1" smtClean="0">
                        <a:latin typeface="Cambria Math" panose="02040503050406030204" pitchFamily="18" charset="0"/>
                      </a:rPr>
                      <m:t>𝑘</m:t>
                    </m:r>
                  </m:oMath>
                </a14:m>
                <a:r>
                  <a:rPr lang="en-US">
                    <a:solidFill>
                      <a:srgbClr val="0033CC"/>
                    </a:solidFill>
                    <a:latin typeface="Cambria Math" panose="02040503050406030204" pitchFamily="18" charset="0"/>
                  </a:rPr>
                  <a:t> </a:t>
                </a:r>
                <a:endParaRPr lang="en-US"/>
              </a:p>
              <a:p>
                <a:pPr lvl="2"/>
                <a:r>
                  <a:rPr lang="en-US"/>
                  <a:t>Mã hóa</a:t>
                </a:r>
              </a:p>
              <a:p>
                <a:pPr marL="1371600" lvl="3" indent="0">
                  <a:buNone/>
                </a:pPr>
                <a14:m>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𝑚</m:t>
                        </m:r>
                      </m:sub>
                    </m:sSub>
                    <m:r>
                      <a:rPr lang="en-US" b="0" i="1" smtClean="0">
                        <a:latin typeface="Cambria Math" panose="02040503050406030204" pitchFamily="18" charset="0"/>
                      </a:rPr>
                      <m:t>=</m:t>
                    </m:r>
                  </m:oMath>
                </a14:m>
                <a:r>
                  <a:rPr lang="en-US"/>
                  <a:t>(</a:t>
                </a:r>
                <a14:m>
                  <m:oMath xmlns:m="http://schemas.openxmlformats.org/officeDocument/2006/math">
                    <m:sSub>
                      <m:sSubPr>
                        <m:ctrlPr>
                          <a:rPr lang="en-US" i="1">
                            <a:latin typeface="Cambria Math"/>
                          </a:rPr>
                        </m:ctrlPr>
                      </m:sSubPr>
                      <m:e>
                        <m:r>
                          <a:rPr lang="en-US" i="1">
                            <a:latin typeface="Cambria Math" panose="02040503050406030204" pitchFamily="18" charset="0"/>
                          </a:rPr>
                          <m:t>𝐶</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𝐶</m:t>
                        </m:r>
                      </m:e>
                      <m:sub>
                        <m:r>
                          <a:rPr lang="en-US" i="1">
                            <a:latin typeface="Cambria Math" panose="02040503050406030204" pitchFamily="18" charset="0"/>
                          </a:rPr>
                          <m:t>2</m:t>
                        </m:r>
                      </m:sub>
                    </m:sSub>
                  </m:oMath>
                </a14:m>
                <a:r>
                  <a:rPr lang="en-US"/>
                  <a:t>) = </a:t>
                </a:r>
                <a14:m>
                  <m:oMath xmlns:m="http://schemas.openxmlformats.org/officeDocument/2006/math">
                    <m:d>
                      <m:dPr>
                        <m:begChr m:val="{"/>
                        <m:endChr m:val="}"/>
                        <m:ctrlPr>
                          <a:rPr lang="en-US" i="1">
                            <a:latin typeface="Cambria Math"/>
                          </a:rPr>
                        </m:ctrlPr>
                      </m:dPr>
                      <m:e>
                        <m:r>
                          <a:rPr lang="en-US" i="1">
                            <a:latin typeface="Cambria Math" panose="02040503050406030204" pitchFamily="18" charset="0"/>
                          </a:rPr>
                          <m:t>𝑘𝐺</m:t>
                        </m:r>
                        <m:r>
                          <a:rPr lang="en-US" i="1">
                            <a:latin typeface="Cambria Math" panose="02040503050406030204" pitchFamily="18" charset="0"/>
                          </a:rPr>
                          <m:t>, </m:t>
                        </m:r>
                        <m:sSub>
                          <m:sSubPr>
                            <m:ctrlPr>
                              <a:rPr lang="en-US" i="1">
                                <a:latin typeface="Cambria Math"/>
                              </a:rPr>
                            </m:ctrlPr>
                          </m:sSubPr>
                          <m:e>
                            <m:r>
                              <a:rPr lang="en-US" i="1">
                                <a:latin typeface="Cambria Math" panose="02040503050406030204" pitchFamily="18" charset="0"/>
                              </a:rPr>
                              <m:t>𝑃</m:t>
                            </m:r>
                          </m:e>
                          <m:sub>
                            <m:r>
                              <a:rPr lang="en-US" i="1">
                                <a:latin typeface="Cambria Math" panose="02040503050406030204" pitchFamily="18" charset="0"/>
                              </a:rPr>
                              <m:t>𝑚</m:t>
                            </m:r>
                          </m:sub>
                        </m:sSub>
                        <m:r>
                          <a:rPr lang="en-US" i="1">
                            <a:latin typeface="Cambria Math" panose="02040503050406030204" pitchFamily="18" charset="0"/>
                          </a:rPr>
                          <m:t>+</m:t>
                        </m:r>
                        <m:r>
                          <a:rPr lang="en-US" i="1">
                            <a:latin typeface="Cambria Math" panose="02040503050406030204" pitchFamily="18" charset="0"/>
                          </a:rPr>
                          <m:t>𝑘</m:t>
                        </m:r>
                        <m:sSub>
                          <m:sSubPr>
                            <m:ctrlPr>
                              <a:rPr lang="en-US" i="1">
                                <a:latin typeface="Cambria Math"/>
                              </a:rPr>
                            </m:ctrlPr>
                          </m:sSubPr>
                          <m:e>
                            <m:r>
                              <a:rPr lang="en-US" i="1">
                                <a:latin typeface="Cambria Math" panose="02040503050406030204" pitchFamily="18" charset="0"/>
                              </a:rPr>
                              <m:t>𝑃</m:t>
                            </m:r>
                          </m:e>
                          <m:sub>
                            <m:r>
                              <a:rPr lang="en-US" i="1">
                                <a:latin typeface="Cambria Math" panose="02040503050406030204" pitchFamily="18" charset="0"/>
                              </a:rPr>
                              <m:t>𝐵</m:t>
                            </m:r>
                          </m:sub>
                        </m:sSub>
                      </m:e>
                    </m:d>
                  </m:oMath>
                </a14:m>
                <a:r>
                  <a:rPr lang="en-US"/>
                  <a:t> </a:t>
                </a:r>
              </a:p>
              <a:p>
                <a:pPr marL="1371600" lvl="3" indent="0">
                  <a:buNone/>
                </a:pPr>
                <a14:m>
                  <m:oMath xmlns:m="http://schemas.openxmlformats.org/officeDocument/2006/math">
                    <m:sSub>
                      <m:sSubPr>
                        <m:ctrlPr>
                          <a:rPr lang="en-US" i="1">
                            <a:latin typeface="Cambria Math"/>
                          </a:rPr>
                        </m:ctrlPr>
                      </m:sSubPr>
                      <m:e>
                        <m:r>
                          <a:rPr lang="en-US" i="1">
                            <a:latin typeface="Cambria Math" panose="02040503050406030204" pitchFamily="18" charset="0"/>
                          </a:rPr>
                          <m:t>𝐶</m:t>
                        </m:r>
                      </m:e>
                      <m:sub>
                        <m:r>
                          <a:rPr lang="en-US" i="1">
                            <a:latin typeface="Cambria Math" panose="02040503050406030204" pitchFamily="18" charset="0"/>
                          </a:rPr>
                          <m:t>1</m:t>
                        </m:r>
                      </m:sub>
                    </m:sSub>
                  </m:oMath>
                </a14:m>
                <a:r>
                  <a:rPr lang="en-US"/>
                  <a:t>= </a:t>
                </a:r>
                <a14:m>
                  <m:oMath xmlns:m="http://schemas.openxmlformats.org/officeDocument/2006/math">
                    <m:r>
                      <a:rPr lang="en-US" i="1">
                        <a:latin typeface="Cambria Math" panose="02040503050406030204" pitchFamily="18" charset="0"/>
                      </a:rPr>
                      <m:t>𝑘𝐺</m:t>
                    </m:r>
                  </m:oMath>
                </a14:m>
                <a:r>
                  <a:rPr lang="en-US"/>
                  <a:t> và </a:t>
                </a:r>
                <a14:m>
                  <m:oMath xmlns:m="http://schemas.openxmlformats.org/officeDocument/2006/math">
                    <m:sSub>
                      <m:sSubPr>
                        <m:ctrlPr>
                          <a:rPr lang="en-US" i="1">
                            <a:latin typeface="Cambria Math"/>
                          </a:rPr>
                        </m:ctrlPr>
                      </m:sSubPr>
                      <m:e>
                        <m:r>
                          <a:rPr lang="en-US" i="1">
                            <a:latin typeface="Cambria Math" panose="02040503050406030204" pitchFamily="18" charset="0"/>
                          </a:rPr>
                          <m:t>𝐶</m:t>
                        </m:r>
                      </m:e>
                      <m:sub>
                        <m:r>
                          <a:rPr lang="en-US" i="1">
                            <a:latin typeface="Cambria Math" panose="02040503050406030204" pitchFamily="18" charset="0"/>
                          </a:rPr>
                          <m:t>2</m:t>
                        </m:r>
                      </m:sub>
                    </m:sSub>
                  </m:oMath>
                </a14:m>
                <a:r>
                  <a:rPr lang="en-US"/>
                  <a:t>=</a:t>
                </a:r>
                <a14:m>
                  <m:oMath xmlns:m="http://schemas.openxmlformats.org/officeDocument/2006/math">
                    <m:sSub>
                      <m:sSubPr>
                        <m:ctrlPr>
                          <a:rPr lang="en-US" i="1">
                            <a:latin typeface="Cambria Math"/>
                          </a:rPr>
                        </m:ctrlPr>
                      </m:sSubPr>
                      <m:e>
                        <m:r>
                          <a:rPr lang="en-US" i="1">
                            <a:latin typeface="Cambria Math" panose="02040503050406030204" pitchFamily="18" charset="0"/>
                          </a:rPr>
                          <m:t>𝑃</m:t>
                        </m:r>
                      </m:e>
                      <m:sub>
                        <m:r>
                          <a:rPr lang="en-US" i="1">
                            <a:latin typeface="Cambria Math" panose="02040503050406030204" pitchFamily="18" charset="0"/>
                          </a:rPr>
                          <m:t>𝑚</m:t>
                        </m:r>
                      </m:sub>
                    </m:sSub>
                    <m:r>
                      <a:rPr lang="en-US" i="1">
                        <a:latin typeface="Cambria Math" panose="02040503050406030204" pitchFamily="18" charset="0"/>
                      </a:rPr>
                      <m:t>+</m:t>
                    </m:r>
                    <m:r>
                      <a:rPr lang="en-US" i="1">
                        <a:latin typeface="Cambria Math" panose="02040503050406030204" pitchFamily="18" charset="0"/>
                      </a:rPr>
                      <m:t>𝑘</m:t>
                    </m:r>
                    <m:sSub>
                      <m:sSubPr>
                        <m:ctrlPr>
                          <a:rPr lang="en-US" i="1">
                            <a:latin typeface="Cambria Math"/>
                          </a:rPr>
                        </m:ctrlPr>
                      </m:sSubPr>
                      <m:e>
                        <m:r>
                          <a:rPr lang="en-US" i="1">
                            <a:latin typeface="Cambria Math" panose="02040503050406030204" pitchFamily="18" charset="0"/>
                          </a:rPr>
                          <m:t>𝑃</m:t>
                        </m:r>
                      </m:e>
                      <m:sub>
                        <m:r>
                          <a:rPr lang="en-US" i="1">
                            <a:latin typeface="Cambria Math" panose="02040503050406030204" pitchFamily="18" charset="0"/>
                          </a:rPr>
                          <m:t>𝐵</m:t>
                        </m:r>
                      </m:sub>
                    </m:sSub>
                  </m:oMath>
                </a14:m>
                <a:endParaRPr lang="en-US"/>
              </a:p>
              <a:p>
                <a:pPr lvl="2"/>
                <a:r>
                  <a:rPr lang="en-US"/>
                  <a:t>Giải mã </a:t>
                </a:r>
              </a:p>
              <a:p>
                <a:pPr marL="1371600" lvl="3" indent="0">
                  <a:buNone/>
                </a:pPr>
                <a14:m>
                  <m:oMathPara xmlns:m="http://schemas.openxmlformats.org/officeDocument/2006/math">
                    <m:oMathParaPr>
                      <m:jc m:val="left"/>
                    </m:oMathParaPr>
                    <m:oMath xmlns:m="http://schemas.openxmlformats.org/officeDocument/2006/math">
                      <m:sSub>
                        <m:sSubPr>
                          <m:ctrlPr>
                            <a:rPr lang="en-US" i="1">
                              <a:latin typeface="Cambria Math"/>
                            </a:rPr>
                          </m:ctrlPr>
                        </m:sSubPr>
                        <m:e>
                          <m:r>
                            <a:rPr lang="en-US" b="0" i="1" smtClean="0">
                              <a:latin typeface="Cambria Math" panose="02040503050406030204" pitchFamily="18" charset="0"/>
                            </a:rPr>
                            <m:t>𝑃</m:t>
                          </m:r>
                        </m:e>
                        <m:sub>
                          <m:r>
                            <a:rPr lang="en-US" i="1">
                              <a:latin typeface="Cambria Math" panose="02040503050406030204" pitchFamily="18" charset="0"/>
                            </a:rPr>
                            <m:t>𝑚</m:t>
                          </m:r>
                        </m:sub>
                      </m:sSub>
                      <m:r>
                        <a:rPr lang="en-US" b="0" i="1" smtClean="0">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𝐶</m:t>
                          </m:r>
                        </m:e>
                        <m:sub>
                          <m:r>
                            <a:rPr lang="en-US" i="1">
                              <a:latin typeface="Cambria Math" panose="02040503050406030204" pitchFamily="18" charset="0"/>
                            </a:rPr>
                            <m:t>2</m:t>
                          </m:r>
                        </m:sub>
                      </m:sSub>
                      <m:r>
                        <a:rPr lang="en-US" b="0" i="0" smtClean="0">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𝑛</m:t>
                          </m:r>
                        </m:e>
                        <m:sub>
                          <m:r>
                            <a:rPr lang="en-US" b="0" i="1" smtClean="0">
                              <a:latin typeface="Cambria Math" panose="02040503050406030204" pitchFamily="18" charset="0"/>
                            </a:rPr>
                            <m:t>𝐵</m:t>
                          </m:r>
                        </m:sub>
                      </m:sSub>
                      <m:sSub>
                        <m:sSubPr>
                          <m:ctrlPr>
                            <a:rPr lang="en-US" i="1">
                              <a:latin typeface="Cambria Math"/>
                            </a:rPr>
                          </m:ctrlPr>
                        </m:sSubPr>
                        <m:e>
                          <m:r>
                            <a:rPr lang="en-US" i="1">
                              <a:latin typeface="Cambria Math" panose="02040503050406030204" pitchFamily="18" charset="0"/>
                            </a:rPr>
                            <m:t>𝐶</m:t>
                          </m:r>
                        </m:e>
                        <m:sub>
                          <m:r>
                            <a:rPr lang="en-US" i="1">
                              <a:latin typeface="Cambria Math" panose="02040503050406030204" pitchFamily="18" charset="0"/>
                            </a:rPr>
                            <m:t>1</m:t>
                          </m:r>
                        </m:sub>
                      </m:sSub>
                    </m:oMath>
                  </m:oMathPara>
                </a14:m>
                <a:endParaRPr lang="en-US"/>
              </a:p>
              <a:p>
                <a:pPr lvl="3"/>
                <a:endParaRPr lang="en-US"/>
              </a:p>
              <a:p>
                <a:pPr lvl="3"/>
                <a:endParaRPr lang="en-US"/>
              </a:p>
              <a:p>
                <a:pPr lvl="4"/>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990600"/>
                <a:ext cx="8229600" cy="5257800"/>
              </a:xfrm>
              <a:blipFill>
                <a:blip r:embed="rId3"/>
                <a:stretch>
                  <a:fillRect l="-1704" t="-1508" r="-741" b="-6845"/>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DF78284D-5FDC-4396-97E9-EA2DB91CCBAD}" type="slidenum">
              <a:rPr lang="en-US" altLang="vi-VN" smtClean="0"/>
              <a:pPr/>
              <a:t>92</a:t>
            </a:fld>
            <a:endParaRPr lang="en-US" altLang="vi-VN"/>
          </a:p>
        </p:txBody>
      </p:sp>
      <p:sp>
        <p:nvSpPr>
          <p:cNvPr id="6" name="Oval 5"/>
          <p:cNvSpPr/>
          <p:nvPr/>
        </p:nvSpPr>
        <p:spPr>
          <a:xfrm>
            <a:off x="4040745" y="5091711"/>
            <a:ext cx="1164013" cy="4467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V="1">
            <a:off x="5231524" y="5236487"/>
            <a:ext cx="762000" cy="8606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p:cNvSpPr/>
              <p:nvPr/>
            </p:nvSpPr>
            <p:spPr>
              <a:xfrm>
                <a:off x="5993524" y="4902812"/>
                <a:ext cx="2438400" cy="646331"/>
              </a:xfrm>
              <a:prstGeom prst="rect">
                <a:avLst/>
              </a:prstGeom>
              <a:ln w="25400">
                <a:solidFill>
                  <a:srgbClr val="FF0000"/>
                </a:solidFill>
              </a:ln>
            </p:spPr>
            <p:txBody>
              <a:bodyPr wrap="square">
                <a:spAutoFit/>
              </a:bodyPr>
              <a:lstStyle/>
              <a:p>
                <a:pPr algn="just"/>
                <a:r>
                  <a:rPr lang="vi-VN"/>
                  <a:t>A đã che </a:t>
                </a:r>
                <a14:m>
                  <m:oMath xmlns:m="http://schemas.openxmlformats.org/officeDocument/2006/math">
                    <m:sSub>
                      <m:sSubPr>
                        <m:ctrlPr>
                          <a:rPr lang="en-US" i="1">
                            <a:latin typeface="Cambria Math"/>
                          </a:rPr>
                        </m:ctrlPr>
                      </m:sSubPr>
                      <m:e>
                        <m:r>
                          <a:rPr lang="en-US" i="1">
                            <a:latin typeface="Cambria Math" panose="02040503050406030204" pitchFamily="18" charset="0"/>
                          </a:rPr>
                          <m:t>𝑃</m:t>
                        </m:r>
                      </m:e>
                      <m:sub>
                        <m:r>
                          <a:rPr lang="en-US" i="1">
                            <a:latin typeface="Cambria Math" panose="02040503050406030204" pitchFamily="18" charset="0"/>
                          </a:rPr>
                          <m:t>𝑚</m:t>
                        </m:r>
                      </m:sub>
                    </m:sSub>
                  </m:oMath>
                </a14:m>
                <a:r>
                  <a:rPr lang="vi-VN"/>
                  <a:t>bằng cách thêm </a:t>
                </a:r>
                <a14:m>
                  <m:oMath xmlns:m="http://schemas.openxmlformats.org/officeDocument/2006/math">
                    <m:r>
                      <a:rPr lang="en-US" i="1">
                        <a:latin typeface="Cambria Math" panose="02040503050406030204" pitchFamily="18" charset="0"/>
                      </a:rPr>
                      <m:t>𝑘</m:t>
                    </m:r>
                    <m:sSub>
                      <m:sSubPr>
                        <m:ctrlPr>
                          <a:rPr lang="en-US" i="1">
                            <a:latin typeface="Cambria Math"/>
                          </a:rPr>
                        </m:ctrlPr>
                      </m:sSubPr>
                      <m:e>
                        <m:r>
                          <a:rPr lang="en-US" i="1">
                            <a:latin typeface="Cambria Math" panose="02040503050406030204" pitchFamily="18" charset="0"/>
                          </a:rPr>
                          <m:t>𝑃</m:t>
                        </m:r>
                      </m:e>
                      <m:sub>
                        <m:r>
                          <a:rPr lang="en-US" i="1">
                            <a:latin typeface="Cambria Math" panose="02040503050406030204" pitchFamily="18" charset="0"/>
                          </a:rPr>
                          <m:t>𝐵</m:t>
                        </m:r>
                      </m:sub>
                    </m:sSub>
                  </m:oMath>
                </a14:m>
                <a:r>
                  <a:rPr lang="vi-VN"/>
                  <a:t> vào nó</a:t>
                </a:r>
                <a:endParaRPr lang="en-US"/>
              </a:p>
            </p:txBody>
          </p:sp>
        </mc:Choice>
        <mc:Fallback xmlns="">
          <p:sp>
            <p:nvSpPr>
              <p:cNvPr id="9" name="Rectangle 8"/>
              <p:cNvSpPr>
                <a:spLocks noRot="1" noChangeAspect="1" noMove="1" noResize="1" noEditPoints="1" noAdjustHandles="1" noChangeArrowheads="1" noChangeShapeType="1" noTextEdit="1"/>
              </p:cNvSpPr>
              <p:nvPr/>
            </p:nvSpPr>
            <p:spPr>
              <a:xfrm>
                <a:off x="5993524" y="4902812"/>
                <a:ext cx="2438400" cy="646331"/>
              </a:xfrm>
              <a:prstGeom prst="rect">
                <a:avLst/>
              </a:prstGeom>
              <a:blipFill>
                <a:blip r:embed="rId4"/>
                <a:stretch>
                  <a:fillRect l="-1485" t="-2727" r="-1733" b="-11818"/>
                </a:stretch>
              </a:blipFill>
              <a:ln w="25400">
                <a:solidFill>
                  <a:srgbClr val="FF0000"/>
                </a:solidFill>
              </a:ln>
            </p:spPr>
            <p:txBody>
              <a:bodyPr/>
              <a:lstStyle/>
              <a:p>
                <a:r>
                  <a:rPr lang="en-US">
                    <a:noFill/>
                  </a:rPr>
                  <a:t> </a:t>
                </a:r>
              </a:p>
            </p:txBody>
          </p:sp>
        </mc:Fallback>
      </mc:AlternateContent>
    </p:spTree>
    <p:extLst>
      <p:ext uri="{BB962C8B-B14F-4D97-AF65-F5344CB8AC3E}">
        <p14:creationId xmlns:p14="http://schemas.microsoft.com/office/powerpoint/2010/main" val="4138231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up)">
                                      <p:cBhvr>
                                        <p:cTn id="7" dur="2000"/>
                                        <p:tgtEl>
                                          <p:spTgt spid="3">
                                            <p:txEl>
                                              <p:pRg st="3" end="3"/>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wipe(up)">
                                      <p:cBhvr>
                                        <p:cTn id="10" dur="2000"/>
                                        <p:tgtEl>
                                          <p:spTgt spid="3">
                                            <p:txEl>
                                              <p:pRg st="4" end="4"/>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wipe(up)">
                                      <p:cBhvr>
                                        <p:cTn id="13" dur="2000"/>
                                        <p:tgtEl>
                                          <p:spTgt spid="3">
                                            <p:txEl>
                                              <p:pRg st="5" end="5"/>
                                            </p:txEl>
                                          </p:spTgt>
                                        </p:tgtEl>
                                      </p:cBhvr>
                                    </p:animEffect>
                                  </p:childTnLst>
                                </p:cTn>
                              </p:par>
                              <p:par>
                                <p:cTn id="14" presetID="22" presetClass="entr" presetSubtype="1"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wipe(up)">
                                      <p:cBhvr>
                                        <p:cTn id="16" dur="2000"/>
                                        <p:tgtEl>
                                          <p:spTgt spid="3">
                                            <p:txEl>
                                              <p:pRg st="6" end="6"/>
                                            </p:txEl>
                                          </p:spTgt>
                                        </p:tgtEl>
                                      </p:cBhvr>
                                    </p:animEffect>
                                  </p:childTnLst>
                                </p:cTn>
                              </p:par>
                              <p:par>
                                <p:cTn id="17" presetID="22" presetClass="entr" presetSubtype="1"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wipe(up)">
                                      <p:cBhvr>
                                        <p:cTn id="19" dur="2000"/>
                                        <p:tgtEl>
                                          <p:spTgt spid="3">
                                            <p:txEl>
                                              <p:pRg st="7" end="7"/>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3">
                                            <p:txEl>
                                              <p:pRg st="9" end="9"/>
                                            </p:txEl>
                                          </p:spTgt>
                                        </p:tgtEl>
                                        <p:attrNameLst>
                                          <p:attrName>style.visibility</p:attrName>
                                        </p:attrNameLst>
                                      </p:cBhvr>
                                      <p:to>
                                        <p:strVal val="visible"/>
                                      </p:to>
                                    </p:set>
                                    <p:animEffect transition="in" filter="wipe(up)">
                                      <p:cBhvr>
                                        <p:cTn id="24" dur="2000"/>
                                        <p:tgtEl>
                                          <p:spTgt spid="3">
                                            <p:txEl>
                                              <p:pRg st="9" end="9"/>
                                            </p:txEl>
                                          </p:spTgt>
                                        </p:tgtEl>
                                      </p:cBhvr>
                                    </p:animEffect>
                                  </p:childTnLst>
                                </p:cTn>
                              </p:par>
                              <p:par>
                                <p:cTn id="25" presetID="22" presetClass="entr" presetSubtype="1"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animEffect transition="in" filter="wipe(up)">
                                      <p:cBhvr>
                                        <p:cTn id="27" dur="2000"/>
                                        <p:tgtEl>
                                          <p:spTgt spid="3">
                                            <p:txEl>
                                              <p:pRg st="10" end="1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heel(1)">
                                      <p:cBhvr>
                                        <p:cTn id="32" dur="20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up)">
                                      <p:cBhvr>
                                        <p:cTn id="37" dur="2000"/>
                                        <p:tgtEl>
                                          <p:spTgt spid="8"/>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up)">
                                      <p:cBhvr>
                                        <p:cTn id="40" dur="20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animEffect transition="in" filter="wipe(left)">
                                      <p:cBhvr>
                                        <p:cTn id="45" dur="20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t>Hệ mã ECC</a:t>
                </a:r>
              </a:p>
              <a:p>
                <a:pPr lvl="1"/>
                <a:r>
                  <a:rPr lang="en-US"/>
                  <a:t>Ứng dụng trong mã hóa/giải mã</a:t>
                </a:r>
              </a:p>
              <a:p>
                <a:pPr lvl="2"/>
                <a:r>
                  <a:rPr lang="en-US"/>
                  <a:t>Ví dụ: </a:t>
                </a:r>
              </a:p>
              <a:p>
                <a:pPr lvl="3"/>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=257</m:t>
                    </m:r>
                  </m:oMath>
                </a14:m>
                <a:r>
                  <a:rPr lang="en-US"/>
                  <a:t>, </a:t>
                </a:r>
                <a14:m>
                  <m:oMath xmlns:m="http://schemas.openxmlformats.org/officeDocument/2006/math">
                    <m:sSub>
                      <m:sSubPr>
                        <m:ctrlPr>
                          <a:rPr lang="en-US" i="1">
                            <a:latin typeface="Cambria Math"/>
                          </a:rPr>
                        </m:ctrlPr>
                      </m:sSubPr>
                      <m:e>
                        <m:r>
                          <a:rPr lang="en-US" i="1">
                            <a:latin typeface="Cambria Math" panose="02040503050406030204" pitchFamily="18" charset="0"/>
                          </a:rPr>
                          <m:t>𝐸</m:t>
                        </m:r>
                      </m:e>
                      <m:sub>
                        <m:r>
                          <a:rPr lang="en-US" b="0" i="1" smtClean="0">
                            <a:latin typeface="Cambria Math" panose="02040503050406030204" pitchFamily="18" charset="0"/>
                          </a:rPr>
                          <m:t>𝑝</m:t>
                        </m:r>
                      </m:sub>
                    </m:sSub>
                    <m:d>
                      <m:dPr>
                        <m:ctrlPr>
                          <a:rPr lang="en-US" i="1">
                            <a:latin typeface="Cambria Math"/>
                          </a:rPr>
                        </m:ctrlPr>
                      </m:dPr>
                      <m:e>
                        <m:r>
                          <a:rPr lang="en-US" b="0" i="1" smtClean="0">
                            <a:latin typeface="Cambria Math" panose="02040503050406030204" pitchFamily="18" charset="0"/>
                          </a:rPr>
                          <m:t>𝑎</m:t>
                        </m:r>
                        <m:r>
                          <a:rPr lang="en-US" i="1">
                            <a:latin typeface="Cambria Math" panose="02040503050406030204" pitchFamily="18" charset="0"/>
                          </a:rPr>
                          <m:t>,</m:t>
                        </m:r>
                        <m:r>
                          <a:rPr lang="en-US" b="0" i="1" smtClean="0">
                            <a:latin typeface="Cambria Math" panose="02040503050406030204" pitchFamily="18" charset="0"/>
                          </a:rPr>
                          <m:t>𝑏</m:t>
                        </m:r>
                      </m:e>
                    </m:d>
                  </m:oMath>
                </a14:m>
                <a:r>
                  <a:rPr lang="en-US"/>
                  <a:t>=</a:t>
                </a:r>
                <a14:m>
                  <m:oMath xmlns:m="http://schemas.openxmlformats.org/officeDocument/2006/math">
                    <m:sSub>
                      <m:sSubPr>
                        <m:ctrlPr>
                          <a:rPr lang="en-US" i="1">
                            <a:latin typeface="Cambria Math"/>
                          </a:rPr>
                        </m:ctrlPr>
                      </m:sSubPr>
                      <m:e>
                        <m:r>
                          <a:rPr lang="en-US" i="1">
                            <a:latin typeface="Cambria Math" panose="02040503050406030204" pitchFamily="18" charset="0"/>
                          </a:rPr>
                          <m:t>𝐸</m:t>
                        </m:r>
                      </m:e>
                      <m:sub>
                        <m:r>
                          <a:rPr lang="en-US" b="0" i="1" smtClean="0">
                            <a:latin typeface="Cambria Math" panose="02040503050406030204" pitchFamily="18" charset="0"/>
                          </a:rPr>
                          <m:t>257</m:t>
                        </m:r>
                      </m:sub>
                    </m:sSub>
                    <m:d>
                      <m:dPr>
                        <m:ctrlPr>
                          <a:rPr lang="en-US" i="1">
                            <a:latin typeface="Cambria Math"/>
                          </a:rPr>
                        </m:ctrlPr>
                      </m:dPr>
                      <m:e>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−4</m:t>
                        </m:r>
                      </m:e>
                    </m:d>
                  </m:oMath>
                </a14:m>
                <a:r>
                  <a:rPr lang="en-US"/>
                  <a:t> </a:t>
                </a:r>
                <a:r>
                  <a:rPr lang="en-US">
                    <a:sym typeface="Wingdings" panose="05000000000000000000" pitchFamily="2" charset="2"/>
                  </a:rPr>
                  <a:t> </a:t>
                </a:r>
                <a14:m>
                  <m:oMath xmlns:m="http://schemas.openxmlformats.org/officeDocument/2006/math">
                    <m:sSup>
                      <m:sSupPr>
                        <m:ctrlPr>
                          <a:rPr lang="en-US" i="1" smtClean="0">
                            <a:latin typeface="Cambria Math"/>
                            <a:sym typeface="Wingdings" panose="05000000000000000000" pitchFamily="2" charset="2"/>
                          </a:rPr>
                        </m:ctrlPr>
                      </m:sSupPr>
                      <m:e>
                        <m:r>
                          <a:rPr lang="en-US" b="0" i="1" smtClean="0">
                            <a:latin typeface="Cambria Math" panose="02040503050406030204" pitchFamily="18" charset="0"/>
                            <a:sym typeface="Wingdings" panose="05000000000000000000" pitchFamily="2" charset="2"/>
                          </a:rPr>
                          <m:t>𝑦</m:t>
                        </m:r>
                      </m:e>
                      <m:sup>
                        <m:r>
                          <a:rPr lang="en-US" b="0" i="1" smtClean="0">
                            <a:latin typeface="Cambria Math" panose="02040503050406030204" pitchFamily="18" charset="0"/>
                            <a:sym typeface="Wingdings" panose="05000000000000000000" pitchFamily="2" charset="2"/>
                          </a:rPr>
                          <m:t>2</m:t>
                        </m:r>
                      </m:sup>
                    </m:sSup>
                    <m:r>
                      <a:rPr lang="en-US" b="0" i="1" smtClean="0">
                        <a:latin typeface="Cambria Math" panose="02040503050406030204" pitchFamily="18" charset="0"/>
                        <a:sym typeface="Wingdings" panose="05000000000000000000" pitchFamily="2" charset="2"/>
                      </a:rPr>
                      <m:t>=</m:t>
                    </m:r>
                    <m:sSup>
                      <m:sSupPr>
                        <m:ctrlPr>
                          <a:rPr lang="en-US" b="0" i="1" smtClean="0">
                            <a:latin typeface="Cambria Math"/>
                            <a:sym typeface="Wingdings" panose="05000000000000000000" pitchFamily="2" charset="2"/>
                          </a:rPr>
                        </m:ctrlPr>
                      </m:sSupPr>
                      <m:e>
                        <m:r>
                          <a:rPr lang="en-US" b="0" i="1" smtClean="0">
                            <a:latin typeface="Cambria Math" panose="02040503050406030204" pitchFamily="18" charset="0"/>
                            <a:sym typeface="Wingdings" panose="05000000000000000000" pitchFamily="2" charset="2"/>
                          </a:rPr>
                          <m:t>𝑥</m:t>
                        </m:r>
                      </m:e>
                      <m:sup>
                        <m:r>
                          <a:rPr lang="en-US" b="0" i="1" smtClean="0">
                            <a:latin typeface="Cambria Math" panose="02040503050406030204" pitchFamily="18" charset="0"/>
                            <a:sym typeface="Wingdings" panose="05000000000000000000" pitchFamily="2" charset="2"/>
                          </a:rPr>
                          <m:t>3</m:t>
                        </m:r>
                      </m:sup>
                    </m:sSup>
                    <m:r>
                      <a:rPr lang="en-US" b="0" i="1" smtClean="0">
                        <a:latin typeface="Cambria Math" panose="02040503050406030204" pitchFamily="18" charset="0"/>
                        <a:sym typeface="Wingdings" panose="05000000000000000000" pitchFamily="2" charset="2"/>
                      </a:rPr>
                      <m:t>−4</m:t>
                    </m:r>
                  </m:oMath>
                </a14:m>
                <a:r>
                  <a:rPr lang="en-US"/>
                  <a:t>,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d>
                      <m:dPr>
                        <m:ctrlPr>
                          <a:rPr lang="en-US" i="1">
                            <a:latin typeface="Cambria Math"/>
                          </a:rPr>
                        </m:ctrlPr>
                      </m:dPr>
                      <m:e>
                        <m:r>
                          <a:rPr lang="en-US" i="1">
                            <a:latin typeface="Cambria Math" panose="02040503050406030204" pitchFamily="18" charset="0"/>
                          </a:rPr>
                          <m:t>2, 2</m:t>
                        </m:r>
                      </m:e>
                    </m:d>
                  </m:oMath>
                </a14:m>
                <a:endParaRPr lang="en-US"/>
              </a:p>
              <a:p>
                <a:pPr lvl="3"/>
                <a:r>
                  <a:rPr lang="en-US"/>
                  <a:t>Khóa riêng của B: </a:t>
                </a:r>
                <a14:m>
                  <m:oMath xmlns:m="http://schemas.openxmlformats.org/officeDocument/2006/math">
                    <m:sSub>
                      <m:sSubPr>
                        <m:ctrlPr>
                          <a:rPr lang="en-US" i="1">
                            <a:latin typeface="Cambria Math"/>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𝐵</m:t>
                        </m:r>
                      </m:sub>
                    </m:sSub>
                    <m:r>
                      <a:rPr lang="en-US" b="0" i="1" smtClean="0">
                        <a:latin typeface="Cambria Math" panose="02040503050406030204" pitchFamily="18" charset="0"/>
                      </a:rPr>
                      <m:t>=101</m:t>
                    </m:r>
                  </m:oMath>
                </a14:m>
                <a:endParaRPr lang="en-US" b="0"/>
              </a:p>
              <a:p>
                <a:pPr lvl="3"/>
                <a:r>
                  <a:rPr lang="en-US"/>
                  <a:t>Khóa công khai </a:t>
                </a:r>
                <a14:m>
                  <m:oMath xmlns:m="http://schemas.openxmlformats.org/officeDocument/2006/math">
                    <m:sSub>
                      <m:sSubPr>
                        <m:ctrlPr>
                          <a:rPr lang="en-US" i="1">
                            <a:latin typeface="Cambria Math"/>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𝑛</m:t>
                        </m:r>
                      </m:e>
                      <m:sub>
                        <m:r>
                          <a:rPr lang="en-US" i="1">
                            <a:latin typeface="Cambria Math" panose="02040503050406030204" pitchFamily="18" charset="0"/>
                          </a:rPr>
                          <m:t>𝐵</m:t>
                        </m:r>
                      </m:sub>
                    </m:sSub>
                    <m:r>
                      <a:rPr lang="en-US" b="0" i="1" smtClean="0">
                        <a:latin typeface="Cambria Math" panose="02040503050406030204" pitchFamily="18" charset="0"/>
                      </a:rPr>
                      <m:t>𝐺</m:t>
                    </m:r>
                  </m:oMath>
                </a14:m>
                <a:r>
                  <a:rPr lang="en-US"/>
                  <a:t> = </a:t>
                </a:r>
                <a:r>
                  <a:rPr lang="en-US">
                    <a:latin typeface="Cambria Math" panose="02040503050406030204" pitchFamily="18" charset="0"/>
                  </a:rPr>
                  <a:t>101(2, 2) = (197, 167)</a:t>
                </a:r>
              </a:p>
              <a:p>
                <a:pPr lvl="3"/>
                <a:r>
                  <a:rPr lang="en-US"/>
                  <a:t>A muốn gửi bản rõ </a:t>
                </a:r>
                <a14:m>
                  <m:oMath xmlns:m="http://schemas.openxmlformats.org/officeDocument/2006/math">
                    <m:sSub>
                      <m:sSubPr>
                        <m:ctrlPr>
                          <a:rPr lang="en-US" i="1">
                            <a:latin typeface="Cambria Math"/>
                          </a:rPr>
                        </m:ctrlPr>
                      </m:sSubPr>
                      <m:e>
                        <m:r>
                          <a:rPr lang="en-US" i="1">
                            <a:latin typeface="Cambria Math" panose="02040503050406030204" pitchFamily="18" charset="0"/>
                          </a:rPr>
                          <m:t>𝑃</m:t>
                        </m:r>
                      </m:e>
                      <m:sub>
                        <m:r>
                          <a:rPr lang="en-US" b="0" i="1" smtClean="0">
                            <a:latin typeface="Cambria Math" panose="02040503050406030204" pitchFamily="18" charset="0"/>
                          </a:rPr>
                          <m:t>𝑚</m:t>
                        </m:r>
                      </m:sub>
                    </m:sSub>
                    <m:r>
                      <a:rPr lang="en-US" b="0" i="1" smtClean="0">
                        <a:latin typeface="Cambria Math" panose="02040503050406030204" pitchFamily="18" charset="0"/>
                      </a:rPr>
                      <m:t>=(112, 26)</m:t>
                    </m:r>
                  </m:oMath>
                </a14:m>
                <a:r>
                  <a:rPr lang="en-US"/>
                  <a:t> sang cho B, A chọn số ngẫu nhiên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=41</m:t>
                    </m:r>
                  </m:oMath>
                </a14:m>
                <a:r>
                  <a:rPr lang="en-US"/>
                  <a:t>.</a:t>
                </a:r>
              </a:p>
              <a:p>
                <a:pPr lvl="3"/>
                <a:r>
                  <a:rPr lang="en-US"/>
                  <a:t>A tính </a:t>
                </a:r>
                <a14:m>
                  <m:oMath xmlns:m="http://schemas.openxmlformats.org/officeDocument/2006/math">
                    <m:r>
                      <a:rPr lang="en-US" i="1">
                        <a:latin typeface="Cambria Math" panose="02040503050406030204" pitchFamily="18" charset="0"/>
                      </a:rPr>
                      <m:t>𝑘</m:t>
                    </m:r>
                    <m:r>
                      <a:rPr lang="en-US" b="0" i="1" smtClean="0">
                        <a:latin typeface="Cambria Math" panose="02040503050406030204" pitchFamily="18" charset="0"/>
                      </a:rPr>
                      <m:t>𝐺</m:t>
                    </m:r>
                    <m:r>
                      <a:rPr lang="en-US" b="0" i="1" smtClean="0">
                        <a:latin typeface="Cambria Math" panose="02040503050406030204" pitchFamily="18" charset="0"/>
                      </a:rPr>
                      <m:t>=41</m:t>
                    </m:r>
                    <m:d>
                      <m:dPr>
                        <m:ctrlPr>
                          <a:rPr lang="en-US" b="0" i="1" smtClean="0">
                            <a:latin typeface="Cambria Math"/>
                          </a:rPr>
                        </m:ctrlPr>
                      </m:dPr>
                      <m:e>
                        <m:r>
                          <a:rPr lang="en-US" b="0" i="1" smtClean="0">
                            <a:latin typeface="Cambria Math" panose="02040503050406030204" pitchFamily="18" charset="0"/>
                          </a:rPr>
                          <m:t>2, 2</m:t>
                        </m:r>
                      </m:e>
                    </m:d>
                    <m:r>
                      <a:rPr lang="en-US" b="0" i="1" smtClean="0">
                        <a:latin typeface="Cambria Math" panose="02040503050406030204" pitchFamily="18" charset="0"/>
                      </a:rPr>
                      <m:t>=(136, 128)</m:t>
                    </m:r>
                  </m:oMath>
                </a14:m>
                <a:r>
                  <a:rPr lang="en-US"/>
                  <a:t>; </a:t>
                </a:r>
                <a14:m>
                  <m:oMath xmlns:m="http://schemas.openxmlformats.org/officeDocument/2006/math">
                    <m:r>
                      <a:rPr lang="en-US" i="1">
                        <a:latin typeface="Cambria Math" panose="02040503050406030204" pitchFamily="18" charset="0"/>
                      </a:rPr>
                      <m:t>𝑘</m:t>
                    </m:r>
                    <m:sSub>
                      <m:sSubPr>
                        <m:ctrlPr>
                          <a:rPr lang="en-US" i="1">
                            <a:latin typeface="Cambria Math"/>
                          </a:rPr>
                        </m:ctrlPr>
                      </m:sSubPr>
                      <m:e>
                        <m:r>
                          <a:rPr lang="en-US" i="1">
                            <a:latin typeface="Cambria Math" panose="02040503050406030204" pitchFamily="18" charset="0"/>
                          </a:rPr>
                          <m:t>𝑃</m:t>
                        </m:r>
                      </m:e>
                      <m:sub>
                        <m:r>
                          <a:rPr lang="en-US" i="1">
                            <a:latin typeface="Cambria Math" panose="02040503050406030204" pitchFamily="18" charset="0"/>
                          </a:rPr>
                          <m:t>𝐵</m:t>
                        </m:r>
                      </m:sub>
                    </m:sSub>
                    <m:r>
                      <a:rPr lang="en-US" b="0" i="1" smtClean="0">
                        <a:latin typeface="Cambria Math" panose="02040503050406030204" pitchFamily="18" charset="0"/>
                      </a:rPr>
                      <m:t>=41</m:t>
                    </m:r>
                    <m:d>
                      <m:dPr>
                        <m:ctrlPr>
                          <a:rPr lang="en-US" b="0" i="1" smtClean="0">
                            <a:latin typeface="Cambria Math"/>
                          </a:rPr>
                        </m:ctrlPr>
                      </m:dPr>
                      <m:e>
                        <m:r>
                          <a:rPr lang="en-US" b="0" i="1" smtClean="0">
                            <a:latin typeface="Cambria Math" panose="02040503050406030204" pitchFamily="18" charset="0"/>
                          </a:rPr>
                          <m:t>197, 167</m:t>
                        </m:r>
                      </m:e>
                    </m:d>
                    <m:r>
                      <a:rPr lang="en-US" b="0" i="1" smtClean="0">
                        <a:latin typeface="Cambria Math" panose="02040503050406030204" pitchFamily="18" charset="0"/>
                      </a:rPr>
                      <m:t>=(68, 84)</m:t>
                    </m:r>
                  </m:oMath>
                </a14:m>
                <a:r>
                  <a:rPr lang="en-US"/>
                  <a:t> và </a:t>
                </a:r>
                <a14:m>
                  <m:oMath xmlns:m="http://schemas.openxmlformats.org/officeDocument/2006/math">
                    <m:sSub>
                      <m:sSubPr>
                        <m:ctrlPr>
                          <a:rPr lang="en-US" i="1">
                            <a:latin typeface="Cambria Math"/>
                          </a:rPr>
                        </m:ctrlPr>
                      </m:sSubPr>
                      <m:e>
                        <m:r>
                          <a:rPr lang="en-US" i="1">
                            <a:latin typeface="Cambria Math" panose="02040503050406030204" pitchFamily="18" charset="0"/>
                          </a:rPr>
                          <m:t>𝑃</m:t>
                        </m:r>
                      </m:e>
                      <m:sub>
                        <m:r>
                          <a:rPr lang="en-US" i="1">
                            <a:latin typeface="Cambria Math" panose="02040503050406030204" pitchFamily="18" charset="0"/>
                          </a:rPr>
                          <m:t>𝑚</m:t>
                        </m:r>
                      </m:sub>
                    </m:sSub>
                    <m:r>
                      <a:rPr lang="en-US" b="0" i="1" smtClean="0">
                        <a:latin typeface="Cambria Math" panose="02040503050406030204" pitchFamily="18" charset="0"/>
                      </a:rPr>
                      <m:t>+</m:t>
                    </m:r>
                    <m:r>
                      <a:rPr lang="en-US" i="1">
                        <a:latin typeface="Cambria Math" panose="02040503050406030204" pitchFamily="18" charset="0"/>
                      </a:rPr>
                      <m:t>𝑘</m:t>
                    </m:r>
                    <m:sSub>
                      <m:sSubPr>
                        <m:ctrlPr>
                          <a:rPr lang="en-US" i="1">
                            <a:latin typeface="Cambria Math"/>
                          </a:rPr>
                        </m:ctrlPr>
                      </m:sSubPr>
                      <m:e>
                        <m:r>
                          <a:rPr lang="en-US" i="1">
                            <a:latin typeface="Cambria Math" panose="02040503050406030204" pitchFamily="18" charset="0"/>
                          </a:rPr>
                          <m:t>𝑃</m:t>
                        </m:r>
                      </m:e>
                      <m:sub>
                        <m:r>
                          <a:rPr lang="en-US" i="1">
                            <a:latin typeface="Cambria Math" panose="02040503050406030204" pitchFamily="18" charset="0"/>
                          </a:rPr>
                          <m:t>𝐵</m:t>
                        </m:r>
                      </m:sub>
                    </m:sSub>
                    <m:r>
                      <a:rPr lang="en-US" b="0" i="1" smtClean="0">
                        <a:latin typeface="Cambria Math" panose="02040503050406030204" pitchFamily="18" charset="0"/>
                      </a:rPr>
                      <m:t>=</m:t>
                    </m:r>
                    <m:d>
                      <m:dPr>
                        <m:ctrlPr>
                          <a:rPr lang="en-US" b="0" i="1" smtClean="0">
                            <a:latin typeface="Cambria Math"/>
                          </a:rPr>
                        </m:ctrlPr>
                      </m:dPr>
                      <m:e>
                        <m:r>
                          <a:rPr lang="en-US" b="0" i="1" smtClean="0">
                            <a:latin typeface="Cambria Math" panose="02040503050406030204" pitchFamily="18" charset="0"/>
                          </a:rPr>
                          <m:t>112, 26</m:t>
                        </m:r>
                      </m:e>
                    </m:d>
                    <m:r>
                      <a:rPr lang="en-US" b="0" i="1" smtClean="0">
                        <a:latin typeface="Cambria Math" panose="02040503050406030204" pitchFamily="18" charset="0"/>
                      </a:rPr>
                      <m:t>+</m:t>
                    </m:r>
                    <m:d>
                      <m:dPr>
                        <m:ctrlPr>
                          <a:rPr lang="en-US" b="0" i="1" smtClean="0">
                            <a:latin typeface="Cambria Math"/>
                          </a:rPr>
                        </m:ctrlPr>
                      </m:dPr>
                      <m:e>
                        <m:r>
                          <a:rPr lang="en-US" b="0" i="1" smtClean="0">
                            <a:latin typeface="Cambria Math" panose="02040503050406030204" pitchFamily="18" charset="0"/>
                          </a:rPr>
                          <m:t>68, 84</m:t>
                        </m:r>
                      </m:e>
                    </m:d>
                    <m:r>
                      <a:rPr lang="en-US" b="0" i="1" smtClean="0">
                        <a:latin typeface="Cambria Math" panose="02040503050406030204" pitchFamily="18" charset="0"/>
                      </a:rPr>
                      <m:t>=(246, 174)</m:t>
                    </m:r>
                  </m:oMath>
                </a14:m>
                <a:endParaRPr lang="en-US"/>
              </a:p>
              <a:p>
                <a:pPr lvl="3"/>
                <a:r>
                  <a:rPr lang="en-US"/>
                  <a:t>A gửi bản mã </a:t>
                </a:r>
                <a14:m>
                  <m:oMath xmlns:m="http://schemas.openxmlformats.org/officeDocument/2006/math">
                    <m:sSub>
                      <m:sSubPr>
                        <m:ctrlPr>
                          <a:rPr lang="en-US" i="1">
                            <a:latin typeface="Cambria Math"/>
                          </a:rPr>
                        </m:ctrlPr>
                      </m:sSubPr>
                      <m:e>
                        <m:r>
                          <a:rPr lang="en-US" i="1">
                            <a:latin typeface="Cambria Math" panose="02040503050406030204" pitchFamily="18" charset="0"/>
                          </a:rPr>
                          <m:t>𝐶</m:t>
                        </m:r>
                      </m:e>
                      <m:sub>
                        <m:r>
                          <a:rPr lang="en-US" i="1">
                            <a:latin typeface="Cambria Math" panose="02040503050406030204" pitchFamily="18" charset="0"/>
                          </a:rPr>
                          <m:t>𝑚</m:t>
                        </m:r>
                      </m:sub>
                    </m:sSub>
                    <m:r>
                      <a:rPr lang="en-US" i="1">
                        <a:latin typeface="Cambria Math" panose="02040503050406030204" pitchFamily="18" charset="0"/>
                      </a:rPr>
                      <m:t>=</m:t>
                    </m:r>
                  </m:oMath>
                </a14:m>
                <a:r>
                  <a:rPr lang="en-US"/>
                  <a:t>(</a:t>
                </a:r>
                <a14:m>
                  <m:oMath xmlns:m="http://schemas.openxmlformats.org/officeDocument/2006/math">
                    <m:sSub>
                      <m:sSubPr>
                        <m:ctrlPr>
                          <a:rPr lang="en-US" i="1">
                            <a:latin typeface="Cambria Math"/>
                          </a:rPr>
                        </m:ctrlPr>
                      </m:sSubPr>
                      <m:e>
                        <m:r>
                          <a:rPr lang="en-US" i="1">
                            <a:latin typeface="Cambria Math" panose="02040503050406030204" pitchFamily="18" charset="0"/>
                          </a:rPr>
                          <m:t>𝐶</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𝐶</m:t>
                        </m:r>
                      </m:e>
                      <m:sub>
                        <m:r>
                          <a:rPr lang="en-US" i="1">
                            <a:latin typeface="Cambria Math" panose="02040503050406030204" pitchFamily="18" charset="0"/>
                          </a:rPr>
                          <m:t>2</m:t>
                        </m:r>
                      </m:sub>
                    </m:sSub>
                  </m:oMath>
                </a14:m>
                <a:r>
                  <a:rPr lang="en-US"/>
                  <a:t>) </a:t>
                </a:r>
                <a:r>
                  <a:rPr lang="en-US">
                    <a:latin typeface="Cambria Math" panose="02040503050406030204" pitchFamily="18" charset="0"/>
                  </a:rPr>
                  <a:t>= {(136, 128),(246, 174)} </a:t>
                </a:r>
                <a:r>
                  <a:rPr lang="en-US"/>
                  <a:t>sang cho B.</a:t>
                </a:r>
              </a:p>
              <a:p>
                <a:pPr lvl="3"/>
                <a:r>
                  <a:rPr lang="en-US"/>
                  <a:t>B giải mã: </a:t>
                </a:r>
                <a14:m>
                  <m:oMath xmlns:m="http://schemas.openxmlformats.org/officeDocument/2006/math">
                    <m:sSub>
                      <m:sSubPr>
                        <m:ctrlPr>
                          <a:rPr lang="en-US" i="1">
                            <a:latin typeface="Cambria Math"/>
                          </a:rPr>
                        </m:ctrlPr>
                      </m:sSubPr>
                      <m:e>
                        <m:r>
                          <a:rPr lang="en-US" i="1">
                            <a:latin typeface="Cambria Math" panose="02040503050406030204" pitchFamily="18" charset="0"/>
                          </a:rPr>
                          <m:t>𝐶</m:t>
                        </m:r>
                      </m:e>
                      <m:sub>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𝑛</m:t>
                        </m:r>
                      </m:e>
                      <m:sub>
                        <m:r>
                          <a:rPr lang="en-US" i="1">
                            <a:latin typeface="Cambria Math" panose="02040503050406030204" pitchFamily="18" charset="0"/>
                          </a:rPr>
                          <m:t>𝐵</m:t>
                        </m:r>
                      </m:sub>
                    </m:sSub>
                    <m:sSub>
                      <m:sSubPr>
                        <m:ctrlPr>
                          <a:rPr lang="en-US" i="1">
                            <a:latin typeface="Cambria Math"/>
                          </a:rPr>
                        </m:ctrlPr>
                      </m:sSubPr>
                      <m:e>
                        <m:r>
                          <a:rPr lang="en-US" i="1">
                            <a:latin typeface="Cambria Math" panose="02040503050406030204" pitchFamily="18" charset="0"/>
                          </a:rPr>
                          <m:t>𝐶</m:t>
                        </m:r>
                      </m:e>
                      <m:sub>
                        <m:r>
                          <a:rPr lang="en-US" i="1">
                            <a:latin typeface="Cambria Math" panose="02040503050406030204" pitchFamily="18" charset="0"/>
                          </a:rPr>
                          <m:t>1</m:t>
                        </m:r>
                      </m:sub>
                    </m:sSub>
                    <m:r>
                      <a:rPr lang="en-US" b="0" i="0" smtClean="0">
                        <a:latin typeface="Cambria Math" panose="02040503050406030204" pitchFamily="18" charset="0"/>
                      </a:rPr>
                      <m:t>=</m:t>
                    </m:r>
                    <m:d>
                      <m:dPr>
                        <m:ctrlPr>
                          <a:rPr lang="en-US" b="0" i="1" smtClean="0">
                            <a:latin typeface="Cambria Math"/>
                          </a:rPr>
                        </m:ctrlPr>
                      </m:dPr>
                      <m:e>
                        <m:r>
                          <a:rPr lang="en-US" b="0" i="0" smtClean="0">
                            <a:latin typeface="Cambria Math" panose="02040503050406030204" pitchFamily="18" charset="0"/>
                          </a:rPr>
                          <m:t>246, 174</m:t>
                        </m:r>
                      </m:e>
                    </m:d>
                    <m:r>
                      <a:rPr lang="en-US" b="0" i="0" smtClean="0">
                        <a:latin typeface="Cambria Math" panose="02040503050406030204" pitchFamily="18" charset="0"/>
                      </a:rPr>
                      <m:t>−101</m:t>
                    </m:r>
                    <m:d>
                      <m:dPr>
                        <m:ctrlPr>
                          <a:rPr lang="en-US" b="0" i="1" smtClean="0">
                            <a:latin typeface="Cambria Math"/>
                          </a:rPr>
                        </m:ctrlPr>
                      </m:dPr>
                      <m:e>
                        <m:r>
                          <a:rPr lang="en-US" b="0" i="0" smtClean="0">
                            <a:latin typeface="Cambria Math" panose="02040503050406030204" pitchFamily="18" charset="0"/>
                          </a:rPr>
                          <m:t>136, 128</m:t>
                        </m:r>
                      </m:e>
                    </m:d>
                    <m:r>
                      <a:rPr lang="en-US" b="0" i="0" smtClean="0">
                        <a:latin typeface="Cambria Math" panose="02040503050406030204" pitchFamily="18" charset="0"/>
                      </a:rPr>
                      <m:t>=</m:t>
                    </m:r>
                    <m:d>
                      <m:dPr>
                        <m:ctrlPr>
                          <a:rPr lang="en-US" b="0" i="1" smtClean="0">
                            <a:latin typeface="Cambria Math"/>
                          </a:rPr>
                        </m:ctrlPr>
                      </m:dPr>
                      <m:e>
                        <m:r>
                          <a:rPr lang="en-US" b="0" i="0" smtClean="0">
                            <a:latin typeface="Cambria Math" panose="02040503050406030204" pitchFamily="18" charset="0"/>
                          </a:rPr>
                          <m:t>246, 174</m:t>
                        </m:r>
                      </m:e>
                    </m:d>
                    <m:r>
                      <a:rPr lang="en-US" b="0" i="0" smtClean="0">
                        <a:latin typeface="Cambria Math" panose="02040503050406030204" pitchFamily="18" charset="0"/>
                      </a:rPr>
                      <m:t>−</m:t>
                    </m:r>
                    <m:d>
                      <m:dPr>
                        <m:ctrlPr>
                          <a:rPr lang="en-US" b="0" i="1" smtClean="0">
                            <a:latin typeface="Cambria Math"/>
                          </a:rPr>
                        </m:ctrlPr>
                      </m:dPr>
                      <m:e>
                        <m:r>
                          <a:rPr lang="en-US" b="0" i="0" smtClean="0">
                            <a:latin typeface="Cambria Math" panose="02040503050406030204" pitchFamily="18" charset="0"/>
                          </a:rPr>
                          <m:t>68, 84</m:t>
                        </m:r>
                      </m:e>
                    </m:d>
                    <m:r>
                      <a:rPr lang="en-US" b="0" i="0" smtClean="0">
                        <a:latin typeface="Cambria Math" panose="02040503050406030204" pitchFamily="18" charset="0"/>
                      </a:rPr>
                      <m:t>=(112, 26)</m:t>
                    </m:r>
                  </m:oMath>
                </a14:m>
                <a:endParaRPr lang="en-US"/>
              </a:p>
              <a:p>
                <a:pPr marL="914400" lvl="2" indent="0">
                  <a:buNone/>
                </a:pPr>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704" t="-1506" r="-741" b="-2781"/>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DF78284D-5FDC-4396-97E9-EA2DB91CCBAD}" type="slidenum">
              <a:rPr lang="en-US" altLang="vi-VN" smtClean="0"/>
              <a:pPr/>
              <a:t>93</a:t>
            </a:fld>
            <a:endParaRPr lang="en-US" altLang="vi-VN"/>
          </a:p>
        </p:txBody>
      </p:sp>
    </p:spTree>
    <p:extLst>
      <p:ext uri="{BB962C8B-B14F-4D97-AF65-F5344CB8AC3E}">
        <p14:creationId xmlns:p14="http://schemas.microsoft.com/office/powerpoint/2010/main" val="225024970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t>Hệ mã ECC</a:t>
                </a:r>
              </a:p>
              <a:p>
                <a:pPr lvl="1"/>
                <a:r>
                  <a:rPr lang="en-US"/>
                  <a:t>Độ an toàn</a:t>
                </a:r>
              </a:p>
              <a:p>
                <a:pPr lvl="2"/>
                <a:r>
                  <a:rPr lang="en-US"/>
                  <a:t>Phụ thuộc vào độ khó của việc tính </a:t>
                </a:r>
                <a14:m>
                  <m:oMath xmlns:m="http://schemas.openxmlformats.org/officeDocument/2006/math">
                    <m:r>
                      <a:rPr lang="en-US" b="0" i="1" smtClean="0">
                        <a:latin typeface="Cambria Math" panose="02040503050406030204" pitchFamily="18" charset="0"/>
                      </a:rPr>
                      <m:t>𝑘</m:t>
                    </m:r>
                  </m:oMath>
                </a14:m>
                <a:r>
                  <a:rPr lang="en-US"/>
                  <a:t> khi biết </a:t>
                </a:r>
                <a14:m>
                  <m:oMath xmlns:m="http://schemas.openxmlformats.org/officeDocument/2006/math">
                    <m:r>
                      <a:rPr lang="en-US" i="1">
                        <a:latin typeface="Cambria Math" panose="02040503050406030204" pitchFamily="18" charset="0"/>
                      </a:rPr>
                      <m:t>𝑘</m:t>
                    </m:r>
                    <m:r>
                      <a:rPr lang="en-US" b="0" i="1" smtClean="0">
                        <a:latin typeface="Cambria Math" panose="02040503050406030204" pitchFamily="18" charset="0"/>
                      </a:rPr>
                      <m:t>𝑃</m:t>
                    </m:r>
                  </m:oMath>
                </a14:m>
                <a:r>
                  <a:rPr lang="en-US"/>
                  <a:t> và </a:t>
                </a:r>
                <a14:m>
                  <m:oMath xmlns:m="http://schemas.openxmlformats.org/officeDocument/2006/math">
                    <m:r>
                      <a:rPr lang="en-US" i="1">
                        <a:latin typeface="Cambria Math" panose="02040503050406030204" pitchFamily="18" charset="0"/>
                      </a:rPr>
                      <m:t>𝑃</m:t>
                    </m:r>
                  </m:oMath>
                </a14:m>
                <a:r>
                  <a:rPr lang="en-US"/>
                  <a:t> </a:t>
                </a:r>
                <a:r>
                  <a:rPr lang="en-US">
                    <a:sym typeface="Wingdings" panose="05000000000000000000" pitchFamily="2" charset="2"/>
                  </a:rPr>
                  <a:t> bài toán logarit rời rạc </a:t>
                </a:r>
                <a:r>
                  <a:rPr lang="vi-VN">
                    <a:sym typeface="Wingdings" panose="05000000000000000000" pitchFamily="2" charset="2"/>
                  </a:rPr>
                  <a:t>trên nhóm các điểm của đường cong el</a:t>
                </a:r>
                <a:r>
                  <a:rPr lang="en-US">
                    <a:sym typeface="Wingdings" panose="05000000000000000000" pitchFamily="2" charset="2"/>
                  </a:rPr>
                  <a:t>ip</a:t>
                </a:r>
                <a:endParaRPr lang="en-US"/>
              </a:p>
              <a:p>
                <a:pPr lvl="3"/>
                <a:r>
                  <a:rPr lang="en-US"/>
                  <a:t>Thuật toán nhanh nhất để tính logarit là Pollard rho</a:t>
                </a:r>
              </a:p>
              <a:p>
                <a:pPr lvl="2"/>
                <a:r>
                  <a:rPr lang="en-US"/>
                  <a:t>SP 800-57: ít nhất hết năm 2030, độ dài khóa từ 3.072 đến 14.360 bits cho RSA và 256 tới 512 bits cho ECC. </a:t>
                </a:r>
              </a:p>
              <a:p>
                <a:pPr lvl="2"/>
                <a:r>
                  <a:rPr lang="en-US"/>
                  <a:t>ENISA: báo cáo năm 2014, độ dài khóa tối thiểu cho các hệ thống trong tương lai là 3072 bits cho RSA và 256 bits cho ECC.</a:t>
                </a:r>
              </a:p>
              <a:p>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704" t="-1506" r="-1111"/>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DF78284D-5FDC-4396-97E9-EA2DB91CCBAD}" type="slidenum">
              <a:rPr lang="en-US" altLang="vi-VN" smtClean="0"/>
              <a:pPr/>
              <a:t>94</a:t>
            </a:fld>
            <a:endParaRPr lang="en-US" altLang="vi-VN"/>
          </a:p>
        </p:txBody>
      </p:sp>
    </p:spTree>
    <p:extLst>
      <p:ext uri="{BB962C8B-B14F-4D97-AF65-F5344CB8AC3E}">
        <p14:creationId xmlns:p14="http://schemas.microsoft.com/office/powerpoint/2010/main" val="23630075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p:sp>
        <p:nvSpPr>
          <p:cNvPr id="3" name="Content Placeholder 2"/>
          <p:cNvSpPr>
            <a:spLocks noGrp="1"/>
          </p:cNvSpPr>
          <p:nvPr>
            <p:ph idx="1"/>
          </p:nvPr>
        </p:nvSpPr>
        <p:spPr/>
        <p:txBody>
          <a:bodyPr/>
          <a:lstStyle/>
          <a:p>
            <a:r>
              <a:rPr lang="en-US"/>
              <a:t>Hệ mã ECC</a:t>
            </a:r>
          </a:p>
          <a:p>
            <a:pPr lvl="1"/>
            <a:r>
              <a:rPr lang="en-US"/>
              <a:t>Độ an toàn</a:t>
            </a:r>
          </a:p>
          <a:p>
            <a:endParaRPr lang="en-US"/>
          </a:p>
        </p:txBody>
      </p:sp>
      <p:sp>
        <p:nvSpPr>
          <p:cNvPr id="4" name="Slide Number Placeholder 3"/>
          <p:cNvSpPr>
            <a:spLocks noGrp="1"/>
          </p:cNvSpPr>
          <p:nvPr>
            <p:ph type="sldNum" sz="quarter" idx="10"/>
          </p:nvPr>
        </p:nvSpPr>
        <p:spPr/>
        <p:txBody>
          <a:bodyPr/>
          <a:lstStyle/>
          <a:p>
            <a:fld id="{DF78284D-5FDC-4396-97E9-EA2DB91CCBAD}" type="slidenum">
              <a:rPr lang="en-US" altLang="vi-VN" smtClean="0"/>
              <a:pPr/>
              <a:t>95</a:t>
            </a:fld>
            <a:endParaRPr lang="en-US" altLang="vi-VN"/>
          </a:p>
        </p:txBody>
      </p:sp>
      <p:pic>
        <p:nvPicPr>
          <p:cNvPr id="5" name="Picture 4"/>
          <p:cNvPicPr>
            <a:picLocks noChangeAspect="1"/>
          </p:cNvPicPr>
          <p:nvPr/>
        </p:nvPicPr>
        <p:blipFill>
          <a:blip r:embed="rId2"/>
          <a:stretch>
            <a:fillRect/>
          </a:stretch>
        </p:blipFill>
        <p:spPr>
          <a:xfrm>
            <a:off x="759424" y="2362200"/>
            <a:ext cx="7948612" cy="3103471"/>
          </a:xfrm>
          <a:prstGeom prst="rect">
            <a:avLst/>
          </a:prstGeom>
        </p:spPr>
      </p:pic>
      <p:sp>
        <p:nvSpPr>
          <p:cNvPr id="6" name="Rectangle 5"/>
          <p:cNvSpPr/>
          <p:nvPr/>
        </p:nvSpPr>
        <p:spPr>
          <a:xfrm>
            <a:off x="1839418" y="5678269"/>
            <a:ext cx="4572000" cy="830997"/>
          </a:xfrm>
          <a:prstGeom prst="rect">
            <a:avLst/>
          </a:prstGeom>
        </p:spPr>
        <p:txBody>
          <a:bodyPr>
            <a:spAutoFit/>
          </a:bodyPr>
          <a:lstStyle/>
          <a:p>
            <a:r>
              <a:rPr lang="en-US" sz="2400" i="1"/>
              <a:t>L </a:t>
            </a:r>
            <a:r>
              <a:rPr lang="en-US" sz="2400"/>
              <a:t>= độ dài khóa công khai</a:t>
            </a:r>
          </a:p>
          <a:p>
            <a:r>
              <a:rPr lang="en-US" sz="2400" i="1"/>
              <a:t>N </a:t>
            </a:r>
            <a:r>
              <a:rPr lang="en-US" sz="2400"/>
              <a:t>= độ dài khóa riêng</a:t>
            </a:r>
          </a:p>
        </p:txBody>
      </p:sp>
    </p:spTree>
    <p:extLst>
      <p:ext uri="{BB962C8B-B14F-4D97-AF65-F5344CB8AC3E}">
        <p14:creationId xmlns:p14="http://schemas.microsoft.com/office/powerpoint/2010/main" val="40161863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mages.viblo.asia/full/1cf96f25-f0c8-404e-9779-191e690635a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4581" y="3886200"/>
            <a:ext cx="2521776" cy="25293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Chương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t>Hệ mã ECC</a:t>
                </a:r>
              </a:p>
              <a:p>
                <a:pPr marL="742950" lvl="2" indent="-342900"/>
                <a:r>
                  <a:rPr lang="vi-VN" sz="2800"/>
                  <a:t>Bitcoin hay Ethereum sử dụng đường cong theo tiêu chuẩn secp256k1 do Viện Tiêu Chuẩn và Kỹ Thuật Quốc Gia Mỹ (NIST) đặt ra.</a:t>
                </a:r>
                <a:endParaRPr lang="en-US" sz="2800"/>
              </a:p>
              <a:p>
                <a:pPr marL="1200150" lvl="3" indent="-342900"/>
                <a14:m>
                  <m:oMath xmlns:m="http://schemas.openxmlformats.org/officeDocument/2006/math">
                    <m:sSup>
                      <m:sSupPr>
                        <m:ctrlPr>
                          <a:rPr lang="vi-VN" sz="2400" i="1">
                            <a:solidFill>
                              <a:srgbClr val="0000FF"/>
                            </a:solidFill>
                            <a:latin typeface="Cambria Math"/>
                          </a:rPr>
                        </m:ctrlPr>
                      </m:sSupPr>
                      <m:e>
                        <m:r>
                          <a:rPr lang="vi-VN" sz="2400" i="1">
                            <a:solidFill>
                              <a:srgbClr val="0000FF"/>
                            </a:solidFill>
                            <a:latin typeface="Cambria Math" panose="02040503050406030204" pitchFamily="18" charset="0"/>
                          </a:rPr>
                          <m:t>𝑦</m:t>
                        </m:r>
                      </m:e>
                      <m:sup>
                        <m:r>
                          <a:rPr lang="vi-VN" sz="2400" i="1">
                            <a:solidFill>
                              <a:srgbClr val="0000FF"/>
                            </a:solidFill>
                            <a:latin typeface="Cambria Math" panose="02040503050406030204" pitchFamily="18" charset="0"/>
                          </a:rPr>
                          <m:t>2</m:t>
                        </m:r>
                      </m:sup>
                    </m:sSup>
                    <m:d>
                      <m:dPr>
                        <m:ctrlPr>
                          <a:rPr lang="en-US" sz="2400" i="1">
                            <a:solidFill>
                              <a:srgbClr val="0000FF"/>
                            </a:solidFill>
                            <a:latin typeface="Cambria Math"/>
                          </a:rPr>
                        </m:ctrlPr>
                      </m:dPr>
                      <m:e>
                        <m:r>
                          <m:rPr>
                            <m:sty m:val="p"/>
                          </m:rPr>
                          <a:rPr lang="en-US" sz="2400">
                            <a:solidFill>
                              <a:srgbClr val="0000FF"/>
                            </a:solidFill>
                            <a:latin typeface="Cambria Math" panose="02040503050406030204" pitchFamily="18" charset="0"/>
                          </a:rPr>
                          <m:t>mod</m:t>
                        </m:r>
                        <m:r>
                          <a:rPr lang="en-US" sz="2400">
                            <a:solidFill>
                              <a:srgbClr val="0000FF"/>
                            </a:solidFill>
                            <a:latin typeface="Cambria Math" panose="02040503050406030204" pitchFamily="18" charset="0"/>
                          </a:rPr>
                          <m:t> </m:t>
                        </m:r>
                        <m:r>
                          <m:rPr>
                            <m:sty m:val="p"/>
                          </m:rPr>
                          <a:rPr lang="en-US" sz="2400">
                            <a:solidFill>
                              <a:srgbClr val="0000FF"/>
                            </a:solidFill>
                            <a:latin typeface="Cambria Math" panose="02040503050406030204" pitchFamily="18" charset="0"/>
                          </a:rPr>
                          <m:t>p</m:t>
                        </m:r>
                      </m:e>
                    </m:d>
                    <m:r>
                      <a:rPr lang="vi-VN" sz="2400" i="1">
                        <a:solidFill>
                          <a:srgbClr val="0000FF"/>
                        </a:solidFill>
                        <a:latin typeface="Cambria Math" panose="02040503050406030204" pitchFamily="18" charset="0"/>
                      </a:rPr>
                      <m:t>=</m:t>
                    </m:r>
                    <m:sSup>
                      <m:sSupPr>
                        <m:ctrlPr>
                          <a:rPr lang="vi-VN" sz="2400" i="1">
                            <a:solidFill>
                              <a:srgbClr val="0000FF"/>
                            </a:solidFill>
                            <a:latin typeface="Cambria Math"/>
                          </a:rPr>
                        </m:ctrlPr>
                      </m:sSupPr>
                      <m:e>
                        <m:r>
                          <a:rPr lang="vi-VN" sz="2400" i="1">
                            <a:solidFill>
                              <a:srgbClr val="0000FF"/>
                            </a:solidFill>
                            <a:latin typeface="Cambria Math" panose="02040503050406030204" pitchFamily="18" charset="0"/>
                          </a:rPr>
                          <m:t>𝑥</m:t>
                        </m:r>
                      </m:e>
                      <m:sup>
                        <m:r>
                          <a:rPr lang="vi-VN" sz="2400" i="1">
                            <a:solidFill>
                              <a:srgbClr val="0000FF"/>
                            </a:solidFill>
                            <a:latin typeface="Cambria Math" panose="02040503050406030204" pitchFamily="18" charset="0"/>
                          </a:rPr>
                          <m:t>3</m:t>
                        </m:r>
                      </m:sup>
                    </m:sSup>
                    <m:r>
                      <a:rPr lang="en-US" sz="2400">
                        <a:solidFill>
                          <a:srgbClr val="0000FF"/>
                        </a:solidFill>
                        <a:latin typeface="Cambria Math" panose="02040503050406030204" pitchFamily="18" charset="0"/>
                      </a:rPr>
                      <m:t>+7</m:t>
                    </m:r>
                    <m:d>
                      <m:dPr>
                        <m:ctrlPr>
                          <a:rPr lang="en-US" sz="2400" i="1">
                            <a:solidFill>
                              <a:srgbClr val="0000FF"/>
                            </a:solidFill>
                            <a:latin typeface="Cambria Math"/>
                          </a:rPr>
                        </m:ctrlPr>
                      </m:dPr>
                      <m:e>
                        <m:r>
                          <m:rPr>
                            <m:sty m:val="p"/>
                          </m:rPr>
                          <a:rPr lang="en-US" sz="2400">
                            <a:solidFill>
                              <a:srgbClr val="0000FF"/>
                            </a:solidFill>
                            <a:latin typeface="Cambria Math" panose="02040503050406030204" pitchFamily="18" charset="0"/>
                          </a:rPr>
                          <m:t>mod</m:t>
                        </m:r>
                        <m:r>
                          <a:rPr lang="en-US" sz="2400">
                            <a:solidFill>
                              <a:srgbClr val="0000FF"/>
                            </a:solidFill>
                            <a:latin typeface="Cambria Math" panose="02040503050406030204" pitchFamily="18" charset="0"/>
                          </a:rPr>
                          <m:t> </m:t>
                        </m:r>
                        <m:r>
                          <m:rPr>
                            <m:sty m:val="p"/>
                          </m:rPr>
                          <a:rPr lang="en-US" sz="2400">
                            <a:solidFill>
                              <a:srgbClr val="0000FF"/>
                            </a:solidFill>
                            <a:latin typeface="Cambria Math" panose="02040503050406030204" pitchFamily="18" charset="0"/>
                          </a:rPr>
                          <m:t>p</m:t>
                        </m:r>
                      </m:e>
                    </m:d>
                  </m:oMath>
                </a14:m>
                <a:endParaRPr lang="vi-VN" sz="2400" dirty="0"/>
              </a:p>
              <a:p>
                <a:pPr marL="1200150" lvl="3" indent="-342900"/>
                <a14:m>
                  <m:oMath xmlns:m="http://schemas.openxmlformats.org/officeDocument/2006/math">
                    <m:r>
                      <m:rPr>
                        <m:sty m:val="p"/>
                      </m:rPr>
                      <a:rPr lang="en-US" sz="2400" b="0" i="0" smtClean="0">
                        <a:solidFill>
                          <a:srgbClr val="0000FF"/>
                        </a:solidFill>
                        <a:latin typeface="Cambria Math" panose="02040503050406030204" pitchFamily="18" charset="0"/>
                      </a:rPr>
                      <m:t>p</m:t>
                    </m:r>
                  </m:oMath>
                </a14:m>
                <a:r>
                  <a:rPr lang="en-US" sz="2400"/>
                  <a:t> là số nguyên tố rất lớn</a:t>
                </a:r>
              </a:p>
              <a:p>
                <a:pPr marL="857250" lvl="3" indent="0">
                  <a:buNone/>
                </a:pPr>
                <a14:m>
                  <m:oMathPara xmlns:m="http://schemas.openxmlformats.org/officeDocument/2006/math">
                    <m:oMathParaPr>
                      <m:jc m:val="centerGroup"/>
                    </m:oMathParaPr>
                    <m:oMath xmlns:m="http://schemas.openxmlformats.org/officeDocument/2006/math">
                      <m:r>
                        <m:rPr>
                          <m:sty m:val="p"/>
                        </m:rPr>
                        <a:rPr lang="en-US" sz="2400">
                          <a:solidFill>
                            <a:srgbClr val="0000FF"/>
                          </a:solidFill>
                          <a:latin typeface="Cambria Math" panose="02040503050406030204" pitchFamily="18" charset="0"/>
                        </a:rPr>
                        <m:t>p</m:t>
                      </m:r>
                      <m:r>
                        <a:rPr lang="en-US" sz="2400" b="0" i="0" smtClean="0">
                          <a:solidFill>
                            <a:srgbClr val="0000FF"/>
                          </a:solidFill>
                          <a:latin typeface="Cambria Math" panose="02040503050406030204" pitchFamily="18" charset="0"/>
                        </a:rPr>
                        <m:t>=</m:t>
                      </m:r>
                      <m:sSup>
                        <m:sSupPr>
                          <m:ctrlPr>
                            <a:rPr lang="en-US" sz="2400" b="0" i="1" smtClean="0">
                              <a:solidFill>
                                <a:srgbClr val="0000FF"/>
                              </a:solidFill>
                              <a:latin typeface="Cambria Math"/>
                            </a:rPr>
                          </m:ctrlPr>
                        </m:sSupPr>
                        <m:e>
                          <m:r>
                            <a:rPr lang="en-US" sz="2400" b="0" i="1" smtClean="0">
                              <a:solidFill>
                                <a:srgbClr val="0000FF"/>
                              </a:solidFill>
                              <a:latin typeface="Cambria Math" panose="02040503050406030204" pitchFamily="18" charset="0"/>
                            </a:rPr>
                            <m:t>2</m:t>
                          </m:r>
                        </m:e>
                        <m:sup>
                          <m:r>
                            <a:rPr lang="en-US" sz="2400" b="0" i="1" smtClean="0">
                              <a:solidFill>
                                <a:srgbClr val="0000FF"/>
                              </a:solidFill>
                              <a:latin typeface="Cambria Math" panose="02040503050406030204" pitchFamily="18" charset="0"/>
                            </a:rPr>
                            <m:t>265</m:t>
                          </m:r>
                        </m:sup>
                      </m:sSup>
                      <m:r>
                        <a:rPr lang="en-US" sz="2400" b="0" i="1" smtClean="0">
                          <a:solidFill>
                            <a:srgbClr val="0000FF"/>
                          </a:solidFill>
                          <a:latin typeface="Cambria Math" panose="02040503050406030204" pitchFamily="18" charset="0"/>
                        </a:rPr>
                        <m:t>−</m:t>
                      </m:r>
                      <m:sSup>
                        <m:sSupPr>
                          <m:ctrlPr>
                            <a:rPr lang="en-US" sz="2400" i="1">
                              <a:solidFill>
                                <a:srgbClr val="0000FF"/>
                              </a:solidFill>
                              <a:latin typeface="Cambria Math"/>
                            </a:rPr>
                          </m:ctrlPr>
                        </m:sSupPr>
                        <m:e>
                          <m:r>
                            <a:rPr lang="en-US" sz="2400" i="1">
                              <a:solidFill>
                                <a:srgbClr val="0000FF"/>
                              </a:solidFill>
                              <a:latin typeface="Cambria Math" panose="02040503050406030204" pitchFamily="18" charset="0"/>
                            </a:rPr>
                            <m:t>2</m:t>
                          </m:r>
                        </m:e>
                        <m:sup>
                          <m:r>
                            <a:rPr lang="en-US" sz="2400" b="0" i="1" smtClean="0">
                              <a:solidFill>
                                <a:srgbClr val="0000FF"/>
                              </a:solidFill>
                              <a:latin typeface="Cambria Math" panose="02040503050406030204" pitchFamily="18" charset="0"/>
                            </a:rPr>
                            <m:t>32</m:t>
                          </m:r>
                        </m:sup>
                      </m:sSup>
                      <m:r>
                        <a:rPr lang="en-US" sz="2400" b="0" i="1" smtClean="0">
                          <a:solidFill>
                            <a:srgbClr val="0000FF"/>
                          </a:solidFill>
                          <a:latin typeface="Cambria Math" panose="02040503050406030204" pitchFamily="18" charset="0"/>
                        </a:rPr>
                        <m:t>−</m:t>
                      </m:r>
                      <m:sSup>
                        <m:sSupPr>
                          <m:ctrlPr>
                            <a:rPr lang="en-US" sz="2400" i="1" smtClean="0">
                              <a:solidFill>
                                <a:srgbClr val="0000FF"/>
                              </a:solidFill>
                              <a:latin typeface="Cambria Math"/>
                            </a:rPr>
                          </m:ctrlPr>
                        </m:sSupPr>
                        <m:e>
                          <m:r>
                            <a:rPr lang="en-US" sz="2400" i="1">
                              <a:solidFill>
                                <a:srgbClr val="0000FF"/>
                              </a:solidFill>
                              <a:latin typeface="Cambria Math" panose="02040503050406030204" pitchFamily="18" charset="0"/>
                            </a:rPr>
                            <m:t>2</m:t>
                          </m:r>
                        </m:e>
                        <m:sup>
                          <m:r>
                            <a:rPr lang="en-US" sz="2400" b="0" i="1" smtClean="0">
                              <a:solidFill>
                                <a:srgbClr val="0000FF"/>
                              </a:solidFill>
                              <a:latin typeface="Cambria Math" panose="02040503050406030204" pitchFamily="18" charset="0"/>
                            </a:rPr>
                            <m:t>9</m:t>
                          </m:r>
                        </m:sup>
                      </m:sSup>
                      <m:r>
                        <a:rPr lang="en-US" sz="2400" b="0" i="1" smtClean="0">
                          <a:solidFill>
                            <a:srgbClr val="0000FF"/>
                          </a:solidFill>
                          <a:latin typeface="Cambria Math" panose="02040503050406030204" pitchFamily="18" charset="0"/>
                        </a:rPr>
                        <m:t>−</m:t>
                      </m:r>
                      <m:sSup>
                        <m:sSupPr>
                          <m:ctrlPr>
                            <a:rPr lang="en-US" sz="2400" i="1">
                              <a:solidFill>
                                <a:srgbClr val="0000FF"/>
                              </a:solidFill>
                              <a:latin typeface="Cambria Math"/>
                            </a:rPr>
                          </m:ctrlPr>
                        </m:sSupPr>
                        <m:e>
                          <m:r>
                            <a:rPr lang="en-US" sz="2400" i="1">
                              <a:solidFill>
                                <a:srgbClr val="0000FF"/>
                              </a:solidFill>
                              <a:latin typeface="Cambria Math" panose="02040503050406030204" pitchFamily="18" charset="0"/>
                            </a:rPr>
                            <m:t>2</m:t>
                          </m:r>
                        </m:e>
                        <m:sup>
                          <m:r>
                            <a:rPr lang="en-US" sz="2400" b="0" i="1" smtClean="0">
                              <a:solidFill>
                                <a:srgbClr val="0000FF"/>
                              </a:solidFill>
                              <a:latin typeface="Cambria Math" panose="02040503050406030204" pitchFamily="18" charset="0"/>
                            </a:rPr>
                            <m:t>8</m:t>
                          </m:r>
                        </m:sup>
                      </m:sSup>
                      <m:r>
                        <a:rPr lang="en-US" sz="2400" b="0" i="1" smtClean="0">
                          <a:solidFill>
                            <a:srgbClr val="0000FF"/>
                          </a:solidFill>
                          <a:latin typeface="Cambria Math" panose="02040503050406030204" pitchFamily="18" charset="0"/>
                        </a:rPr>
                        <m:t>−</m:t>
                      </m:r>
                      <m:sSup>
                        <m:sSupPr>
                          <m:ctrlPr>
                            <a:rPr lang="en-US" sz="2400" i="1">
                              <a:solidFill>
                                <a:srgbClr val="0000FF"/>
                              </a:solidFill>
                              <a:latin typeface="Cambria Math"/>
                            </a:rPr>
                          </m:ctrlPr>
                        </m:sSupPr>
                        <m:e>
                          <m:r>
                            <a:rPr lang="en-US" sz="2400" i="1">
                              <a:solidFill>
                                <a:srgbClr val="0000FF"/>
                              </a:solidFill>
                              <a:latin typeface="Cambria Math" panose="02040503050406030204" pitchFamily="18" charset="0"/>
                            </a:rPr>
                            <m:t>2</m:t>
                          </m:r>
                        </m:e>
                        <m:sup>
                          <m:r>
                            <a:rPr lang="en-US" sz="2400" b="0" i="1" smtClean="0">
                              <a:solidFill>
                                <a:srgbClr val="0000FF"/>
                              </a:solidFill>
                              <a:latin typeface="Cambria Math" panose="02040503050406030204" pitchFamily="18" charset="0"/>
                            </a:rPr>
                            <m:t>7</m:t>
                          </m:r>
                        </m:sup>
                      </m:sSup>
                      <m:r>
                        <a:rPr lang="en-US" sz="2400" b="0" i="1" smtClean="0">
                          <a:solidFill>
                            <a:srgbClr val="0000FF"/>
                          </a:solidFill>
                          <a:latin typeface="Cambria Math" panose="02040503050406030204" pitchFamily="18" charset="0"/>
                        </a:rPr>
                        <m:t>−</m:t>
                      </m:r>
                      <m:sSup>
                        <m:sSupPr>
                          <m:ctrlPr>
                            <a:rPr lang="en-US" sz="2400" i="1">
                              <a:solidFill>
                                <a:srgbClr val="0000FF"/>
                              </a:solidFill>
                              <a:latin typeface="Cambria Math"/>
                            </a:rPr>
                          </m:ctrlPr>
                        </m:sSupPr>
                        <m:e>
                          <m:r>
                            <a:rPr lang="en-US" sz="2400" i="1">
                              <a:solidFill>
                                <a:srgbClr val="0000FF"/>
                              </a:solidFill>
                              <a:latin typeface="Cambria Math" panose="02040503050406030204" pitchFamily="18" charset="0"/>
                            </a:rPr>
                            <m:t>2</m:t>
                          </m:r>
                        </m:e>
                        <m:sup>
                          <m:r>
                            <a:rPr lang="en-US" sz="2400" b="0" i="1" smtClean="0">
                              <a:solidFill>
                                <a:srgbClr val="0000FF"/>
                              </a:solidFill>
                              <a:latin typeface="Cambria Math" panose="02040503050406030204" pitchFamily="18" charset="0"/>
                            </a:rPr>
                            <m:t>6</m:t>
                          </m:r>
                        </m:sup>
                      </m:sSup>
                      <m:r>
                        <a:rPr lang="en-US" sz="2400" b="0" i="1" smtClean="0">
                          <a:solidFill>
                            <a:srgbClr val="0000FF"/>
                          </a:solidFill>
                          <a:latin typeface="Cambria Math" panose="02040503050406030204" pitchFamily="18" charset="0"/>
                        </a:rPr>
                        <m:t>−</m:t>
                      </m:r>
                      <m:sSup>
                        <m:sSupPr>
                          <m:ctrlPr>
                            <a:rPr lang="en-US" sz="2400" i="1">
                              <a:solidFill>
                                <a:srgbClr val="0000FF"/>
                              </a:solidFill>
                              <a:latin typeface="Cambria Math"/>
                            </a:rPr>
                          </m:ctrlPr>
                        </m:sSupPr>
                        <m:e>
                          <m:r>
                            <a:rPr lang="en-US" sz="2400" i="1">
                              <a:solidFill>
                                <a:srgbClr val="0000FF"/>
                              </a:solidFill>
                              <a:latin typeface="Cambria Math" panose="02040503050406030204" pitchFamily="18" charset="0"/>
                            </a:rPr>
                            <m:t>2</m:t>
                          </m:r>
                        </m:e>
                        <m:sup>
                          <m:r>
                            <a:rPr lang="en-US" sz="2400" b="0" i="1" smtClean="0">
                              <a:solidFill>
                                <a:srgbClr val="0000FF"/>
                              </a:solidFill>
                              <a:latin typeface="Cambria Math" panose="02040503050406030204" pitchFamily="18" charset="0"/>
                            </a:rPr>
                            <m:t>4</m:t>
                          </m:r>
                        </m:sup>
                      </m:sSup>
                      <m:r>
                        <a:rPr lang="en-US" sz="2400" b="0" i="1" smtClean="0">
                          <a:solidFill>
                            <a:srgbClr val="0000FF"/>
                          </a:solidFill>
                          <a:latin typeface="Cambria Math" panose="02040503050406030204" pitchFamily="18" charset="0"/>
                        </a:rPr>
                        <m:t>−1</m:t>
                      </m:r>
                    </m:oMath>
                  </m:oMathPara>
                </a14:m>
                <a:endParaRPr lang="vi-VN" sz="2400"/>
              </a:p>
              <a:p>
                <a:pPr lvl="1"/>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704" t="-1506" r="-1481"/>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DF78284D-5FDC-4396-97E9-EA2DB91CCBAD}" type="slidenum">
              <a:rPr lang="en-US" altLang="vi-VN" smtClean="0"/>
              <a:pPr/>
              <a:t>96</a:t>
            </a:fld>
            <a:endParaRPr lang="en-US" altLang="vi-VN"/>
          </a:p>
        </p:txBody>
      </p:sp>
      <p:sp>
        <p:nvSpPr>
          <p:cNvPr id="13" name="Rectangle 12"/>
          <p:cNvSpPr/>
          <p:nvPr/>
        </p:nvSpPr>
        <p:spPr>
          <a:xfrm>
            <a:off x="1371600" y="4798874"/>
            <a:ext cx="4572000" cy="1846659"/>
          </a:xfrm>
          <a:prstGeom prst="rect">
            <a:avLst/>
          </a:prstGeom>
        </p:spPr>
        <p:txBody>
          <a:bodyPr>
            <a:spAutoFit/>
          </a:bodyPr>
          <a:lstStyle/>
          <a:p>
            <a:pPr algn="just"/>
            <a:r>
              <a:rPr lang="en-US" sz="2400">
                <a:solidFill>
                  <a:srgbClr val="0000FF"/>
                </a:solidFill>
                <a:latin typeface="Cambria Math" panose="02040503050406030204" pitchFamily="18" charset="0"/>
              </a:rPr>
              <a:t>G</a:t>
            </a:r>
            <a:r>
              <a:rPr lang="en-US"/>
              <a:t> = 04 79BE667E F9DCBBAC 55A06295 CE870B07 029BFCDB 2DCE28D9 59F2815B 16F81798 483ADA77 26A3C465 5DA4FBFC 0E1108A8 FD17B448 A6855419 9C47D08F FB10D4B8</a:t>
            </a:r>
          </a:p>
        </p:txBody>
      </p:sp>
    </p:spTree>
    <p:extLst>
      <p:ext uri="{BB962C8B-B14F-4D97-AF65-F5344CB8AC3E}">
        <p14:creationId xmlns:p14="http://schemas.microsoft.com/office/powerpoint/2010/main" val="283805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2000" fill="hold"/>
                                        <p:tgtEl>
                                          <p:spTgt spid="1026"/>
                                        </p:tgtEl>
                                        <p:attrNameLst>
                                          <p:attrName>ppt_w</p:attrName>
                                        </p:attrNameLst>
                                      </p:cBhvr>
                                      <p:tavLst>
                                        <p:tav tm="0">
                                          <p:val>
                                            <p:fltVal val="0"/>
                                          </p:val>
                                        </p:tav>
                                        <p:tav tm="100000">
                                          <p:val>
                                            <p:strVal val="#ppt_w"/>
                                          </p:val>
                                        </p:tav>
                                      </p:tavLst>
                                    </p:anim>
                                    <p:anim calcmode="lin" valueType="num">
                                      <p:cBhvr>
                                        <p:cTn id="8" dur="2000" fill="hold"/>
                                        <p:tgtEl>
                                          <p:spTgt spid="1026"/>
                                        </p:tgtEl>
                                        <p:attrNameLst>
                                          <p:attrName>ppt_h</p:attrName>
                                        </p:attrNameLst>
                                      </p:cBhvr>
                                      <p:tavLst>
                                        <p:tav tm="0">
                                          <p:val>
                                            <p:fltVal val="0"/>
                                          </p:val>
                                        </p:tav>
                                        <p:tav tm="100000">
                                          <p:val>
                                            <p:strVal val="#ppt_h"/>
                                          </p:val>
                                        </p:tav>
                                      </p:tavLst>
                                    </p:anim>
                                    <p:anim calcmode="lin" valueType="num">
                                      <p:cBhvr>
                                        <p:cTn id="9" dur="2000" fill="hold"/>
                                        <p:tgtEl>
                                          <p:spTgt spid="1026"/>
                                        </p:tgtEl>
                                        <p:attrNameLst>
                                          <p:attrName>style.rotation</p:attrName>
                                        </p:attrNameLst>
                                      </p:cBhvr>
                                      <p:tavLst>
                                        <p:tav tm="0">
                                          <p:val>
                                            <p:fltVal val="90"/>
                                          </p:val>
                                        </p:tav>
                                        <p:tav tm="100000">
                                          <p:val>
                                            <p:fltVal val="0"/>
                                          </p:val>
                                        </p:tav>
                                      </p:tavLst>
                                    </p:anim>
                                    <p:animEffect transition="in" filter="fade">
                                      <p:cBhvr>
                                        <p:cTn id="10"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p:sp>
        <p:nvSpPr>
          <p:cNvPr id="3" name="Content Placeholder 2"/>
          <p:cNvSpPr>
            <a:spLocks noGrp="1"/>
          </p:cNvSpPr>
          <p:nvPr>
            <p:ph idx="1"/>
          </p:nvPr>
        </p:nvSpPr>
        <p:spPr/>
        <p:txBody>
          <a:bodyPr/>
          <a:lstStyle/>
          <a:p>
            <a:r>
              <a:rPr lang="vi-VN"/>
              <a:t>Trên đường cong Elliptic </a:t>
            </a:r>
            <a:r>
              <a:rPr lang="vi-VN" b="1"/>
              <a:t>không tồn tại</a:t>
            </a:r>
            <a:r>
              <a:rPr lang="vi-VN"/>
              <a:t>:</a:t>
            </a:r>
          </a:p>
          <a:p>
            <a:pPr lvl="1"/>
            <a:r>
              <a:rPr lang="vi-VN"/>
              <a:t>Phép nhân 2 điểm P x Q trên đường cong Elliptic</a:t>
            </a:r>
          </a:p>
          <a:p>
            <a:pPr lvl="1"/>
            <a:r>
              <a:rPr lang="vi-VN"/>
              <a:t>Phép chia vô hướng Q : n (với Q = nP)</a:t>
            </a:r>
            <a:endParaRPr lang="en-US"/>
          </a:p>
          <a:p>
            <a:pPr lvl="1"/>
            <a:r>
              <a:rPr lang="vi-VN"/>
              <a:t>Việc tìm số </a:t>
            </a:r>
            <a:r>
              <a:rPr lang="vi-VN" b="1" i="1"/>
              <a:t>n</a:t>
            </a:r>
            <a:r>
              <a:rPr lang="vi-VN"/>
              <a:t> là bài toán Logarit rời rạc – một bài toán khó có thể giải được trong thời gian đa thức.</a:t>
            </a:r>
          </a:p>
          <a:p>
            <a:endParaRPr lang="en-US"/>
          </a:p>
        </p:txBody>
      </p:sp>
      <p:sp>
        <p:nvSpPr>
          <p:cNvPr id="4" name="Slide Number Placeholder 3"/>
          <p:cNvSpPr>
            <a:spLocks noGrp="1"/>
          </p:cNvSpPr>
          <p:nvPr>
            <p:ph type="sldNum" sz="quarter" idx="10"/>
          </p:nvPr>
        </p:nvSpPr>
        <p:spPr/>
        <p:txBody>
          <a:bodyPr/>
          <a:lstStyle/>
          <a:p>
            <a:fld id="{DF78284D-5FDC-4396-97E9-EA2DB91CCBAD}" type="slidenum">
              <a:rPr lang="en-US" altLang="vi-VN" smtClean="0"/>
              <a:pPr/>
              <a:t>97</a:t>
            </a:fld>
            <a:endParaRPr lang="en-US" altLang="vi-VN"/>
          </a:p>
        </p:txBody>
      </p:sp>
    </p:spTree>
    <p:extLst>
      <p:ext uri="{BB962C8B-B14F-4D97-AF65-F5344CB8AC3E}">
        <p14:creationId xmlns:p14="http://schemas.microsoft.com/office/powerpoint/2010/main" val="17296700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p:sp>
        <p:nvSpPr>
          <p:cNvPr id="3" name="Content Placeholder 2"/>
          <p:cNvSpPr>
            <a:spLocks noGrp="1"/>
          </p:cNvSpPr>
          <p:nvPr>
            <p:ph idx="1"/>
          </p:nvPr>
        </p:nvSpPr>
        <p:spPr/>
        <p:txBody>
          <a:bodyPr/>
          <a:lstStyle/>
          <a:p>
            <a:r>
              <a:rPr lang="en-US"/>
              <a:t>Phép cộng trên đường cong ellip</a:t>
            </a:r>
          </a:p>
        </p:txBody>
      </p:sp>
      <p:sp>
        <p:nvSpPr>
          <p:cNvPr id="4" name="Slide Number Placeholder 3"/>
          <p:cNvSpPr>
            <a:spLocks noGrp="1"/>
          </p:cNvSpPr>
          <p:nvPr>
            <p:ph type="sldNum" sz="quarter" idx="10"/>
          </p:nvPr>
        </p:nvSpPr>
        <p:spPr/>
        <p:txBody>
          <a:bodyPr/>
          <a:lstStyle/>
          <a:p>
            <a:fld id="{DF78284D-5FDC-4396-97E9-EA2DB91CCBAD}" type="slidenum">
              <a:rPr lang="en-US" altLang="vi-VN" smtClean="0"/>
              <a:pPr/>
              <a:t>98</a:t>
            </a:fld>
            <a:endParaRPr lang="en-US" altLang="vi-VN"/>
          </a:p>
        </p:txBody>
      </p:sp>
      <p:pic>
        <p:nvPicPr>
          <p:cNvPr id="7" name="Picture 6"/>
          <p:cNvPicPr>
            <a:picLocks noChangeAspect="1"/>
          </p:cNvPicPr>
          <p:nvPr/>
        </p:nvPicPr>
        <p:blipFill>
          <a:blip r:embed="rId3"/>
          <a:stretch>
            <a:fillRect/>
          </a:stretch>
        </p:blipFill>
        <p:spPr>
          <a:xfrm>
            <a:off x="817578" y="2054202"/>
            <a:ext cx="3581400" cy="3506787"/>
          </a:xfrm>
          <a:prstGeom prst="rect">
            <a:avLst/>
          </a:prstGeom>
        </p:spPr>
      </p:pic>
      <p:sp>
        <p:nvSpPr>
          <p:cNvPr id="8" name="Rectangle 7"/>
          <p:cNvSpPr/>
          <p:nvPr/>
        </p:nvSpPr>
        <p:spPr>
          <a:xfrm>
            <a:off x="1649797" y="5638513"/>
            <a:ext cx="1955215" cy="461665"/>
          </a:xfrm>
          <a:prstGeom prst="rect">
            <a:avLst/>
          </a:prstGeom>
        </p:spPr>
        <p:txBody>
          <a:bodyPr wrap="none">
            <a:spAutoFit/>
          </a:bodyPr>
          <a:lstStyle/>
          <a:p>
            <a:r>
              <a:rPr lang="vi-VN" sz="2400" b="1"/>
              <a:t>-R = -(P + Q)</a:t>
            </a:r>
            <a:endParaRPr lang="vi-VN" sz="2400"/>
          </a:p>
        </p:txBody>
      </p:sp>
      <p:sp>
        <p:nvSpPr>
          <p:cNvPr id="9" name="Rectangle 8"/>
          <p:cNvSpPr/>
          <p:nvPr/>
        </p:nvSpPr>
        <p:spPr>
          <a:xfrm>
            <a:off x="1777579" y="6150808"/>
            <a:ext cx="1750031" cy="461665"/>
          </a:xfrm>
          <a:prstGeom prst="rect">
            <a:avLst/>
          </a:prstGeom>
        </p:spPr>
        <p:txBody>
          <a:bodyPr wrap="none">
            <a:spAutoFit/>
          </a:bodyPr>
          <a:lstStyle/>
          <a:p>
            <a:r>
              <a:rPr lang="vi-VN" sz="2400" b="1"/>
              <a:t>R = (P + Q)</a:t>
            </a:r>
            <a:endParaRPr lang="vi-VN" sz="2400"/>
          </a:p>
        </p:txBody>
      </p:sp>
      <p:pic>
        <p:nvPicPr>
          <p:cNvPr id="11" name="Picture 10"/>
          <p:cNvPicPr>
            <a:picLocks noChangeAspect="1"/>
          </p:cNvPicPr>
          <p:nvPr/>
        </p:nvPicPr>
        <p:blipFill>
          <a:blip r:embed="rId4"/>
          <a:stretch>
            <a:fillRect/>
          </a:stretch>
        </p:blipFill>
        <p:spPr>
          <a:xfrm>
            <a:off x="4991253" y="1926234"/>
            <a:ext cx="3827479" cy="3767322"/>
          </a:xfrm>
          <a:prstGeom prst="rect">
            <a:avLst/>
          </a:prstGeom>
        </p:spPr>
      </p:pic>
      <p:sp>
        <p:nvSpPr>
          <p:cNvPr id="12" name="Rectangle 11"/>
          <p:cNvSpPr/>
          <p:nvPr/>
        </p:nvSpPr>
        <p:spPr>
          <a:xfrm>
            <a:off x="5257801" y="5730846"/>
            <a:ext cx="3200400" cy="830997"/>
          </a:xfrm>
          <a:prstGeom prst="rect">
            <a:avLst/>
          </a:prstGeom>
        </p:spPr>
        <p:txBody>
          <a:bodyPr wrap="square">
            <a:spAutoFit/>
          </a:bodyPr>
          <a:lstStyle/>
          <a:p>
            <a:pPr algn="ctr"/>
            <a:r>
              <a:rPr lang="vi-VN" sz="2400">
                <a:latin typeface="RobotoLight"/>
              </a:rPr>
              <a:t>2 điểm </a:t>
            </a:r>
            <a:r>
              <a:rPr lang="vi-VN" sz="2400" b="1">
                <a:latin typeface="RobotoLight"/>
              </a:rPr>
              <a:t>P và Q trùng nhau</a:t>
            </a:r>
            <a:r>
              <a:rPr lang="en-US" sz="2400" b="1">
                <a:latin typeface="RobotoLight"/>
              </a:rPr>
              <a:t> </a:t>
            </a:r>
            <a:r>
              <a:rPr lang="en-US" sz="2400" b="1">
                <a:latin typeface="RobotoLight"/>
                <a:sym typeface="Wingdings" panose="05000000000000000000" pitchFamily="2" charset="2"/>
              </a:rPr>
              <a:t>P+P=</a:t>
            </a:r>
            <a:r>
              <a:rPr lang="vi-VN" sz="2400">
                <a:latin typeface="RobotoLight"/>
              </a:rPr>
              <a:t> </a:t>
            </a:r>
            <a:r>
              <a:rPr lang="vi-VN" sz="2400" b="1">
                <a:latin typeface="RobotoLight"/>
              </a:rPr>
              <a:t>2P</a:t>
            </a:r>
            <a:r>
              <a:rPr lang="en-US" sz="2400" b="1">
                <a:latin typeface="RobotoLight"/>
              </a:rPr>
              <a:t> = R</a:t>
            </a:r>
            <a:endParaRPr lang="en-US" sz="2400"/>
          </a:p>
        </p:txBody>
      </p:sp>
    </p:spTree>
    <p:extLst>
      <p:ext uri="{BB962C8B-B14F-4D97-AF65-F5344CB8AC3E}">
        <p14:creationId xmlns:p14="http://schemas.microsoft.com/office/powerpoint/2010/main" val="1969178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Chương 3</a:t>
            </a:r>
          </a:p>
        </p:txBody>
      </p:sp>
      <p:sp>
        <p:nvSpPr>
          <p:cNvPr id="3" name="Content Placeholder 2"/>
          <p:cNvSpPr>
            <a:spLocks noGrp="1"/>
          </p:cNvSpPr>
          <p:nvPr>
            <p:ph idx="1"/>
          </p:nvPr>
        </p:nvSpPr>
        <p:spPr/>
        <p:txBody>
          <a:bodyPr/>
          <a:lstStyle/>
          <a:p>
            <a:r>
              <a:rPr lang="en-US"/>
              <a:t>Phép nhân trên đường cong ellip</a:t>
            </a:r>
          </a:p>
          <a:p>
            <a:pPr lvl="1"/>
            <a:r>
              <a:rPr lang="en-US"/>
              <a:t>Phép nhân thực chất là thực hiện phép cộng nhiều lần. </a:t>
            </a:r>
          </a:p>
          <a:p>
            <a:pPr lvl="2"/>
            <a:r>
              <a:rPr lang="en-US"/>
              <a:t>Thực hiện phép nhân 3P </a:t>
            </a:r>
            <a:r>
              <a:rPr lang="en-US">
                <a:sym typeface="Wingdings" panose="05000000000000000000" pitchFamily="2" charset="2"/>
              </a:rPr>
              <a:t> </a:t>
            </a:r>
            <a:r>
              <a:rPr lang="en-US"/>
              <a:t>tính 2P = P + P, sau đó tính 3P = 2P + P.</a:t>
            </a:r>
          </a:p>
        </p:txBody>
      </p:sp>
      <p:sp>
        <p:nvSpPr>
          <p:cNvPr id="4" name="Slide Number Placeholder 3"/>
          <p:cNvSpPr>
            <a:spLocks noGrp="1"/>
          </p:cNvSpPr>
          <p:nvPr>
            <p:ph type="sldNum" sz="quarter" idx="10"/>
          </p:nvPr>
        </p:nvSpPr>
        <p:spPr/>
        <p:txBody>
          <a:bodyPr/>
          <a:lstStyle/>
          <a:p>
            <a:fld id="{DF78284D-5FDC-4396-97E9-EA2DB91CCBAD}" type="slidenum">
              <a:rPr lang="en-US" altLang="vi-VN" smtClean="0"/>
              <a:pPr/>
              <a:t>99</a:t>
            </a:fld>
            <a:endParaRPr lang="en-US" altLang="vi-VN"/>
          </a:p>
        </p:txBody>
      </p:sp>
    </p:spTree>
    <p:extLst>
      <p:ext uri="{BB962C8B-B14F-4D97-AF65-F5344CB8AC3E}">
        <p14:creationId xmlns:p14="http://schemas.microsoft.com/office/powerpoint/2010/main" val="4245524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a:defPPr>
      </a:lstStyle>
    </a:tx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40187</TotalTime>
  <Words>14462</Words>
  <Application>Microsoft Office PowerPoint</Application>
  <PresentationFormat>On-screen Show (4:3)</PresentationFormat>
  <Paragraphs>1510</Paragraphs>
  <Slides>99</Slides>
  <Notes>83</Notes>
  <HiddenSlides>0</HiddenSlides>
  <MMClips>0</MMClips>
  <ScaleCrop>false</ScaleCrop>
  <HeadingPairs>
    <vt:vector size="4" baseType="variant">
      <vt:variant>
        <vt:lpstr>Theme</vt:lpstr>
      </vt:variant>
      <vt:variant>
        <vt:i4>2</vt:i4>
      </vt:variant>
      <vt:variant>
        <vt:lpstr>Slide Titles</vt:lpstr>
      </vt:variant>
      <vt:variant>
        <vt:i4>99</vt:i4>
      </vt:variant>
    </vt:vector>
  </HeadingPairs>
  <TitlesOfParts>
    <vt:vector size="101" baseType="lpstr">
      <vt:lpstr>Office Theme</vt:lpstr>
      <vt:lpstr>1_Office Theme</vt:lpstr>
      <vt:lpstr>PowerPoint Presentation</vt:lpstr>
      <vt:lpstr>Thông tin môn học</vt:lpstr>
      <vt:lpstr>Thông tin môn học</vt:lpstr>
      <vt:lpstr>Thông tin môn học</vt:lpstr>
      <vt:lpstr>Thông tin môn học</vt:lpstr>
      <vt:lpstr>Chương 3</vt:lpstr>
      <vt:lpstr>Chương 3</vt:lpstr>
      <vt:lpstr>Chương 3</vt:lpstr>
      <vt:lpstr>Chương 3</vt:lpstr>
      <vt:lpstr>Chương 3</vt:lpstr>
      <vt:lpstr>Chương 3</vt:lpstr>
      <vt:lpstr>Chương 3</vt:lpstr>
      <vt:lpstr>Chương 3</vt:lpstr>
      <vt:lpstr>Chương 3</vt:lpstr>
      <vt:lpstr>Thông tin môn học</vt:lpstr>
      <vt:lpstr>Chương 3</vt:lpstr>
      <vt:lpstr>Chương 3</vt:lpstr>
      <vt:lpstr>Chương 3</vt:lpstr>
      <vt:lpstr>Chương 3</vt:lpstr>
      <vt:lpstr>Chương 3</vt:lpstr>
      <vt:lpstr>Chương 3</vt:lpstr>
      <vt:lpstr>Chương 3</vt:lpstr>
      <vt:lpstr>Chương 3</vt:lpstr>
      <vt:lpstr>Chương 3</vt:lpstr>
      <vt:lpstr>Chương 3</vt:lpstr>
      <vt:lpstr>Chương 3</vt:lpstr>
      <vt:lpstr>Chương 3</vt:lpstr>
      <vt:lpstr>Chương 3</vt:lpstr>
      <vt:lpstr>Chương 3</vt:lpstr>
      <vt:lpstr>Chương 3</vt:lpstr>
      <vt:lpstr>Chương 3</vt:lpstr>
      <vt:lpstr>Chương 3</vt:lpstr>
      <vt:lpstr>Chương 3</vt:lpstr>
      <vt:lpstr>Chương 3</vt:lpstr>
      <vt:lpstr>Chương 3</vt:lpstr>
      <vt:lpstr>Chương 3</vt:lpstr>
      <vt:lpstr>Chương 3</vt:lpstr>
      <vt:lpstr>Chương 3</vt:lpstr>
      <vt:lpstr>Chương 3</vt:lpstr>
      <vt:lpstr>Chương 3</vt:lpstr>
      <vt:lpstr>Chương 3</vt:lpstr>
      <vt:lpstr>Thông tin môn học</vt:lpstr>
      <vt:lpstr>Chương 3</vt:lpstr>
      <vt:lpstr>Chương 3</vt:lpstr>
      <vt:lpstr>Chương 3</vt:lpstr>
      <vt:lpstr>Chương 3</vt:lpstr>
      <vt:lpstr>Chương 3</vt:lpstr>
      <vt:lpstr>Chương 3</vt:lpstr>
      <vt:lpstr>Chương 3</vt:lpstr>
      <vt:lpstr>Chương 3</vt:lpstr>
      <vt:lpstr>Chương 3</vt:lpstr>
      <vt:lpstr>Chương 3</vt:lpstr>
      <vt:lpstr>Chương 3</vt:lpstr>
      <vt:lpstr>Chương 3</vt:lpstr>
      <vt:lpstr>Thông tin môn học</vt:lpstr>
      <vt:lpstr>Chương 3</vt:lpstr>
      <vt:lpstr>Chương 3</vt:lpstr>
      <vt:lpstr>Chương 3</vt:lpstr>
      <vt:lpstr>Thông tin môn học</vt:lpstr>
      <vt:lpstr>Chương 3</vt:lpstr>
      <vt:lpstr>Chương 3</vt:lpstr>
      <vt:lpstr>Chương 3</vt:lpstr>
      <vt:lpstr>Chương 3</vt:lpstr>
      <vt:lpstr>Chương 3</vt:lpstr>
      <vt:lpstr>Chương 3</vt:lpstr>
      <vt:lpstr>Chương 3</vt:lpstr>
      <vt:lpstr>Chương 3</vt:lpstr>
      <vt:lpstr>Chương 3</vt:lpstr>
      <vt:lpstr>Chương 3</vt:lpstr>
      <vt:lpstr>Chương 3</vt:lpstr>
      <vt:lpstr>Chương 3</vt:lpstr>
      <vt:lpstr>Chương 3</vt:lpstr>
      <vt:lpstr>Chương 3</vt:lpstr>
      <vt:lpstr>Chương 3</vt:lpstr>
      <vt:lpstr>Chương 3</vt:lpstr>
      <vt:lpstr>Chương 3</vt:lpstr>
      <vt:lpstr>Chương 3</vt:lpstr>
      <vt:lpstr>Chương 3</vt:lpstr>
      <vt:lpstr>Chương 3</vt:lpstr>
      <vt:lpstr>Chương 3</vt:lpstr>
      <vt:lpstr>Chương 3</vt:lpstr>
      <vt:lpstr>Chương 3</vt:lpstr>
      <vt:lpstr>Chương 3</vt:lpstr>
      <vt:lpstr>Chương 3</vt:lpstr>
      <vt:lpstr>Chương 3</vt:lpstr>
      <vt:lpstr>Chương 3</vt:lpstr>
      <vt:lpstr>Chương 3</vt:lpstr>
      <vt:lpstr>Chương 3</vt:lpstr>
      <vt:lpstr>Chương 3</vt:lpstr>
      <vt:lpstr>Chương 3</vt:lpstr>
      <vt:lpstr>Chương 3</vt:lpstr>
      <vt:lpstr>Chương 3</vt:lpstr>
      <vt:lpstr>Chương 3</vt:lpstr>
      <vt:lpstr>Chương 3</vt:lpstr>
      <vt:lpstr>Chương 3</vt:lpstr>
      <vt:lpstr>Chương 3</vt:lpstr>
      <vt:lpstr>Chương 3</vt:lpstr>
      <vt:lpstr>Chương 3</vt:lpstr>
      <vt:lpstr>Chương 3</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Lamdb</dc:creator>
  <cp:lastModifiedBy>ADMIN</cp:lastModifiedBy>
  <cp:revision>888</cp:revision>
  <dcterms:created xsi:type="dcterms:W3CDTF">2010-05-30T15:59:25Z</dcterms:created>
  <dcterms:modified xsi:type="dcterms:W3CDTF">2023-09-18T10:34:51Z</dcterms:modified>
</cp:coreProperties>
</file>